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sldIdLst>
    <p:sldId id="256" r:id="rId2"/>
    <p:sldId id="257" r:id="rId3"/>
    <p:sldId id="259" r:id="rId4"/>
    <p:sldId id="293" r:id="rId5"/>
    <p:sldId id="260" r:id="rId6"/>
    <p:sldId id="261" r:id="rId7"/>
    <p:sldId id="258" r:id="rId8"/>
    <p:sldId id="270" r:id="rId9"/>
    <p:sldId id="266" r:id="rId10"/>
    <p:sldId id="271" r:id="rId11"/>
    <p:sldId id="262" r:id="rId12"/>
    <p:sldId id="263" r:id="rId13"/>
    <p:sldId id="264" r:id="rId14"/>
    <p:sldId id="294" r:id="rId15"/>
    <p:sldId id="295" r:id="rId16"/>
    <p:sldId id="268" r:id="rId17"/>
    <p:sldId id="269" r:id="rId18"/>
    <p:sldId id="265"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72"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0"/>
    <p:restoredTop sz="94637"/>
  </p:normalViewPr>
  <p:slideViewPr>
    <p:cSldViewPr snapToGrid="0" snapToObjects="1">
      <p:cViewPr>
        <p:scale>
          <a:sx n="71" d="100"/>
          <a:sy n="71" d="100"/>
        </p:scale>
        <p:origin x="576" y="6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77111F-3C7A-F541-8C4E-0579060F5F8D}" type="datetimeFigureOut">
              <a:rPr lang="en-US" smtClean="0"/>
              <a:t>6/16/20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54009C-0252-6D4E-A4F3-92651F7ECF42}" type="slidenum">
              <a:rPr lang="en-US" smtClean="0"/>
              <a:t>‹#›</a:t>
            </a:fld>
            <a:endParaRPr lang="en-US"/>
          </a:p>
        </p:txBody>
      </p:sp>
    </p:spTree>
    <p:extLst>
      <p:ext uri="{BB962C8B-B14F-4D97-AF65-F5344CB8AC3E}">
        <p14:creationId xmlns:p14="http://schemas.microsoft.com/office/powerpoint/2010/main" val="2012731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1D1E78-7163-EE47-893F-F76F465412C7}" type="datetimeFigureOut">
              <a:rPr lang="en-US" smtClean="0"/>
              <a:t>6/16/20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B8B1E-4D94-FB41-BB33-34D0CB67163B}" type="slidenum">
              <a:rPr lang="en-US" smtClean="0"/>
              <a:t>‹#›</a:t>
            </a:fld>
            <a:endParaRPr lang="en-US"/>
          </a:p>
        </p:txBody>
      </p:sp>
    </p:spTree>
    <p:extLst>
      <p:ext uri="{BB962C8B-B14F-4D97-AF65-F5344CB8AC3E}">
        <p14:creationId xmlns:p14="http://schemas.microsoft.com/office/powerpoint/2010/main" val="443713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1D1E78-7163-EE47-893F-F76F465412C7}" type="datetimeFigureOut">
              <a:rPr lang="en-US" smtClean="0"/>
              <a:t>6/16/20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B8B1E-4D94-FB41-BB33-34D0CB67163B}" type="slidenum">
              <a:rPr lang="en-US" smtClean="0"/>
              <a:t>‹#›</a:t>
            </a:fld>
            <a:endParaRPr lang="en-US"/>
          </a:p>
        </p:txBody>
      </p:sp>
    </p:spTree>
    <p:extLst>
      <p:ext uri="{BB962C8B-B14F-4D97-AF65-F5344CB8AC3E}">
        <p14:creationId xmlns:p14="http://schemas.microsoft.com/office/powerpoint/2010/main" val="147915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1D1E78-7163-EE47-893F-F76F465412C7}" type="datetimeFigureOut">
              <a:rPr lang="en-US" smtClean="0"/>
              <a:t>6/16/20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B8B1E-4D94-FB41-BB33-34D0CB67163B}" type="slidenum">
              <a:rPr lang="en-US" smtClean="0"/>
              <a:t>‹#›</a:t>
            </a:fld>
            <a:endParaRPr lang="en-US"/>
          </a:p>
        </p:txBody>
      </p:sp>
    </p:spTree>
    <p:extLst>
      <p:ext uri="{BB962C8B-B14F-4D97-AF65-F5344CB8AC3E}">
        <p14:creationId xmlns:p14="http://schemas.microsoft.com/office/powerpoint/2010/main" val="13705733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1D1E78-7163-EE47-893F-F76F465412C7}" type="datetimeFigureOut">
              <a:rPr lang="en-US" smtClean="0"/>
              <a:t>6/16/20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B8B1E-4D94-FB41-BB33-34D0CB67163B}" type="slidenum">
              <a:rPr lang="en-US" smtClean="0"/>
              <a:t>‹#›</a:t>
            </a:fld>
            <a:endParaRPr lang="en-US"/>
          </a:p>
        </p:txBody>
      </p:sp>
    </p:spTree>
    <p:extLst>
      <p:ext uri="{BB962C8B-B14F-4D97-AF65-F5344CB8AC3E}">
        <p14:creationId xmlns:p14="http://schemas.microsoft.com/office/powerpoint/2010/main" val="1428193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1D1E78-7163-EE47-893F-F76F465412C7}" type="datetimeFigureOut">
              <a:rPr lang="en-US" smtClean="0"/>
              <a:t>6/16/20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B8B1E-4D94-FB41-BB33-34D0CB67163B}" type="slidenum">
              <a:rPr lang="en-US" smtClean="0"/>
              <a:t>‹#›</a:t>
            </a:fld>
            <a:endParaRPr lang="en-US"/>
          </a:p>
        </p:txBody>
      </p:sp>
    </p:spTree>
    <p:extLst>
      <p:ext uri="{BB962C8B-B14F-4D97-AF65-F5344CB8AC3E}">
        <p14:creationId xmlns:p14="http://schemas.microsoft.com/office/powerpoint/2010/main" val="1230860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1D1E78-7163-EE47-893F-F76F465412C7}" type="datetimeFigureOut">
              <a:rPr lang="en-US" smtClean="0"/>
              <a:t>6/16/20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B8B1E-4D94-FB41-BB33-34D0CB67163B}" type="slidenum">
              <a:rPr lang="en-US" smtClean="0"/>
              <a:t>‹#›</a:t>
            </a:fld>
            <a:endParaRPr lang="en-US"/>
          </a:p>
        </p:txBody>
      </p:sp>
    </p:spTree>
    <p:extLst>
      <p:ext uri="{BB962C8B-B14F-4D97-AF65-F5344CB8AC3E}">
        <p14:creationId xmlns:p14="http://schemas.microsoft.com/office/powerpoint/2010/main" val="365393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1D1E78-7163-EE47-893F-F76F465412C7}" type="datetimeFigureOut">
              <a:rPr lang="en-US" smtClean="0"/>
              <a:t>6/16/20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8B8B1E-4D94-FB41-BB33-34D0CB67163B}" type="slidenum">
              <a:rPr lang="en-US" smtClean="0"/>
              <a:t>‹#›</a:t>
            </a:fld>
            <a:endParaRPr lang="en-US"/>
          </a:p>
        </p:txBody>
      </p:sp>
    </p:spTree>
    <p:extLst>
      <p:ext uri="{BB962C8B-B14F-4D97-AF65-F5344CB8AC3E}">
        <p14:creationId xmlns:p14="http://schemas.microsoft.com/office/powerpoint/2010/main" val="1507328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1D1E78-7163-EE47-893F-F76F465412C7}" type="datetimeFigureOut">
              <a:rPr lang="en-US" smtClean="0"/>
              <a:t>6/16/20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8B8B1E-4D94-FB41-BB33-34D0CB67163B}" type="slidenum">
              <a:rPr lang="en-US" smtClean="0"/>
              <a:t>‹#›</a:t>
            </a:fld>
            <a:endParaRPr lang="en-US"/>
          </a:p>
        </p:txBody>
      </p:sp>
    </p:spTree>
    <p:extLst>
      <p:ext uri="{BB962C8B-B14F-4D97-AF65-F5344CB8AC3E}">
        <p14:creationId xmlns:p14="http://schemas.microsoft.com/office/powerpoint/2010/main" val="1955436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1D1E78-7163-EE47-893F-F76F465412C7}" type="datetimeFigureOut">
              <a:rPr lang="en-US" smtClean="0"/>
              <a:t>6/16/20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8B8B1E-4D94-FB41-BB33-34D0CB67163B}" type="slidenum">
              <a:rPr lang="en-US" smtClean="0"/>
              <a:t>‹#›</a:t>
            </a:fld>
            <a:endParaRPr lang="en-US"/>
          </a:p>
        </p:txBody>
      </p:sp>
    </p:spTree>
    <p:extLst>
      <p:ext uri="{BB962C8B-B14F-4D97-AF65-F5344CB8AC3E}">
        <p14:creationId xmlns:p14="http://schemas.microsoft.com/office/powerpoint/2010/main" val="2079055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1D1E78-7163-EE47-893F-F76F465412C7}" type="datetimeFigureOut">
              <a:rPr lang="en-US" smtClean="0"/>
              <a:t>6/16/20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B8B1E-4D94-FB41-BB33-34D0CB67163B}" type="slidenum">
              <a:rPr lang="en-US" smtClean="0"/>
              <a:t>‹#›</a:t>
            </a:fld>
            <a:endParaRPr lang="en-US"/>
          </a:p>
        </p:txBody>
      </p:sp>
    </p:spTree>
    <p:extLst>
      <p:ext uri="{BB962C8B-B14F-4D97-AF65-F5344CB8AC3E}">
        <p14:creationId xmlns:p14="http://schemas.microsoft.com/office/powerpoint/2010/main" val="985754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1D1E78-7163-EE47-893F-F76F465412C7}" type="datetimeFigureOut">
              <a:rPr lang="en-US" smtClean="0"/>
              <a:t>6/16/20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B8B1E-4D94-FB41-BB33-34D0CB67163B}" type="slidenum">
              <a:rPr lang="en-US" smtClean="0"/>
              <a:t>‹#›</a:t>
            </a:fld>
            <a:endParaRPr lang="en-US"/>
          </a:p>
        </p:txBody>
      </p:sp>
    </p:spTree>
    <p:extLst>
      <p:ext uri="{BB962C8B-B14F-4D97-AF65-F5344CB8AC3E}">
        <p14:creationId xmlns:p14="http://schemas.microsoft.com/office/powerpoint/2010/main" val="189245720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1D1E78-7163-EE47-893F-F76F465412C7}" type="datetimeFigureOut">
              <a:rPr lang="en-US" smtClean="0"/>
              <a:t>6/16/20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8B8B1E-4D94-FB41-BB33-34D0CB67163B}" type="slidenum">
              <a:rPr lang="en-US" smtClean="0"/>
              <a:t>‹#›</a:t>
            </a:fld>
            <a:endParaRPr lang="en-US"/>
          </a:p>
        </p:txBody>
      </p:sp>
    </p:spTree>
    <p:extLst>
      <p:ext uri="{BB962C8B-B14F-4D97-AF65-F5344CB8AC3E}">
        <p14:creationId xmlns:p14="http://schemas.microsoft.com/office/powerpoint/2010/main" val="2252904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goods-and-service-tax/proper-officer-relating-provisions-registration-composition-central-goods-services-tax-act-2017reg.html"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goods-and-service-tax/recent-changes-form-gstr3b.html" TargetMode="External"/><Relationship Id="rId3" Type="http://schemas.openxmlformats.org/officeDocument/2006/relationships/hyperlink" Target="https://taxguru.in/goods-and-service-tax/gstr-4-composition-scheme-return-faqs-manual.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tiff"/><Relationship Id="rId3" Type="http://schemas.openxmlformats.org/officeDocument/2006/relationships/image" Target="../media/image4.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goods-and-service-tax/president-assents-central-goods-services-tax-act-2017.html/"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GST AUDIT BY DEPARTMENT</a:t>
            </a:r>
            <a:endParaRPr lang="en-US" dirty="0"/>
          </a:p>
        </p:txBody>
      </p:sp>
      <p:sp>
        <p:nvSpPr>
          <p:cNvPr id="3" name="Subtitle 2"/>
          <p:cNvSpPr>
            <a:spLocks noGrp="1"/>
          </p:cNvSpPr>
          <p:nvPr>
            <p:ph type="subTitle" idx="1"/>
          </p:nvPr>
        </p:nvSpPr>
        <p:spPr/>
        <p:txBody>
          <a:bodyPr/>
          <a:lstStyle/>
          <a:p>
            <a:pPr algn="r"/>
            <a:r>
              <a:rPr lang="en-US" dirty="0" smtClean="0"/>
              <a:t>PRESENTED BY: </a:t>
            </a:r>
          </a:p>
          <a:p>
            <a:pPr algn="r"/>
            <a:r>
              <a:rPr lang="en-US" dirty="0" smtClean="0"/>
              <a:t>CA. NAVEEN GARG</a:t>
            </a:r>
            <a:endParaRPr lang="en-US" dirty="0"/>
          </a:p>
        </p:txBody>
      </p:sp>
    </p:spTree>
    <p:extLst>
      <p:ext uri="{BB962C8B-B14F-4D97-AF65-F5344CB8AC3E}">
        <p14:creationId xmlns:p14="http://schemas.microsoft.com/office/powerpoint/2010/main" val="1316678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293" y="215152"/>
            <a:ext cx="11725835" cy="6490447"/>
          </a:xfrm>
        </p:spPr>
        <p:txBody>
          <a:bodyPr>
            <a:noAutofit/>
          </a:bodyPr>
          <a:lstStyle/>
          <a:p>
            <a:pPr marL="0" indent="0" algn="ctr">
              <a:buNone/>
            </a:pPr>
            <a:r>
              <a:rPr lang="en-GB" sz="1700" dirty="0"/>
              <a:t>FORM GST ADT – 02</a:t>
            </a:r>
          </a:p>
          <a:p>
            <a:pPr marL="0" indent="0" algn="ctr">
              <a:buNone/>
            </a:pPr>
            <a:r>
              <a:rPr lang="en-GB" sz="1700" dirty="0"/>
              <a:t>[See rule 101(5</a:t>
            </a:r>
            <a:r>
              <a:rPr lang="en-GB" sz="1700" dirty="0" smtClean="0"/>
              <a:t>)]</a:t>
            </a:r>
          </a:p>
          <a:p>
            <a:pPr marL="0" indent="0">
              <a:buNone/>
            </a:pPr>
            <a:r>
              <a:rPr lang="en-GB" sz="1700" dirty="0"/>
              <a:t>Audit Report under section 65(6) </a:t>
            </a:r>
          </a:p>
          <a:p>
            <a:pPr marL="0" indent="0">
              <a:buNone/>
            </a:pPr>
            <a:r>
              <a:rPr lang="en-GB" sz="1700" dirty="0"/>
              <a:t>Your books of account and records for the F.Y................ has been examined and this Audit Report is prepared on the basis of information available / documents furnished by you and the findings are as under: </a:t>
            </a:r>
            <a:r>
              <a:rPr lang="en-GB" sz="1700" dirty="0" smtClean="0"/>
              <a:t>																																</a:t>
            </a:r>
          </a:p>
          <a:p>
            <a:pPr marL="0" indent="0">
              <a:buNone/>
            </a:pPr>
            <a:endParaRPr lang="en-GB" sz="1700" dirty="0"/>
          </a:p>
          <a:p>
            <a:endParaRPr lang="en-GB" sz="1700" dirty="0" smtClean="0"/>
          </a:p>
          <a:p>
            <a:endParaRPr lang="en-GB" sz="1700" dirty="0"/>
          </a:p>
          <a:p>
            <a:endParaRPr lang="en-GB" sz="1700" dirty="0" smtClean="0"/>
          </a:p>
          <a:p>
            <a:endParaRPr lang="en-GB" sz="1700" dirty="0"/>
          </a:p>
          <a:p>
            <a:endParaRPr lang="en-GB" sz="1700" dirty="0" smtClean="0"/>
          </a:p>
          <a:p>
            <a:pPr marL="0" indent="0">
              <a:buNone/>
            </a:pPr>
            <a:r>
              <a:rPr lang="en-GB" sz="1700" dirty="0" smtClean="0"/>
              <a:t>[</a:t>
            </a:r>
            <a:r>
              <a:rPr lang="en-GB" sz="1700" dirty="0"/>
              <a:t>Upload pdf file containing audit observation] </a:t>
            </a:r>
          </a:p>
          <a:p>
            <a:pPr marL="0" indent="0">
              <a:buNone/>
            </a:pPr>
            <a:r>
              <a:rPr lang="en-GB" sz="1700" dirty="0"/>
              <a:t>You are directed to discharge your statutory liabilities in this regard as per the provisions of the Act and the rules made thereunder, failing which proceedings as deemed fit may be initiated against you under the provisions of the Act. </a:t>
            </a:r>
          </a:p>
          <a:p>
            <a:pPr marL="0" indent="0">
              <a:buNone/>
            </a:pPr>
            <a:r>
              <a:rPr lang="en-GB" sz="1700" dirty="0"/>
              <a:t>Signature ............................... </a:t>
            </a:r>
          </a:p>
          <a:p>
            <a:pPr marL="0" indent="0">
              <a:buNone/>
            </a:pPr>
            <a:r>
              <a:rPr lang="en-GB" sz="1700" dirty="0"/>
              <a:t>Name ................................... </a:t>
            </a:r>
          </a:p>
          <a:p>
            <a:pPr marL="0" indent="0">
              <a:buNone/>
            </a:pPr>
            <a:r>
              <a:rPr lang="en-GB" sz="1700" dirty="0"/>
              <a:t>Designation ............................ </a:t>
            </a:r>
          </a:p>
          <a:p>
            <a:pPr marL="0" indent="0" algn="ctr">
              <a:buNone/>
            </a:pPr>
            <a:endParaRPr lang="en-US" sz="1700" dirty="0"/>
          </a:p>
        </p:txBody>
      </p:sp>
      <p:graphicFrame>
        <p:nvGraphicFramePr>
          <p:cNvPr id="8" name="Table 7"/>
          <p:cNvGraphicFramePr>
            <a:graphicFrameLocks noGrp="1"/>
          </p:cNvGraphicFramePr>
          <p:nvPr>
            <p:extLst>
              <p:ext uri="{D42A27DB-BD31-4B8C-83A1-F6EECF244321}">
                <p14:modId xmlns:p14="http://schemas.microsoft.com/office/powerpoint/2010/main" val="1951843734"/>
              </p:ext>
            </p:extLst>
          </p:nvPr>
        </p:nvGraphicFramePr>
        <p:xfrm>
          <a:off x="515471" y="2294963"/>
          <a:ext cx="8646460" cy="1882592"/>
        </p:xfrm>
        <a:graphic>
          <a:graphicData uri="http://schemas.openxmlformats.org/drawingml/2006/table">
            <a:tbl>
              <a:tblPr firstRow="1" firstCol="1" bandRow="1">
                <a:tableStyleId>{5C22544A-7EE6-4342-B048-85BDC9FD1C3A}</a:tableStyleId>
              </a:tblPr>
              <a:tblGrid>
                <a:gridCol w="1729292"/>
                <a:gridCol w="1729292"/>
                <a:gridCol w="1729292"/>
                <a:gridCol w="1729292"/>
                <a:gridCol w="1729292"/>
              </a:tblGrid>
              <a:tr h="470648">
                <a:tc>
                  <a:txBody>
                    <a:bodyPr/>
                    <a:lstStyle/>
                    <a:p>
                      <a:pPr>
                        <a:spcAft>
                          <a:spcPts val="0"/>
                        </a:spcAft>
                      </a:pPr>
                      <a:r>
                        <a:rPr lang="en-GB" sz="1200">
                          <a:effectLst/>
                        </a:rPr>
                        <a:t>Short payment of </a:t>
                      </a:r>
                      <a:endParaRPr lang="en-GB" sz="1200">
                        <a:effectLst/>
                        <a:latin typeface="Calibri" charset="0"/>
                        <a:ea typeface="Calibri" charset="0"/>
                        <a:cs typeface="Times New Roman" charset="0"/>
                      </a:endParaRPr>
                    </a:p>
                  </a:txBody>
                  <a:tcPr marL="9525" marR="9525" marT="9525" marB="9525" anchor="ctr"/>
                </a:tc>
                <a:tc>
                  <a:txBody>
                    <a:bodyPr/>
                    <a:lstStyle/>
                    <a:p>
                      <a:pPr>
                        <a:spcAft>
                          <a:spcPts val="0"/>
                        </a:spcAft>
                      </a:pPr>
                      <a:r>
                        <a:rPr lang="en-GB" sz="1200">
                          <a:effectLst/>
                        </a:rPr>
                        <a:t>Integrated tax </a:t>
                      </a:r>
                      <a:endParaRPr lang="en-GB" sz="1200">
                        <a:effectLst/>
                        <a:latin typeface="Calibri" charset="0"/>
                        <a:ea typeface="Calibri" charset="0"/>
                        <a:cs typeface="Times New Roman" charset="0"/>
                      </a:endParaRPr>
                    </a:p>
                  </a:txBody>
                  <a:tcPr marL="9525" marR="9525" marT="9525" marB="9525" anchor="ctr"/>
                </a:tc>
                <a:tc>
                  <a:txBody>
                    <a:bodyPr/>
                    <a:lstStyle/>
                    <a:p>
                      <a:pPr>
                        <a:spcAft>
                          <a:spcPts val="0"/>
                        </a:spcAft>
                      </a:pPr>
                      <a:r>
                        <a:rPr lang="en-GB" sz="1200">
                          <a:effectLst/>
                        </a:rPr>
                        <a:t>Central tax </a:t>
                      </a:r>
                      <a:endParaRPr lang="en-GB" sz="1200">
                        <a:effectLst/>
                        <a:latin typeface="Calibri" charset="0"/>
                        <a:ea typeface="Calibri" charset="0"/>
                        <a:cs typeface="Times New Roman" charset="0"/>
                      </a:endParaRPr>
                    </a:p>
                  </a:txBody>
                  <a:tcPr marL="9525" marR="9525" marT="9525" marB="9525" anchor="ctr"/>
                </a:tc>
                <a:tc>
                  <a:txBody>
                    <a:bodyPr/>
                    <a:lstStyle/>
                    <a:p>
                      <a:pPr>
                        <a:spcAft>
                          <a:spcPts val="0"/>
                        </a:spcAft>
                      </a:pPr>
                      <a:r>
                        <a:rPr lang="en-GB" sz="1200">
                          <a:effectLst/>
                        </a:rPr>
                        <a:t>State /UT tax </a:t>
                      </a:r>
                      <a:endParaRPr lang="en-GB" sz="1200">
                        <a:effectLst/>
                        <a:latin typeface="Calibri" charset="0"/>
                        <a:ea typeface="Calibri" charset="0"/>
                        <a:cs typeface="Times New Roman" charset="0"/>
                      </a:endParaRPr>
                    </a:p>
                  </a:txBody>
                  <a:tcPr marL="9525" marR="9525" marT="9525" marB="9525" anchor="ctr"/>
                </a:tc>
                <a:tc>
                  <a:txBody>
                    <a:bodyPr/>
                    <a:lstStyle/>
                    <a:p>
                      <a:pPr>
                        <a:spcAft>
                          <a:spcPts val="0"/>
                        </a:spcAft>
                      </a:pPr>
                      <a:r>
                        <a:rPr lang="en-GB" sz="1200">
                          <a:effectLst/>
                        </a:rPr>
                        <a:t>Cess </a:t>
                      </a:r>
                      <a:endParaRPr lang="en-GB" sz="1200">
                        <a:effectLst/>
                        <a:latin typeface="Calibri" charset="0"/>
                        <a:ea typeface="Calibri" charset="0"/>
                        <a:cs typeface="Times New Roman" charset="0"/>
                      </a:endParaRPr>
                    </a:p>
                  </a:txBody>
                  <a:tcPr marL="9525" marR="9525" marT="9525" marB="9525" anchor="ctr"/>
                </a:tc>
              </a:tr>
              <a:tr h="470648">
                <a:tc>
                  <a:txBody>
                    <a:bodyPr/>
                    <a:lstStyle/>
                    <a:p>
                      <a:pPr>
                        <a:spcAft>
                          <a:spcPts val="0"/>
                        </a:spcAft>
                      </a:pPr>
                      <a:r>
                        <a:rPr lang="en-GB" sz="1200" dirty="0">
                          <a:effectLst/>
                        </a:rPr>
                        <a:t>Tax </a:t>
                      </a:r>
                      <a:endParaRPr lang="en-GB" sz="1200" dirty="0">
                        <a:effectLst/>
                        <a:latin typeface="Calibri" charset="0"/>
                        <a:ea typeface="Calibri" charset="0"/>
                        <a:cs typeface="Times New Roman" charset="0"/>
                      </a:endParaRPr>
                    </a:p>
                  </a:txBody>
                  <a:tcPr marL="9525" marR="9525" marT="9525" marB="9525" anchor="ctr"/>
                </a:tc>
                <a:tc>
                  <a:txBody>
                    <a:bodyPr/>
                    <a:lstStyle/>
                    <a:p>
                      <a:endParaRPr lang="en-GB" sz="1200">
                        <a:effectLst/>
                        <a:latin typeface="Calibri" charset="0"/>
                      </a:endParaRPr>
                    </a:p>
                  </a:txBody>
                  <a:tcPr marL="9525" marR="9525" marT="9525" marB="9525" anchor="ctr"/>
                </a:tc>
                <a:tc>
                  <a:txBody>
                    <a:bodyPr/>
                    <a:lstStyle/>
                    <a:p>
                      <a:endParaRPr lang="en-GB" sz="1200">
                        <a:effectLst/>
                        <a:latin typeface="Calibri" charset="0"/>
                      </a:endParaRPr>
                    </a:p>
                  </a:txBody>
                  <a:tcPr marL="9525" marR="9525" marT="9525" marB="9525" anchor="ctr"/>
                </a:tc>
                <a:tc>
                  <a:txBody>
                    <a:bodyPr/>
                    <a:lstStyle/>
                    <a:p>
                      <a:endParaRPr lang="en-GB" sz="1200">
                        <a:effectLst/>
                        <a:latin typeface="Calibri" charset="0"/>
                      </a:endParaRPr>
                    </a:p>
                  </a:txBody>
                  <a:tcPr marL="9525" marR="9525" marT="9525" marB="9525" anchor="ctr"/>
                </a:tc>
                <a:tc>
                  <a:txBody>
                    <a:bodyPr/>
                    <a:lstStyle/>
                    <a:p>
                      <a:endParaRPr lang="en-GB" sz="1200">
                        <a:effectLst/>
                        <a:latin typeface="Calibri" charset="0"/>
                      </a:endParaRPr>
                    </a:p>
                  </a:txBody>
                  <a:tcPr marL="9525" marR="9525" marT="9525" marB="9525" anchor="ctr"/>
                </a:tc>
              </a:tr>
              <a:tr h="470648">
                <a:tc>
                  <a:txBody>
                    <a:bodyPr/>
                    <a:lstStyle/>
                    <a:p>
                      <a:pPr>
                        <a:spcAft>
                          <a:spcPts val="0"/>
                        </a:spcAft>
                      </a:pPr>
                      <a:r>
                        <a:rPr lang="en-GB" sz="1200">
                          <a:effectLst/>
                        </a:rPr>
                        <a:t>Interest </a:t>
                      </a:r>
                      <a:endParaRPr lang="en-GB" sz="1200">
                        <a:effectLst/>
                        <a:latin typeface="Calibri" charset="0"/>
                        <a:ea typeface="Calibri" charset="0"/>
                        <a:cs typeface="Times New Roman" charset="0"/>
                      </a:endParaRPr>
                    </a:p>
                  </a:txBody>
                  <a:tcPr marL="9525" marR="9525" marT="9525" marB="9525" anchor="ctr"/>
                </a:tc>
                <a:tc>
                  <a:txBody>
                    <a:bodyPr/>
                    <a:lstStyle/>
                    <a:p>
                      <a:endParaRPr lang="en-GB" sz="1200">
                        <a:effectLst/>
                        <a:latin typeface="Calibri" charset="0"/>
                      </a:endParaRPr>
                    </a:p>
                  </a:txBody>
                  <a:tcPr marL="9525" marR="9525" marT="9525" marB="9525" anchor="ctr"/>
                </a:tc>
                <a:tc>
                  <a:txBody>
                    <a:bodyPr/>
                    <a:lstStyle/>
                    <a:p>
                      <a:endParaRPr lang="en-GB" sz="1200">
                        <a:effectLst/>
                        <a:latin typeface="Calibri" charset="0"/>
                      </a:endParaRPr>
                    </a:p>
                  </a:txBody>
                  <a:tcPr marL="9525" marR="9525" marT="9525" marB="9525" anchor="ctr"/>
                </a:tc>
                <a:tc>
                  <a:txBody>
                    <a:bodyPr/>
                    <a:lstStyle/>
                    <a:p>
                      <a:endParaRPr lang="en-GB" sz="1200">
                        <a:effectLst/>
                        <a:latin typeface="Calibri" charset="0"/>
                      </a:endParaRPr>
                    </a:p>
                  </a:txBody>
                  <a:tcPr marL="9525" marR="9525" marT="9525" marB="9525" anchor="ctr"/>
                </a:tc>
                <a:tc>
                  <a:txBody>
                    <a:bodyPr/>
                    <a:lstStyle/>
                    <a:p>
                      <a:endParaRPr lang="en-GB" sz="1200">
                        <a:effectLst/>
                        <a:latin typeface="Calibri" charset="0"/>
                      </a:endParaRPr>
                    </a:p>
                  </a:txBody>
                  <a:tcPr marL="9525" marR="9525" marT="9525" marB="9525" anchor="ctr"/>
                </a:tc>
              </a:tr>
              <a:tr h="470648">
                <a:tc>
                  <a:txBody>
                    <a:bodyPr/>
                    <a:lstStyle/>
                    <a:p>
                      <a:pPr>
                        <a:spcAft>
                          <a:spcPts val="0"/>
                        </a:spcAft>
                      </a:pPr>
                      <a:r>
                        <a:rPr lang="en-GB" sz="1200">
                          <a:effectLst/>
                        </a:rPr>
                        <a:t>Any other amount </a:t>
                      </a:r>
                      <a:endParaRPr lang="en-GB" sz="1200">
                        <a:effectLst/>
                        <a:latin typeface="Calibri" charset="0"/>
                        <a:ea typeface="Calibri" charset="0"/>
                        <a:cs typeface="Times New Roman" charset="0"/>
                      </a:endParaRPr>
                    </a:p>
                  </a:txBody>
                  <a:tcPr marL="9525" marR="9525" marT="9525" marB="9525" anchor="ctr"/>
                </a:tc>
                <a:tc>
                  <a:txBody>
                    <a:bodyPr/>
                    <a:lstStyle/>
                    <a:p>
                      <a:endParaRPr lang="en-GB" sz="1200">
                        <a:effectLst/>
                        <a:latin typeface="Calibri" charset="0"/>
                      </a:endParaRPr>
                    </a:p>
                  </a:txBody>
                  <a:tcPr marL="9525" marR="9525" marT="9525" marB="9525" anchor="ctr"/>
                </a:tc>
                <a:tc>
                  <a:txBody>
                    <a:bodyPr/>
                    <a:lstStyle/>
                    <a:p>
                      <a:endParaRPr lang="en-GB" sz="1200" dirty="0">
                        <a:effectLst/>
                        <a:latin typeface="Calibri" charset="0"/>
                      </a:endParaRPr>
                    </a:p>
                  </a:txBody>
                  <a:tcPr marL="9525" marR="9525" marT="9525" marB="9525" anchor="ctr"/>
                </a:tc>
                <a:tc>
                  <a:txBody>
                    <a:bodyPr/>
                    <a:lstStyle/>
                    <a:p>
                      <a:endParaRPr lang="en-GB" sz="1200">
                        <a:effectLst/>
                        <a:latin typeface="Calibri" charset="0"/>
                      </a:endParaRPr>
                    </a:p>
                  </a:txBody>
                  <a:tcPr marL="9525" marR="9525" marT="9525" marB="9525" anchor="ctr"/>
                </a:tc>
                <a:tc>
                  <a:txBody>
                    <a:bodyPr/>
                    <a:lstStyle/>
                    <a:p>
                      <a:endParaRPr lang="en-GB" sz="1200" dirty="0">
                        <a:effectLst/>
                        <a:latin typeface="Calibri" charset="0"/>
                      </a:endParaRPr>
                    </a:p>
                  </a:txBody>
                  <a:tcPr marL="9525" marR="9525" marT="9525" marB="9525" anchor="ctr"/>
                </a:tc>
              </a:tr>
            </a:tbl>
          </a:graphicData>
        </a:graphic>
      </p:graphicFrame>
    </p:spTree>
    <p:extLst>
      <p:ext uri="{BB962C8B-B14F-4D97-AF65-F5344CB8AC3E}">
        <p14:creationId xmlns:p14="http://schemas.microsoft.com/office/powerpoint/2010/main" val="1299234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598572" cy="517744"/>
          </a:xfrm>
        </p:spPr>
        <p:txBody>
          <a:bodyPr>
            <a:normAutofit fontScale="90000"/>
          </a:bodyPr>
          <a:lstStyle/>
          <a:p>
            <a:r>
              <a:rPr lang="en-US" b="1" dirty="0"/>
              <a:t>Procedure during department audit</a:t>
            </a:r>
            <a:endParaRPr lang="en-US" dirty="0"/>
          </a:p>
        </p:txBody>
      </p:sp>
      <p:sp>
        <p:nvSpPr>
          <p:cNvPr id="3" name="Content Placeholder 2"/>
          <p:cNvSpPr>
            <a:spLocks noGrp="1"/>
          </p:cNvSpPr>
          <p:nvPr>
            <p:ph idx="1"/>
          </p:nvPr>
        </p:nvSpPr>
        <p:spPr>
          <a:xfrm>
            <a:off x="838200" y="882870"/>
            <a:ext cx="10515600" cy="5294093"/>
          </a:xfrm>
        </p:spPr>
        <p:txBody>
          <a:bodyPr>
            <a:normAutofit fontScale="92500" lnSpcReduction="10000"/>
          </a:bodyPr>
          <a:lstStyle/>
          <a:p>
            <a:pPr marL="0" indent="0" algn="just">
              <a:buNone/>
            </a:pPr>
            <a:r>
              <a:rPr lang="en-US" dirty="0">
                <a:latin typeface="+mj-lt"/>
              </a:rPr>
              <a:t>During course of audit the authorized officer may require the following </a:t>
            </a:r>
            <a:r>
              <a:rPr lang="en-US" dirty="0" smtClean="0">
                <a:latin typeface="+mj-lt"/>
              </a:rPr>
              <a:t>records</a:t>
            </a:r>
            <a:r>
              <a:rPr lang="en-US" dirty="0">
                <a:latin typeface="+mj-lt"/>
              </a:rPr>
              <a:t>, data of registered taxable person under GST Law,2017</a:t>
            </a:r>
            <a:r>
              <a:rPr lang="en-US" dirty="0" smtClean="0">
                <a:latin typeface="+mj-lt"/>
              </a:rPr>
              <a:t>.</a:t>
            </a:r>
          </a:p>
          <a:p>
            <a:pPr algn="just"/>
            <a:r>
              <a:rPr lang="en-US" dirty="0">
                <a:latin typeface="+mj-lt"/>
              </a:rPr>
              <a:t>(a) Financial Year wise audit: As per Sec.65(1) of CGST Act,2017, The audit </a:t>
            </a:r>
            <a:r>
              <a:rPr lang="en-US" dirty="0" smtClean="0">
                <a:latin typeface="+mj-lt"/>
              </a:rPr>
              <a:t>officer, </a:t>
            </a:r>
            <a:r>
              <a:rPr lang="en-US" dirty="0">
                <a:latin typeface="+mj-lt"/>
              </a:rPr>
              <a:t>the period of audit shall be a financial year or multiples thereof as per Rule 101(1) of CGST &amp; SGST GST Rules,2017.</a:t>
            </a:r>
          </a:p>
          <a:p>
            <a:pPr algn="just"/>
            <a:r>
              <a:rPr lang="en-US" dirty="0">
                <a:latin typeface="+mj-lt"/>
              </a:rPr>
              <a:t>(b) Powers to order and conduct audit: Who are registered under Central GST authorities, such taxable person’s audits taken up by Superintendent of Central Tax has been designated as “ Proper officer” for the purpose of raising demand under Section 65(7) of CGST Act,2017 , vide circular issued by CBE &amp; </a:t>
            </a:r>
            <a:r>
              <a:rPr lang="en-US" dirty="0">
                <a:latin typeface="+mj-lt"/>
                <a:hlinkClick r:id="rId2"/>
              </a:rPr>
              <a:t>C no.3/3/2017-GST dated. 5.7.2017.</a:t>
            </a:r>
            <a:endParaRPr lang="en-US" dirty="0">
              <a:latin typeface="+mj-lt"/>
            </a:endParaRPr>
          </a:p>
          <a:p>
            <a:pPr algn="just"/>
            <a:r>
              <a:rPr lang="en-US" dirty="0">
                <a:latin typeface="+mj-lt"/>
              </a:rPr>
              <a:t>(c) Who are registered under State GST Authorities, such taxable person’s audit taken by Assistant </a:t>
            </a:r>
            <a:r>
              <a:rPr lang="en-US" dirty="0" smtClean="0">
                <a:latin typeface="+mj-lt"/>
              </a:rPr>
              <a:t>Commissioner (</a:t>
            </a:r>
            <a:r>
              <a:rPr lang="en-US" dirty="0">
                <a:latin typeface="+mj-lt"/>
              </a:rPr>
              <a:t>State </a:t>
            </a:r>
            <a:r>
              <a:rPr lang="en-US" dirty="0" smtClean="0">
                <a:latin typeface="+mj-lt"/>
              </a:rPr>
              <a:t>Tax) </a:t>
            </a:r>
            <a:r>
              <a:rPr lang="en-US" dirty="0">
                <a:latin typeface="+mj-lt"/>
              </a:rPr>
              <a:t>Deputy Commissioner </a:t>
            </a:r>
            <a:r>
              <a:rPr lang="en-US" dirty="0" smtClean="0">
                <a:latin typeface="+mj-lt"/>
              </a:rPr>
              <a:t>(State </a:t>
            </a:r>
            <a:r>
              <a:rPr lang="en-US" dirty="0">
                <a:latin typeface="+mj-lt"/>
              </a:rPr>
              <a:t>Tax ) designated as proper officer for the purpose of raising demand under Section 65(7) of SGST Act,2017.</a:t>
            </a:r>
          </a:p>
          <a:p>
            <a:pPr marL="0" indent="0" algn="just">
              <a:buNone/>
            </a:pPr>
            <a:endParaRPr lang="en-US" dirty="0">
              <a:latin typeface="+mj-lt"/>
            </a:endParaRPr>
          </a:p>
        </p:txBody>
      </p:sp>
    </p:spTree>
    <p:extLst>
      <p:ext uri="{BB962C8B-B14F-4D97-AF65-F5344CB8AC3E}">
        <p14:creationId xmlns:p14="http://schemas.microsoft.com/office/powerpoint/2010/main" val="6606110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4138" y="236483"/>
            <a:ext cx="10959662" cy="5940480"/>
          </a:xfrm>
        </p:spPr>
        <p:txBody>
          <a:bodyPr>
            <a:normAutofit/>
          </a:bodyPr>
          <a:lstStyle/>
          <a:p>
            <a:pPr marL="0" indent="0" algn="just">
              <a:buNone/>
            </a:pPr>
            <a:r>
              <a:rPr lang="en-US" b="1" dirty="0"/>
              <a:t>(d) Verification of records by audit team and audit notes:</a:t>
            </a:r>
            <a:r>
              <a:rPr lang="en-US" dirty="0"/>
              <a:t> The proper officer authorized to conduct of the records and books of account of the registered person shall with the assistance of the team of officers and officials accompanying him, verify the documents and statements furnished under the Act and rules made </a:t>
            </a:r>
            <a:r>
              <a:rPr lang="en-US" dirty="0" smtClean="0"/>
              <a:t>thereunder, </a:t>
            </a:r>
            <a:r>
              <a:rPr lang="en-US" dirty="0"/>
              <a:t>to check the correctness of following:-</a:t>
            </a:r>
          </a:p>
          <a:p>
            <a:pPr marL="0" indent="0" algn="just">
              <a:buNone/>
            </a:pPr>
            <a:r>
              <a:rPr lang="en-US" dirty="0" err="1"/>
              <a:t>i</a:t>
            </a:r>
            <a:r>
              <a:rPr lang="en-US" dirty="0"/>
              <a:t>. The turnover,</a:t>
            </a:r>
          </a:p>
          <a:p>
            <a:pPr marL="0" indent="0" algn="just">
              <a:buNone/>
            </a:pPr>
            <a:r>
              <a:rPr lang="en-US" dirty="0"/>
              <a:t>ii. Exemptions and deductions claimed,</a:t>
            </a:r>
          </a:p>
          <a:p>
            <a:pPr marL="0" indent="0" algn="just">
              <a:buNone/>
            </a:pPr>
            <a:r>
              <a:rPr lang="en-US" dirty="0"/>
              <a:t>iii. The rate of tax applied in respect of supply of goods or services,</a:t>
            </a:r>
          </a:p>
          <a:p>
            <a:pPr marL="0" indent="0" algn="just">
              <a:buNone/>
            </a:pPr>
            <a:r>
              <a:rPr lang="en-US" dirty="0"/>
              <a:t>iv. The input tax availed and utilized ,</a:t>
            </a:r>
          </a:p>
          <a:p>
            <a:pPr marL="0" indent="0" algn="just">
              <a:buNone/>
            </a:pPr>
            <a:r>
              <a:rPr lang="en-US" dirty="0"/>
              <a:t>v. Refund claimed, proper officer and his team will examine other relevant issued ad record the observations in is audit notes.</a:t>
            </a:r>
          </a:p>
          <a:p>
            <a:pPr marL="0" indent="0" algn="just">
              <a:buNone/>
            </a:pPr>
            <a:endParaRPr lang="en-US" dirty="0"/>
          </a:p>
        </p:txBody>
      </p:sp>
    </p:spTree>
    <p:extLst>
      <p:ext uri="{BB962C8B-B14F-4D97-AF65-F5344CB8AC3E}">
        <p14:creationId xmlns:p14="http://schemas.microsoft.com/office/powerpoint/2010/main" val="301361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793" y="365125"/>
            <a:ext cx="10802007" cy="1325563"/>
          </a:xfrm>
        </p:spPr>
        <p:txBody>
          <a:bodyPr>
            <a:normAutofit fontScale="90000"/>
          </a:bodyPr>
          <a:lstStyle/>
          <a:p>
            <a:r>
              <a:rPr lang="en-US" sz="3100" b="1" dirty="0" smtClean="0"/>
              <a:t>(e) To afford the necessary facility to verify the books of accounts or other documents he may require,</a:t>
            </a:r>
            <a:r>
              <a:rPr lang="en-US" sz="2600" dirty="0" smtClean="0"/>
              <a:t/>
            </a:r>
            <a:br>
              <a:rPr lang="en-US" sz="2600" dirty="0" smtClean="0"/>
            </a:br>
            <a:r>
              <a:rPr lang="en-US" sz="2600" dirty="0" smtClean="0"/>
              <a:t/>
            </a:r>
            <a:br>
              <a:rPr lang="en-US" sz="2600" dirty="0" smtClean="0"/>
            </a:br>
            <a:endParaRPr lang="en-US" sz="2600" dirty="0"/>
          </a:p>
        </p:txBody>
      </p:sp>
      <p:sp>
        <p:nvSpPr>
          <p:cNvPr id="3" name="Content Placeholder 2"/>
          <p:cNvSpPr>
            <a:spLocks noGrp="1"/>
          </p:cNvSpPr>
          <p:nvPr>
            <p:ph idx="1"/>
          </p:nvPr>
        </p:nvSpPr>
        <p:spPr>
          <a:xfrm>
            <a:off x="551793" y="1229710"/>
            <a:ext cx="11640207" cy="5628290"/>
          </a:xfrm>
        </p:spPr>
        <p:txBody>
          <a:bodyPr>
            <a:normAutofit fontScale="92500" lnSpcReduction="20000"/>
          </a:bodyPr>
          <a:lstStyle/>
          <a:p>
            <a:pPr marL="0" indent="0" algn="just">
              <a:buNone/>
            </a:pPr>
            <a:r>
              <a:rPr lang="en-US" dirty="0" smtClean="0">
                <a:latin typeface="+mj-lt"/>
              </a:rPr>
              <a:t>I</a:t>
            </a:r>
            <a:r>
              <a:rPr lang="en-US" dirty="0">
                <a:latin typeface="+mj-lt"/>
              </a:rPr>
              <a:t>. The taxable person submit these following records to audit officer:</a:t>
            </a:r>
          </a:p>
          <a:p>
            <a:pPr marL="0" indent="0" algn="just">
              <a:buNone/>
            </a:pPr>
            <a:r>
              <a:rPr lang="en-US" dirty="0" err="1">
                <a:latin typeface="+mj-lt"/>
              </a:rPr>
              <a:t>i</a:t>
            </a:r>
            <a:r>
              <a:rPr lang="en-US" dirty="0">
                <a:latin typeface="+mj-lt"/>
              </a:rPr>
              <a:t>) Cash book for the audit period mentioned by the audit officer in said notice,</a:t>
            </a:r>
          </a:p>
          <a:p>
            <a:pPr marL="0" indent="0" algn="just">
              <a:buNone/>
            </a:pPr>
            <a:r>
              <a:rPr lang="en-US" dirty="0">
                <a:latin typeface="+mj-lt"/>
              </a:rPr>
              <a:t>ii</a:t>
            </a:r>
            <a:r>
              <a:rPr lang="en-US" dirty="0" smtClean="0">
                <a:latin typeface="+mj-lt"/>
              </a:rPr>
              <a:t>)/iii </a:t>
            </a:r>
            <a:r>
              <a:rPr lang="en-US" dirty="0">
                <a:latin typeface="+mj-lt"/>
              </a:rPr>
              <a:t>Ledger of inward </a:t>
            </a:r>
            <a:r>
              <a:rPr lang="en-US" dirty="0" smtClean="0">
                <a:latin typeface="+mj-lt"/>
              </a:rPr>
              <a:t>supply/ Outward supply </a:t>
            </a:r>
            <a:r>
              <a:rPr lang="en-US" dirty="0">
                <a:latin typeface="+mj-lt"/>
              </a:rPr>
              <a:t>of goods </a:t>
            </a:r>
            <a:r>
              <a:rPr lang="en-US" dirty="0" smtClean="0">
                <a:latin typeface="+mj-lt"/>
              </a:rPr>
              <a:t>or </a:t>
            </a:r>
            <a:r>
              <a:rPr lang="en-US" dirty="0">
                <a:latin typeface="+mj-lt"/>
              </a:rPr>
              <a:t>services,</a:t>
            </a:r>
          </a:p>
          <a:p>
            <a:pPr marL="0" indent="0" algn="just">
              <a:buNone/>
            </a:pPr>
            <a:r>
              <a:rPr lang="en-US" dirty="0" smtClean="0">
                <a:latin typeface="+mj-lt"/>
              </a:rPr>
              <a:t>iv</a:t>
            </a:r>
            <a:r>
              <a:rPr lang="en-US" dirty="0">
                <a:latin typeface="+mj-lt"/>
              </a:rPr>
              <a:t>) Returns forms like </a:t>
            </a:r>
            <a:r>
              <a:rPr lang="en-US" b="1" dirty="0">
                <a:latin typeface="+mj-lt"/>
                <a:hlinkClick r:id="rId2"/>
              </a:rPr>
              <a:t>GST Form 3B</a:t>
            </a:r>
            <a:r>
              <a:rPr lang="en-US" dirty="0">
                <a:latin typeface="+mj-lt"/>
              </a:rPr>
              <a:t>, GSTR-1, GSTR-2 and GSTR-3 and </a:t>
            </a:r>
            <a:r>
              <a:rPr lang="en-US" b="1" dirty="0">
                <a:latin typeface="+mj-lt"/>
                <a:hlinkClick r:id="rId3"/>
              </a:rPr>
              <a:t>GSTR-4</a:t>
            </a:r>
            <a:r>
              <a:rPr lang="en-US" dirty="0">
                <a:latin typeface="+mj-lt"/>
              </a:rPr>
              <a:t> etc., maintained by the taxable person as per GST Act, Maintenance of Records Rules,</a:t>
            </a:r>
          </a:p>
          <a:p>
            <a:pPr marL="0" indent="0" algn="just">
              <a:buNone/>
            </a:pPr>
            <a:r>
              <a:rPr lang="en-US" dirty="0">
                <a:latin typeface="+mj-lt"/>
              </a:rPr>
              <a:t>v) Payments </a:t>
            </a:r>
            <a:r>
              <a:rPr lang="en-US" dirty="0" smtClean="0">
                <a:latin typeface="+mj-lt"/>
              </a:rPr>
              <a:t>challans,	vi</a:t>
            </a:r>
            <a:r>
              <a:rPr lang="en-US" dirty="0">
                <a:latin typeface="+mj-lt"/>
              </a:rPr>
              <a:t>) Ledger of Bank account,</a:t>
            </a:r>
          </a:p>
          <a:p>
            <a:pPr marL="0" indent="0" algn="just">
              <a:buNone/>
            </a:pPr>
            <a:r>
              <a:rPr lang="en-US" dirty="0">
                <a:latin typeface="+mj-lt"/>
              </a:rPr>
              <a:t>vii</a:t>
            </a:r>
            <a:r>
              <a:rPr lang="en-US" b="1" dirty="0">
                <a:latin typeface="+mj-lt"/>
              </a:rPr>
              <a:t>) Details of E way bill for the audit period for </a:t>
            </a:r>
            <a:r>
              <a:rPr lang="en-US" b="1" dirty="0" smtClean="0">
                <a:latin typeface="+mj-lt"/>
              </a:rPr>
              <a:t>inward/outward supply</a:t>
            </a:r>
            <a:endParaRPr lang="en-US" b="1" dirty="0">
              <a:latin typeface="+mj-lt"/>
            </a:endParaRPr>
          </a:p>
          <a:p>
            <a:pPr marL="0" indent="0" algn="just">
              <a:buNone/>
            </a:pPr>
            <a:r>
              <a:rPr lang="en-US" dirty="0">
                <a:latin typeface="+mj-lt"/>
              </a:rPr>
              <a:t>viii) GST registration certificate details like principle place of business, branch and other place of details whether incorporate or not,</a:t>
            </a:r>
          </a:p>
          <a:p>
            <a:pPr marL="0" indent="0" algn="just">
              <a:buNone/>
            </a:pPr>
            <a:r>
              <a:rPr lang="en-US" dirty="0">
                <a:latin typeface="+mj-lt"/>
              </a:rPr>
              <a:t>ix) Ledger of stock maintained at Where house by the taxable person,</a:t>
            </a:r>
          </a:p>
          <a:p>
            <a:pPr marL="0" indent="0" algn="just">
              <a:buNone/>
            </a:pPr>
            <a:r>
              <a:rPr lang="en-US" dirty="0">
                <a:latin typeface="+mj-lt"/>
              </a:rPr>
              <a:t>x) Trial Balance for the audit period and Profit and Loss Account,</a:t>
            </a:r>
          </a:p>
          <a:p>
            <a:pPr marL="0" indent="0" algn="just">
              <a:buNone/>
            </a:pPr>
            <a:r>
              <a:rPr lang="en-US" dirty="0">
                <a:latin typeface="+mj-lt"/>
              </a:rPr>
              <a:t>xi) Copy and details of Trans-1, Trans-2 and 2A and Trans-3 etc., for the year 2017-18 along with stock register and copies of original invoice relating to ITC claimed in Trans-1 for the period prior to July’2017 as per Sec.143 of CGST Act,2017.</a:t>
            </a:r>
          </a:p>
          <a:p>
            <a:pPr marL="0" indent="0" algn="just">
              <a:buNone/>
            </a:pPr>
            <a:endParaRPr lang="en-US" dirty="0">
              <a:latin typeface="+mj-lt"/>
            </a:endParaRPr>
          </a:p>
        </p:txBody>
      </p:sp>
    </p:spTree>
    <p:extLst>
      <p:ext uri="{BB962C8B-B14F-4D97-AF65-F5344CB8AC3E}">
        <p14:creationId xmlns:p14="http://schemas.microsoft.com/office/powerpoint/2010/main" val="7096743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99004" y="0"/>
            <a:ext cx="6329299" cy="6858000"/>
          </a:xfrm>
          <a:prstGeom prst="rect">
            <a:avLst/>
          </a:prstGeom>
        </p:spPr>
      </p:pic>
      <p:pic>
        <p:nvPicPr>
          <p:cNvPr id="5" name="Picture 4"/>
          <p:cNvPicPr>
            <a:picLocks noChangeAspect="1"/>
          </p:cNvPicPr>
          <p:nvPr/>
        </p:nvPicPr>
        <p:blipFill>
          <a:blip r:embed="rId3"/>
          <a:stretch>
            <a:fillRect/>
          </a:stretch>
        </p:blipFill>
        <p:spPr>
          <a:xfrm>
            <a:off x="7271048" y="0"/>
            <a:ext cx="4714091" cy="6858000"/>
          </a:xfrm>
          <a:prstGeom prst="rect">
            <a:avLst/>
          </a:prstGeom>
        </p:spPr>
      </p:pic>
    </p:spTree>
    <p:extLst>
      <p:ext uri="{BB962C8B-B14F-4D97-AF65-F5344CB8AC3E}">
        <p14:creationId xmlns:p14="http://schemas.microsoft.com/office/powerpoint/2010/main" val="757819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299013" y="62520"/>
            <a:ext cx="4341966" cy="6795479"/>
          </a:xfrm>
          <a:prstGeom prst="rect">
            <a:avLst/>
          </a:prstGeom>
        </p:spPr>
      </p:pic>
    </p:spTree>
    <p:extLst>
      <p:ext uri="{BB962C8B-B14F-4D97-AF65-F5344CB8AC3E}">
        <p14:creationId xmlns:p14="http://schemas.microsoft.com/office/powerpoint/2010/main" val="1777458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DEMANDS AND RECOVERY </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marL="0" indent="0" algn="just">
              <a:buNone/>
            </a:pPr>
            <a:r>
              <a:rPr lang="en-US" dirty="0">
                <a:latin typeface="+mj-lt"/>
              </a:rPr>
              <a:t>Determination of tax not paid or short paid or erroneously refunded or input tax credit wrongly availed or </a:t>
            </a:r>
            <a:r>
              <a:rPr lang="en-US" dirty="0" smtClean="0">
                <a:latin typeface="+mj-lt"/>
              </a:rPr>
              <a:t>utilized </a:t>
            </a:r>
          </a:p>
          <a:p>
            <a:pPr marL="0" indent="0" algn="just">
              <a:buNone/>
            </a:pPr>
            <a:endParaRPr lang="en-US" dirty="0" smtClean="0">
              <a:latin typeface="+mj-lt"/>
            </a:endParaRPr>
          </a:p>
          <a:p>
            <a:pPr algn="just"/>
            <a:r>
              <a:rPr lang="en-US" dirty="0" smtClean="0">
                <a:latin typeface="+mj-lt"/>
              </a:rPr>
              <a:t>for </a:t>
            </a:r>
            <a:r>
              <a:rPr lang="en-US" dirty="0">
                <a:latin typeface="+mj-lt"/>
              </a:rPr>
              <a:t>any reason </a:t>
            </a:r>
            <a:r>
              <a:rPr lang="en-US" dirty="0" smtClean="0">
                <a:latin typeface="+mj-lt"/>
              </a:rPr>
              <a:t>other </a:t>
            </a:r>
            <a:r>
              <a:rPr lang="en-US" dirty="0">
                <a:latin typeface="+mj-lt"/>
              </a:rPr>
              <a:t>than fraud or any </a:t>
            </a:r>
            <a:r>
              <a:rPr lang="en-US" dirty="0" err="1" smtClean="0">
                <a:latin typeface="+mj-lt"/>
              </a:rPr>
              <a:t>wilful</a:t>
            </a:r>
            <a:r>
              <a:rPr lang="en-US" dirty="0" smtClean="0">
                <a:latin typeface="+mj-lt"/>
              </a:rPr>
              <a:t>-misstatement </a:t>
            </a:r>
            <a:r>
              <a:rPr lang="en-US" dirty="0">
                <a:latin typeface="+mj-lt"/>
              </a:rPr>
              <a:t>or suppression of </a:t>
            </a:r>
            <a:r>
              <a:rPr lang="en-US" dirty="0" smtClean="0">
                <a:latin typeface="+mj-lt"/>
              </a:rPr>
              <a:t>facts</a:t>
            </a:r>
          </a:p>
          <a:p>
            <a:pPr algn="just"/>
            <a:r>
              <a:rPr lang="en-US" dirty="0">
                <a:latin typeface="+mj-lt"/>
              </a:rPr>
              <a:t>by reason of fraud or any </a:t>
            </a:r>
            <a:r>
              <a:rPr lang="en-US" dirty="0" err="1" smtClean="0">
                <a:latin typeface="+mj-lt"/>
              </a:rPr>
              <a:t>wilful</a:t>
            </a:r>
            <a:r>
              <a:rPr lang="en-US" dirty="0" smtClean="0">
                <a:latin typeface="+mj-lt"/>
              </a:rPr>
              <a:t>-misstatement </a:t>
            </a:r>
            <a:r>
              <a:rPr lang="en-US" dirty="0">
                <a:latin typeface="+mj-lt"/>
              </a:rPr>
              <a:t>or suppression of facts. </a:t>
            </a:r>
            <a:endParaRPr lang="en-US" dirty="0" smtClean="0">
              <a:latin typeface="+mj-lt"/>
            </a:endParaRPr>
          </a:p>
          <a:p>
            <a:pPr algn="just"/>
            <a:endParaRPr lang="en-US" dirty="0" smtClean="0">
              <a:latin typeface="+mj-lt"/>
            </a:endParaRPr>
          </a:p>
          <a:p>
            <a:pPr algn="just"/>
            <a:endParaRPr lang="en-US" dirty="0">
              <a:latin typeface="+mj-lt"/>
            </a:endParaRPr>
          </a:p>
        </p:txBody>
      </p:sp>
    </p:spTree>
    <p:extLst>
      <p:ext uri="{BB962C8B-B14F-4D97-AF65-F5344CB8AC3E}">
        <p14:creationId xmlns:p14="http://schemas.microsoft.com/office/powerpoint/2010/main" val="850079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Text Placeholder 2"/>
          <p:cNvSpPr txBox="1">
            <a:spLocks/>
          </p:cNvSpPr>
          <p:nvPr/>
        </p:nvSpPr>
        <p:spPr>
          <a:xfrm>
            <a:off x="1738282" y="1357298"/>
            <a:ext cx="4214842" cy="12144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US" sz="1800" dirty="0">
                <a:solidFill>
                  <a:prstClr val="black"/>
                </a:solidFill>
                <a:latin typeface="Palatino Linotype"/>
              </a:rPr>
              <a:t>Section 73: Applicable in case of non-payment or short payment of tax without fraud or willful-misstatement. </a:t>
            </a:r>
          </a:p>
        </p:txBody>
      </p:sp>
      <p:sp>
        <p:nvSpPr>
          <p:cNvPr id="5" name="Text Placeholder 4"/>
          <p:cNvSpPr txBox="1">
            <a:spLocks/>
          </p:cNvSpPr>
          <p:nvPr/>
        </p:nvSpPr>
        <p:spPr>
          <a:xfrm>
            <a:off x="6024562" y="1357298"/>
            <a:ext cx="4143404" cy="121444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US" sz="1800" dirty="0">
                <a:solidFill>
                  <a:prstClr val="black"/>
                </a:solidFill>
                <a:latin typeface="Palatino Linotype"/>
              </a:rPr>
              <a:t>Section 74: Applicable in case of non-payment or short payment of tax with fraud or willful-misstatement.</a:t>
            </a:r>
          </a:p>
        </p:txBody>
      </p:sp>
      <p:sp>
        <p:nvSpPr>
          <p:cNvPr id="6" name="Rounded Rectangle 5"/>
          <p:cNvSpPr/>
          <p:nvPr/>
        </p:nvSpPr>
        <p:spPr>
          <a:xfrm>
            <a:off x="1809720" y="2643182"/>
            <a:ext cx="8286808" cy="428628"/>
          </a:xfrm>
          <a:prstGeom prst="roundRect">
            <a:avLst/>
          </a:prstGeom>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Palatino Linotype"/>
                <a:ea typeface="+mn-ea"/>
                <a:cs typeface="+mn-cs"/>
              </a:rPr>
              <a:t>Proper officer to issue a Show Cause Notice in both cases</a:t>
            </a:r>
          </a:p>
        </p:txBody>
      </p:sp>
      <p:sp>
        <p:nvSpPr>
          <p:cNvPr id="7" name="Rounded Rectangle 6"/>
          <p:cNvSpPr/>
          <p:nvPr/>
        </p:nvSpPr>
        <p:spPr>
          <a:xfrm>
            <a:off x="1809720" y="3143248"/>
            <a:ext cx="8286808" cy="928694"/>
          </a:xfrm>
          <a:prstGeom prst="roundRect">
            <a:avLst/>
          </a:prstGeom>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Palatino Linotype"/>
                <a:ea typeface="+mn-ea"/>
                <a:cs typeface="+mn-cs"/>
              </a:rPr>
              <a:t>Mere statement containing the non-payment or short payment can be served for subsequent periods instead of detailed show cause notice, only if the grounds raised are identical to the ones raised in the previous year.</a:t>
            </a:r>
          </a:p>
        </p:txBody>
      </p:sp>
      <p:sp>
        <p:nvSpPr>
          <p:cNvPr id="8" name="Rounded Rectangle 7"/>
          <p:cNvSpPr/>
          <p:nvPr/>
        </p:nvSpPr>
        <p:spPr>
          <a:xfrm>
            <a:off x="1809720" y="4143380"/>
            <a:ext cx="4214842" cy="1214446"/>
          </a:xfrm>
          <a:prstGeom prst="roundRect">
            <a:avLst/>
          </a:prstGeom>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Palatino Linotype"/>
                <a:ea typeface="+mn-ea"/>
                <a:cs typeface="+mn-cs"/>
              </a:rPr>
              <a:t>Time limit for the proper officer to issue notice – at least 3 months prior to issuance of order</a:t>
            </a:r>
          </a:p>
        </p:txBody>
      </p:sp>
      <p:sp>
        <p:nvSpPr>
          <p:cNvPr id="9" name="Rounded Rectangle 8"/>
          <p:cNvSpPr/>
          <p:nvPr/>
        </p:nvSpPr>
        <p:spPr>
          <a:xfrm>
            <a:off x="6096000" y="4143380"/>
            <a:ext cx="4000528" cy="1214446"/>
          </a:xfrm>
          <a:prstGeom prst="roundRect">
            <a:avLst/>
          </a:prstGeom>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Palatino Linotype"/>
                <a:ea typeface="+mn-ea"/>
                <a:cs typeface="+mn-cs"/>
              </a:rPr>
              <a:t>Time limit for the proper officer to issue notice – at least 6 months prior to issuance of order</a:t>
            </a:r>
          </a:p>
        </p:txBody>
      </p:sp>
      <p:sp>
        <p:nvSpPr>
          <p:cNvPr id="10" name="Rounded Rectangle 9"/>
          <p:cNvSpPr/>
          <p:nvPr/>
        </p:nvSpPr>
        <p:spPr>
          <a:xfrm>
            <a:off x="1809720" y="5429264"/>
            <a:ext cx="4214842" cy="1357322"/>
          </a:xfrm>
          <a:prstGeom prst="roundRect">
            <a:avLst/>
          </a:prstGeom>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Palatino Linotype"/>
                <a:ea typeface="+mn-ea"/>
                <a:cs typeface="+mn-cs"/>
              </a:rPr>
              <a:t>Time limit for the proper officer to issue an order  is within </a:t>
            </a:r>
            <a:r>
              <a:rPr kumimoji="0" lang="en-US" sz="1800" b="1" i="0" u="none" strike="noStrike" kern="1200" cap="none" spc="0" normalizeH="0" baseline="0" noProof="0" dirty="0">
                <a:ln>
                  <a:noFill/>
                </a:ln>
                <a:solidFill>
                  <a:prstClr val="black"/>
                </a:solidFill>
                <a:effectLst/>
                <a:uLnTx/>
                <a:uFillTx/>
                <a:latin typeface="Palatino Linotype"/>
                <a:ea typeface="+mn-ea"/>
                <a:cs typeface="+mn-cs"/>
              </a:rPr>
              <a:t>three years from the due date / </a:t>
            </a:r>
            <a:r>
              <a:rPr kumimoji="0" lang="en-US" sz="1800" b="1" i="0" u="none" strike="sngStrike" kern="1200" cap="none" spc="0" normalizeH="0" baseline="0" noProof="0" dirty="0" smtClean="0">
                <a:ln>
                  <a:noFill/>
                </a:ln>
                <a:solidFill>
                  <a:prstClr val="black"/>
                </a:solidFill>
                <a:effectLst/>
                <a:uLnTx/>
                <a:uFillTx/>
                <a:latin typeface="Palatino Linotype"/>
                <a:ea typeface="+mn-ea"/>
                <a:cs typeface="+mn-cs"/>
              </a:rPr>
              <a:t>actual date</a:t>
            </a:r>
            <a:r>
              <a:rPr kumimoji="0" lang="en-US" sz="1800" b="1" i="0" u="none" strike="noStrike" kern="1200" cap="none" spc="0" normalizeH="0" baseline="0" noProof="0" dirty="0" smtClean="0">
                <a:ln>
                  <a:noFill/>
                </a:ln>
                <a:solidFill>
                  <a:prstClr val="black"/>
                </a:solidFill>
                <a:effectLst/>
                <a:uLnTx/>
                <a:uFillTx/>
                <a:latin typeface="Palatino Linotype"/>
                <a:ea typeface="+mn-ea"/>
                <a:cs typeface="+mn-cs"/>
              </a:rPr>
              <a:t> </a:t>
            </a:r>
            <a:r>
              <a:rPr kumimoji="0" lang="en-US" sz="1800" b="1" i="0" u="none" strike="noStrike" kern="1200" cap="none" spc="0" normalizeH="0" baseline="0" noProof="0" dirty="0">
                <a:ln>
                  <a:noFill/>
                </a:ln>
                <a:solidFill>
                  <a:prstClr val="black"/>
                </a:solidFill>
                <a:effectLst/>
                <a:uLnTx/>
                <a:uFillTx/>
                <a:latin typeface="Palatino Linotype"/>
                <a:ea typeface="+mn-ea"/>
                <a:cs typeface="+mn-cs"/>
              </a:rPr>
              <a:t>of filing of annual return.</a:t>
            </a:r>
          </a:p>
        </p:txBody>
      </p:sp>
      <p:sp>
        <p:nvSpPr>
          <p:cNvPr id="11" name="Rounded Rectangle 10"/>
          <p:cNvSpPr/>
          <p:nvPr/>
        </p:nvSpPr>
        <p:spPr>
          <a:xfrm>
            <a:off x="6096000" y="5429264"/>
            <a:ext cx="4000528" cy="1357322"/>
          </a:xfrm>
          <a:prstGeom prst="roundRect">
            <a:avLst/>
          </a:prstGeom>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Palatino Linotype"/>
                <a:ea typeface="+mn-ea"/>
                <a:cs typeface="+mn-cs"/>
              </a:rPr>
              <a:t>Time limit for the proper officer to issue an order  is </a:t>
            </a:r>
            <a:r>
              <a:rPr kumimoji="0" lang="en-US" sz="1800" b="1" i="0" u="none" strike="noStrike" kern="1200" cap="none" spc="0" normalizeH="0" baseline="0" noProof="0" dirty="0">
                <a:ln>
                  <a:noFill/>
                </a:ln>
                <a:solidFill>
                  <a:prstClr val="black"/>
                </a:solidFill>
                <a:effectLst/>
                <a:uLnTx/>
                <a:uFillTx/>
                <a:latin typeface="Palatino Linotype"/>
                <a:ea typeface="+mn-ea"/>
                <a:cs typeface="+mn-cs"/>
              </a:rPr>
              <a:t>within five years from the due date / </a:t>
            </a:r>
            <a:r>
              <a:rPr kumimoji="0" lang="en-US" sz="1800" b="1" i="0" u="none" strike="sngStrike" kern="1200" cap="none" spc="0" normalizeH="0" baseline="0" noProof="0" dirty="0">
                <a:ln>
                  <a:noFill/>
                </a:ln>
                <a:solidFill>
                  <a:prstClr val="black"/>
                </a:solidFill>
                <a:effectLst/>
                <a:uLnTx/>
                <a:uFillTx/>
                <a:latin typeface="Palatino Linotype"/>
                <a:ea typeface="+mn-ea"/>
                <a:cs typeface="+mn-cs"/>
              </a:rPr>
              <a:t>actual date </a:t>
            </a:r>
            <a:r>
              <a:rPr kumimoji="0" lang="en-US" sz="1800" b="1" i="0" u="none" strike="noStrike" kern="1200" cap="none" spc="0" normalizeH="0" baseline="0" noProof="0" dirty="0">
                <a:ln>
                  <a:noFill/>
                </a:ln>
                <a:solidFill>
                  <a:prstClr val="black"/>
                </a:solidFill>
                <a:effectLst/>
                <a:uLnTx/>
                <a:uFillTx/>
                <a:latin typeface="Palatino Linotype"/>
                <a:ea typeface="+mn-ea"/>
                <a:cs typeface="+mn-cs"/>
              </a:rPr>
              <a:t>of filing of annual return</a:t>
            </a:r>
            <a:endParaRPr kumimoji="0" lang="en-US" sz="1800" b="0" i="0" u="none" strike="noStrike" kern="1200" cap="none" spc="0" normalizeH="0" baseline="0" noProof="0" dirty="0">
              <a:ln>
                <a:noFill/>
              </a:ln>
              <a:solidFill>
                <a:prstClr val="black"/>
              </a:solidFill>
              <a:effectLst/>
              <a:uLnTx/>
              <a:uFillTx/>
              <a:latin typeface="Palatino Linotype"/>
              <a:ea typeface="+mn-ea"/>
              <a:cs typeface="+mn-cs"/>
            </a:endParaRPr>
          </a:p>
        </p:txBody>
      </p:sp>
      <p:sp>
        <p:nvSpPr>
          <p:cNvPr id="12" name="Rectangle 11"/>
          <p:cNvSpPr/>
          <p:nvPr/>
        </p:nvSpPr>
        <p:spPr>
          <a:xfrm>
            <a:off x="453005" y="92233"/>
            <a:ext cx="10016455" cy="1200329"/>
          </a:xfrm>
          <a:prstGeom prst="rect">
            <a:avLst/>
          </a:prstGeom>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IN" sz="3600" dirty="0">
                <a:solidFill>
                  <a:prstClr val="black"/>
                </a:solidFill>
                <a:latin typeface="Palatino Linotype"/>
              </a:rPr>
              <a:t>Determination of tax not paid or short paid or erroneously refunded</a:t>
            </a:r>
          </a:p>
        </p:txBody>
      </p:sp>
    </p:spTree>
    <p:extLst>
      <p:ext uri="{BB962C8B-B14F-4D97-AF65-F5344CB8AC3E}">
        <p14:creationId xmlns:p14="http://schemas.microsoft.com/office/powerpoint/2010/main" val="7232356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4" name="Content Placeholder 8"/>
          <p:cNvGraphicFramePr>
            <a:graphicFrameLocks noGrp="1"/>
          </p:cNvGraphicFramePr>
          <p:nvPr>
            <p:ph sz="half" idx="4294967295"/>
            <p:extLst>
              <p:ext uri="{D42A27DB-BD31-4B8C-83A1-F6EECF244321}">
                <p14:modId xmlns:p14="http://schemas.microsoft.com/office/powerpoint/2010/main" val="1658852035"/>
              </p:ext>
            </p:extLst>
          </p:nvPr>
        </p:nvGraphicFramePr>
        <p:xfrm>
          <a:off x="143436" y="1306929"/>
          <a:ext cx="5881140" cy="5580598"/>
        </p:xfrm>
        <a:graphic>
          <a:graphicData uri="http://schemas.openxmlformats.org/drawingml/2006/table">
            <a:tbl>
              <a:tblPr firstRow="1" bandRow="1">
                <a:tableStyleId>{5C22544A-7EE6-4342-B048-85BDC9FD1C3A}</a:tableStyleId>
              </a:tblPr>
              <a:tblGrid>
                <a:gridCol w="3671093">
                  <a:extLst>
                    <a:ext uri="{9D8B030D-6E8A-4147-A177-3AD203B41FA5}">
                      <a16:colId xmlns="" xmlns:a16="http://schemas.microsoft.com/office/drawing/2014/main" val="20000"/>
                    </a:ext>
                  </a:extLst>
                </a:gridCol>
                <a:gridCol w="2210047">
                  <a:extLst>
                    <a:ext uri="{9D8B030D-6E8A-4147-A177-3AD203B41FA5}">
                      <a16:colId xmlns="" xmlns:a16="http://schemas.microsoft.com/office/drawing/2014/main" val="20001"/>
                    </a:ext>
                  </a:extLst>
                </a:gridCol>
              </a:tblGrid>
              <a:tr h="709747">
                <a:tc>
                  <a:txBody>
                    <a:bodyPr/>
                    <a:lstStyle/>
                    <a:p>
                      <a:pPr algn="ctr"/>
                      <a:r>
                        <a:rPr kumimoji="0" lang="en-IN" sz="2400" b="1" i="0" kern="1200" dirty="0" smtClean="0">
                          <a:solidFill>
                            <a:schemeClr val="lt1"/>
                          </a:solidFill>
                          <a:latin typeface="+mj-lt"/>
                          <a:ea typeface="+mn-ea"/>
                          <a:cs typeface="+mn-cs"/>
                        </a:rPr>
                        <a:t>Situation-73</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kumimoji="0" lang="en-IN" sz="2400" b="1" i="0" kern="1200" dirty="0">
                          <a:solidFill>
                            <a:schemeClr val="lt1"/>
                          </a:solidFill>
                          <a:latin typeface="+mj-lt"/>
                          <a:ea typeface="+mn-ea"/>
                          <a:cs typeface="+mn-cs"/>
                        </a:rPr>
                        <a:t>Penalty Amount</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 xmlns:a16="http://schemas.microsoft.com/office/drawing/2014/main" val="10000"/>
                  </a:ext>
                </a:extLst>
              </a:tr>
              <a:tr h="816146">
                <a:tc>
                  <a:txBody>
                    <a:bodyPr/>
                    <a:lstStyle/>
                    <a:p>
                      <a:pPr algn="just"/>
                      <a:r>
                        <a:rPr kumimoji="0" lang="en-IN" sz="2400" i="0" kern="1200" dirty="0">
                          <a:solidFill>
                            <a:schemeClr val="dk1"/>
                          </a:solidFill>
                          <a:latin typeface="+mj-lt"/>
                          <a:ea typeface="+mn-ea"/>
                          <a:cs typeface="+mn-cs"/>
                        </a:rPr>
                        <a:t>Before issuance of show cause notice</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kumimoji="0" lang="en-IN" sz="2400" i="0" kern="1200" dirty="0">
                          <a:solidFill>
                            <a:schemeClr val="dk1"/>
                          </a:solidFill>
                          <a:latin typeface="+mj-lt"/>
                          <a:ea typeface="+mn-ea"/>
                          <a:cs typeface="+mn-cs"/>
                        </a:rPr>
                        <a:t>No penalty</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1178878">
                <a:tc>
                  <a:txBody>
                    <a:bodyPr/>
                    <a:lstStyle/>
                    <a:p>
                      <a:pPr algn="just"/>
                      <a:r>
                        <a:rPr kumimoji="0" lang="en-IN" sz="2400" i="0" kern="1200" dirty="0">
                          <a:solidFill>
                            <a:schemeClr val="dk1"/>
                          </a:solidFill>
                          <a:latin typeface="+mj-lt"/>
                          <a:ea typeface="+mn-ea"/>
                          <a:cs typeface="+mn-cs"/>
                        </a:rPr>
                        <a:t>Within 30 days after the issuance of the show cause notice</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kumimoji="0" lang="en-IN" sz="2400" i="0" kern="1200" dirty="0">
                          <a:solidFill>
                            <a:schemeClr val="dk1"/>
                          </a:solidFill>
                          <a:latin typeface="+mj-lt"/>
                          <a:ea typeface="+mn-ea"/>
                          <a:cs typeface="+mn-cs"/>
                        </a:rPr>
                        <a:t>No penalty</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1541610">
                <a:tc>
                  <a:txBody>
                    <a:bodyPr/>
                    <a:lstStyle/>
                    <a:p>
                      <a:pPr algn="just"/>
                      <a:r>
                        <a:rPr kumimoji="0" lang="en-IN" sz="2400" i="0" kern="1200" dirty="0">
                          <a:solidFill>
                            <a:schemeClr val="dk1"/>
                          </a:solidFill>
                          <a:latin typeface="+mj-lt"/>
                          <a:ea typeface="+mn-ea"/>
                          <a:cs typeface="+mn-cs"/>
                        </a:rPr>
                        <a:t>After 30 days of issuance of show cause notice or after the issuance of order</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kumimoji="0" lang="en-IN" sz="2400" i="0" kern="1200" dirty="0">
                          <a:solidFill>
                            <a:schemeClr val="dk1"/>
                          </a:solidFill>
                          <a:latin typeface="+mj-lt"/>
                          <a:ea typeface="+mn-ea"/>
                          <a:cs typeface="+mn-cs"/>
                        </a:rPr>
                        <a:t>10% of tax or Rs. 10,000 whichever is higher</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1304691">
                <a:tc gridSpan="2">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800" kern="1200" baseline="0" dirty="0" smtClean="0">
                          <a:solidFill>
                            <a:schemeClr val="dk1"/>
                          </a:solidFill>
                          <a:effectLst/>
                          <a:latin typeface="+mn-lt"/>
                          <a:ea typeface="+mn-ea"/>
                          <a:cs typeface="+mn-cs"/>
                        </a:rPr>
                        <a:t>Penalty @ 10% on </a:t>
                      </a:r>
                      <a:r>
                        <a:rPr lang="en-US" sz="1800" kern="1200" dirty="0" smtClean="0">
                          <a:solidFill>
                            <a:schemeClr val="dk1"/>
                          </a:solidFill>
                          <a:effectLst/>
                          <a:latin typeface="+mn-lt"/>
                          <a:ea typeface="+mn-ea"/>
                          <a:cs typeface="+mn-cs"/>
                        </a:rPr>
                        <a:t>self-assessed tax or any amount collected as tax has not been paid within a period of thirty days </a:t>
                      </a:r>
                      <a:endParaRPr lang="en-US" sz="1800" kern="1200" dirty="0" smtClean="0">
                        <a:solidFill>
                          <a:schemeClr val="dk1"/>
                        </a:solidFill>
                        <a:effectLst/>
                        <a:latin typeface="+mn-lt"/>
                        <a:ea typeface="+mn-ea"/>
                        <a:cs typeface="+mn-cs"/>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No penalty-</a:t>
                      </a:r>
                      <a:r>
                        <a:rPr lang="en-US" sz="1800" kern="1200" baseline="0" dirty="0" smtClean="0">
                          <a:solidFill>
                            <a:schemeClr val="dk1"/>
                          </a:solidFill>
                          <a:effectLst/>
                          <a:latin typeface="+mn-lt"/>
                          <a:ea typeface="+mn-ea"/>
                          <a:cs typeface="+mn-cs"/>
                        </a:rPr>
                        <a:t> </a:t>
                      </a:r>
                      <a:r>
                        <a:rPr lang="en-US" sz="1800" kern="1200" dirty="0" smtClean="0">
                          <a:solidFill>
                            <a:schemeClr val="dk1"/>
                          </a:solidFill>
                          <a:effectLst/>
                          <a:latin typeface="+mn-lt"/>
                          <a:ea typeface="+mn-ea"/>
                          <a:cs typeface="+mn-cs"/>
                        </a:rPr>
                        <a:t>Cir.</a:t>
                      </a:r>
                      <a:r>
                        <a:rPr lang="en-US" sz="1800" kern="1200" baseline="0" dirty="0" smtClean="0">
                          <a:solidFill>
                            <a:schemeClr val="dk1"/>
                          </a:solidFill>
                          <a:effectLst/>
                          <a:latin typeface="+mn-lt"/>
                          <a:ea typeface="+mn-ea"/>
                          <a:cs typeface="+mn-cs"/>
                        </a:rPr>
                        <a:t> No. 76/50/2018 dated 31</a:t>
                      </a:r>
                      <a:r>
                        <a:rPr lang="en-US" sz="1800" kern="1200" baseline="30000" dirty="0" smtClean="0">
                          <a:solidFill>
                            <a:schemeClr val="dk1"/>
                          </a:solidFill>
                          <a:effectLst/>
                          <a:latin typeface="+mn-lt"/>
                          <a:ea typeface="+mn-ea"/>
                          <a:cs typeface="+mn-cs"/>
                        </a:rPr>
                        <a:t>st</a:t>
                      </a:r>
                      <a:r>
                        <a:rPr lang="en-US" sz="1800" kern="1200" baseline="0" dirty="0" smtClean="0">
                          <a:solidFill>
                            <a:schemeClr val="dk1"/>
                          </a:solidFill>
                          <a:effectLst/>
                          <a:latin typeface="+mn-lt"/>
                          <a:ea typeface="+mn-ea"/>
                          <a:cs typeface="+mn-cs"/>
                        </a:rPr>
                        <a:t> Dec. 2018</a:t>
                      </a:r>
                      <a:endParaRPr lang="en-US" sz="2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just"/>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Text Placeholder 5"/>
          <p:cNvSpPr txBox="1">
            <a:spLocks/>
          </p:cNvSpPr>
          <p:nvPr/>
        </p:nvSpPr>
        <p:spPr>
          <a:xfrm>
            <a:off x="6096000" y="1428736"/>
            <a:ext cx="3857652" cy="65836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mtClean="0">
                <a:solidFill>
                  <a:schemeClr val="lt1"/>
                </a:solidFill>
              </a:rPr>
              <a:t>Section 74:</a:t>
            </a:r>
            <a:endParaRPr lang="en-US" dirty="0"/>
          </a:p>
        </p:txBody>
      </p:sp>
      <p:graphicFrame>
        <p:nvGraphicFramePr>
          <p:cNvPr id="6" name="Content Placeholder 9"/>
          <p:cNvGraphicFramePr>
            <a:graphicFrameLocks noGrp="1"/>
          </p:cNvGraphicFramePr>
          <p:nvPr>
            <p:ph sz="quarter" idx="4294967295"/>
            <p:extLst>
              <p:ext uri="{D42A27DB-BD31-4B8C-83A1-F6EECF244321}">
                <p14:modId xmlns:p14="http://schemas.microsoft.com/office/powerpoint/2010/main" val="99417897"/>
              </p:ext>
            </p:extLst>
          </p:nvPr>
        </p:nvGraphicFramePr>
        <p:xfrm>
          <a:off x="6024576" y="1330340"/>
          <a:ext cx="5627732" cy="4852039"/>
        </p:xfrm>
        <a:graphic>
          <a:graphicData uri="http://schemas.openxmlformats.org/drawingml/2006/table">
            <a:tbl>
              <a:tblPr firstRow="1" bandRow="1">
                <a:tableStyleId>{5C22544A-7EE6-4342-B048-85BDC9FD1C3A}</a:tableStyleId>
              </a:tblPr>
              <a:tblGrid>
                <a:gridCol w="2901310">
                  <a:extLst>
                    <a:ext uri="{9D8B030D-6E8A-4147-A177-3AD203B41FA5}">
                      <a16:colId xmlns="" xmlns:a16="http://schemas.microsoft.com/office/drawing/2014/main" val="20000"/>
                    </a:ext>
                  </a:extLst>
                </a:gridCol>
                <a:gridCol w="2726422">
                  <a:extLst>
                    <a:ext uri="{9D8B030D-6E8A-4147-A177-3AD203B41FA5}">
                      <a16:colId xmlns="" xmlns:a16="http://schemas.microsoft.com/office/drawing/2014/main" val="20001"/>
                    </a:ext>
                  </a:extLst>
                </a:gridCol>
              </a:tblGrid>
              <a:tr h="82867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2400" b="1" i="0" kern="1200" dirty="0" smtClean="0">
                          <a:solidFill>
                            <a:schemeClr val="lt1"/>
                          </a:solidFill>
                          <a:latin typeface="+mj-lt"/>
                          <a:ea typeface="+mn-ea"/>
                          <a:cs typeface="+mn-cs"/>
                        </a:rPr>
                        <a:t>Situation-74</a:t>
                      </a:r>
                      <a:endParaRPr lang="en-IN" sz="2400" i="0" dirty="0">
                        <a:latin typeface="+mj-lt"/>
                      </a:endParaRPr>
                    </a:p>
                    <a:p>
                      <a:pPr algn="ct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kumimoji="0" lang="en-IN" sz="2400" b="1" i="0" kern="1200" dirty="0">
                          <a:solidFill>
                            <a:schemeClr val="lt1"/>
                          </a:solidFill>
                          <a:latin typeface="+mj-lt"/>
                          <a:ea typeface="+mn-ea"/>
                          <a:cs typeface="+mn-cs"/>
                        </a:rPr>
                        <a:t>Penalty Amount</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 xmlns:a16="http://schemas.microsoft.com/office/drawing/2014/main" val="10000"/>
                  </a:ext>
                </a:extLst>
              </a:tr>
              <a:tr h="742949">
                <a:tc>
                  <a:txBody>
                    <a:bodyPr/>
                    <a:lstStyle/>
                    <a:p>
                      <a:pPr algn="just"/>
                      <a:r>
                        <a:rPr kumimoji="0" lang="en-IN" sz="2400" i="0" kern="1200" dirty="0">
                          <a:solidFill>
                            <a:schemeClr val="dk1"/>
                          </a:solidFill>
                          <a:latin typeface="+mj-lt"/>
                          <a:ea typeface="+mn-ea"/>
                          <a:cs typeface="+mn-cs"/>
                        </a:rPr>
                        <a:t>Before issuance of show cause notice </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kumimoji="0" lang="en-IN" sz="2400" i="0" kern="1200" dirty="0">
                          <a:solidFill>
                            <a:schemeClr val="dk1"/>
                          </a:solidFill>
                          <a:latin typeface="+mj-lt"/>
                          <a:ea typeface="+mn-ea"/>
                          <a:cs typeface="+mn-cs"/>
                        </a:rPr>
                        <a:t>15% of the tax amount </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928694">
                <a:tc>
                  <a:txBody>
                    <a:bodyPr/>
                    <a:lstStyle/>
                    <a:p>
                      <a:pPr algn="just"/>
                      <a:r>
                        <a:rPr kumimoji="0" lang="en-IN" sz="2400" i="0" kern="1200" dirty="0">
                          <a:solidFill>
                            <a:schemeClr val="dk1"/>
                          </a:solidFill>
                          <a:latin typeface="+mj-lt"/>
                          <a:ea typeface="+mn-ea"/>
                          <a:cs typeface="+mn-cs"/>
                        </a:rPr>
                        <a:t>Within 30 days after the issuance of show cause notice </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kumimoji="0" lang="en-IN" sz="2400" i="0" kern="1200" dirty="0">
                          <a:solidFill>
                            <a:schemeClr val="dk1"/>
                          </a:solidFill>
                          <a:latin typeface="+mj-lt"/>
                          <a:ea typeface="+mn-ea"/>
                          <a:cs typeface="+mn-cs"/>
                        </a:rPr>
                        <a:t>25% of the tax amount </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714380">
                <a:tc>
                  <a:txBody>
                    <a:bodyPr/>
                    <a:lstStyle/>
                    <a:p>
                      <a:pPr algn="just"/>
                      <a:r>
                        <a:rPr kumimoji="0" lang="en-IN" sz="2400" i="0" kern="1200" dirty="0">
                          <a:solidFill>
                            <a:schemeClr val="dk1"/>
                          </a:solidFill>
                          <a:latin typeface="+mj-lt"/>
                          <a:ea typeface="+mn-ea"/>
                          <a:cs typeface="+mn-cs"/>
                        </a:rPr>
                        <a:t>Within 30 days from the issuance of order </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kumimoji="0" lang="en-IN" sz="2400" i="0" kern="1200" dirty="0">
                          <a:solidFill>
                            <a:schemeClr val="dk1"/>
                          </a:solidFill>
                          <a:latin typeface="+mj-lt"/>
                          <a:ea typeface="+mn-ea"/>
                          <a:cs typeface="+mn-cs"/>
                        </a:rPr>
                        <a:t>50% of the tax amount </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828679">
                <a:tc>
                  <a:txBody>
                    <a:bodyPr/>
                    <a:lstStyle/>
                    <a:p>
                      <a:pPr algn="just"/>
                      <a:r>
                        <a:rPr kumimoji="0" lang="en-IN" sz="2400" i="0" kern="1200" dirty="0">
                          <a:solidFill>
                            <a:schemeClr val="dk1"/>
                          </a:solidFill>
                          <a:latin typeface="+mj-lt"/>
                          <a:ea typeface="+mn-ea"/>
                          <a:cs typeface="+mn-cs"/>
                        </a:rPr>
                        <a:t>In any other case </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kumimoji="0" lang="en-IN" sz="2400" i="0" kern="1200" dirty="0">
                          <a:solidFill>
                            <a:schemeClr val="dk1"/>
                          </a:solidFill>
                          <a:latin typeface="+mj-lt"/>
                          <a:ea typeface="+mn-ea"/>
                          <a:cs typeface="+mn-cs"/>
                        </a:rPr>
                        <a:t>100% of the tax amount (equivalent to tax) </a:t>
                      </a:r>
                      <a:endParaRPr lang="en-IN" sz="2400" i="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bl>
          </a:graphicData>
        </a:graphic>
      </p:graphicFrame>
      <p:sp>
        <p:nvSpPr>
          <p:cNvPr id="7" name="Rectangle 6"/>
          <p:cNvSpPr/>
          <p:nvPr/>
        </p:nvSpPr>
        <p:spPr>
          <a:xfrm>
            <a:off x="1644242" y="131343"/>
            <a:ext cx="9041687" cy="120032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IN" sz="3600" dirty="0">
                <a:latin typeface="+mj-lt"/>
              </a:rPr>
              <a:t>Determination of tax not paid or short paid or erroneously refunded – Sec 73</a:t>
            </a:r>
          </a:p>
        </p:txBody>
      </p:sp>
    </p:spTree>
    <p:extLst>
      <p:ext uri="{BB962C8B-B14F-4D97-AF65-F5344CB8AC3E}">
        <p14:creationId xmlns:p14="http://schemas.microsoft.com/office/powerpoint/2010/main" val="8197777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6" name="Rounded Rectangle 5"/>
          <p:cNvSpPr/>
          <p:nvPr/>
        </p:nvSpPr>
        <p:spPr>
          <a:xfrm>
            <a:off x="520117" y="1285860"/>
            <a:ext cx="11157358" cy="1214446"/>
          </a:xfrm>
          <a:prstGeom prst="roundRect">
            <a:avLst/>
          </a:prstGeom>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 typeface="Arial" pitchFamily="34" charset="0"/>
              <a:buChar char="•"/>
              <a:tabLst/>
              <a:defRPr/>
            </a:pPr>
            <a:r>
              <a:rPr kumimoji="0" lang="en-IN" sz="2000" b="0" i="0" u="none" strike="noStrike" kern="1200" cap="none" spc="0" normalizeH="0" baseline="0" noProof="0" dirty="0">
                <a:ln>
                  <a:noFill/>
                </a:ln>
                <a:solidFill>
                  <a:prstClr val="black"/>
                </a:solidFill>
                <a:effectLst/>
                <a:uLnTx/>
                <a:uFillTx/>
                <a:latin typeface="Palatino Linotype"/>
                <a:ea typeface="+mn-ea"/>
                <a:cs typeface="+mn-cs"/>
              </a:rPr>
              <a:t> Personal hearing can be adjourned when sufficient cause is shown in writing. However, such adjournment can be granted for a maximum of 3 times.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prstClr val="black"/>
              </a:solidFill>
              <a:effectLst/>
              <a:uLnTx/>
              <a:uFillTx/>
              <a:latin typeface="Palatino Linotype"/>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Arial" pitchFamily="34" charset="0"/>
              <a:buChar char="•"/>
              <a:tabLst/>
              <a:defRPr/>
            </a:pPr>
            <a:r>
              <a:rPr kumimoji="0" lang="en-IN" sz="2000" b="0" i="0" u="none" strike="noStrike" kern="1200" cap="none" spc="0" normalizeH="0" baseline="0" noProof="0" dirty="0">
                <a:ln>
                  <a:noFill/>
                </a:ln>
                <a:solidFill>
                  <a:prstClr val="black"/>
                </a:solidFill>
                <a:effectLst/>
                <a:uLnTx/>
                <a:uFillTx/>
                <a:latin typeface="Palatino Linotype"/>
                <a:ea typeface="+mn-ea"/>
                <a:cs typeface="+mn-cs"/>
              </a:rPr>
              <a:t> . The relevant facts and basis of the decision shall be set out in the order. </a:t>
            </a:r>
          </a:p>
        </p:txBody>
      </p:sp>
      <p:sp>
        <p:nvSpPr>
          <p:cNvPr id="11" name="Round Diagonal Corner Rectangle 10"/>
          <p:cNvSpPr/>
          <p:nvPr/>
        </p:nvSpPr>
        <p:spPr>
          <a:xfrm>
            <a:off x="1952596" y="2643182"/>
            <a:ext cx="2000264" cy="714380"/>
          </a:xfrm>
          <a:prstGeom prst="round2Diag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Palatino Linotype"/>
                <a:ea typeface="+mn-ea"/>
                <a:cs typeface="+mn-cs"/>
              </a:rPr>
              <a:t>Tax amount</a:t>
            </a:r>
            <a:endParaRPr kumimoji="0" lang="en-IN" sz="2000" b="0" i="0" u="none" strike="noStrike" kern="1200" cap="none" spc="0" normalizeH="0" baseline="0" noProof="0" dirty="0">
              <a:ln>
                <a:noFill/>
              </a:ln>
              <a:solidFill>
                <a:prstClr val="black"/>
              </a:solidFill>
              <a:effectLst/>
              <a:uLnTx/>
              <a:uFillTx/>
              <a:latin typeface="Palatino Linotype"/>
              <a:ea typeface="+mn-ea"/>
              <a:cs typeface="+mn-cs"/>
            </a:endParaRPr>
          </a:p>
        </p:txBody>
      </p:sp>
      <p:sp>
        <p:nvSpPr>
          <p:cNvPr id="12" name="Plus 11"/>
          <p:cNvSpPr/>
          <p:nvPr/>
        </p:nvSpPr>
        <p:spPr>
          <a:xfrm>
            <a:off x="4024298" y="2643182"/>
            <a:ext cx="642942" cy="642942"/>
          </a:xfrm>
          <a:prstGeom prst="mathPlus">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Palatino Linotype"/>
              <a:ea typeface="+mn-ea"/>
              <a:cs typeface="+mn-cs"/>
            </a:endParaRPr>
          </a:p>
        </p:txBody>
      </p:sp>
      <p:sp>
        <p:nvSpPr>
          <p:cNvPr id="13" name="Round Diagonal Corner Rectangle 12"/>
          <p:cNvSpPr/>
          <p:nvPr/>
        </p:nvSpPr>
        <p:spPr>
          <a:xfrm>
            <a:off x="4738678" y="2643182"/>
            <a:ext cx="1928826" cy="714380"/>
          </a:xfrm>
          <a:prstGeom prst="round2Diag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Palatino Linotype"/>
                <a:ea typeface="+mn-ea"/>
                <a:cs typeface="+mn-cs"/>
              </a:rPr>
              <a:t>Interest</a:t>
            </a:r>
            <a:endParaRPr kumimoji="0" lang="en-IN" sz="2000" b="0" i="0" u="none" strike="noStrike" kern="1200" cap="none" spc="0" normalizeH="0" baseline="0" noProof="0" dirty="0">
              <a:ln>
                <a:noFill/>
              </a:ln>
              <a:solidFill>
                <a:prstClr val="black"/>
              </a:solidFill>
              <a:effectLst/>
              <a:uLnTx/>
              <a:uFillTx/>
              <a:latin typeface="Palatino Linotype"/>
              <a:ea typeface="+mn-ea"/>
              <a:cs typeface="+mn-cs"/>
            </a:endParaRPr>
          </a:p>
        </p:txBody>
      </p:sp>
      <p:sp>
        <p:nvSpPr>
          <p:cNvPr id="14" name="Plus 13"/>
          <p:cNvSpPr/>
          <p:nvPr/>
        </p:nvSpPr>
        <p:spPr>
          <a:xfrm>
            <a:off x="6738942" y="2714620"/>
            <a:ext cx="642942" cy="571504"/>
          </a:xfrm>
          <a:prstGeom prst="mathPlus">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Palatino Linotype"/>
              <a:ea typeface="+mn-ea"/>
              <a:cs typeface="+mn-cs"/>
            </a:endParaRPr>
          </a:p>
        </p:txBody>
      </p:sp>
      <p:sp>
        <p:nvSpPr>
          <p:cNvPr id="15" name="Round Diagonal Corner Rectangle 14"/>
          <p:cNvSpPr/>
          <p:nvPr/>
        </p:nvSpPr>
        <p:spPr>
          <a:xfrm>
            <a:off x="7453322" y="2643182"/>
            <a:ext cx="2000264" cy="714380"/>
          </a:xfrm>
          <a:prstGeom prst="round2Diag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Palatino Linotype"/>
                <a:ea typeface="+mn-ea"/>
                <a:cs typeface="+mn-cs"/>
              </a:rPr>
              <a:t>Penalty</a:t>
            </a:r>
            <a:endParaRPr kumimoji="0" lang="en-IN" sz="2000" b="0" i="0" u="none" strike="noStrike" kern="1200" cap="none" spc="0" normalizeH="0" baseline="0" noProof="0" dirty="0">
              <a:ln>
                <a:noFill/>
              </a:ln>
              <a:solidFill>
                <a:prstClr val="black"/>
              </a:solidFill>
              <a:effectLst/>
              <a:uLnTx/>
              <a:uFillTx/>
              <a:latin typeface="Palatino Linotype"/>
              <a:ea typeface="+mn-ea"/>
              <a:cs typeface="+mn-cs"/>
            </a:endParaRPr>
          </a:p>
        </p:txBody>
      </p:sp>
      <p:sp>
        <p:nvSpPr>
          <p:cNvPr id="19" name="Rounded Rectangle 18"/>
          <p:cNvSpPr/>
          <p:nvPr/>
        </p:nvSpPr>
        <p:spPr>
          <a:xfrm>
            <a:off x="520117" y="3500438"/>
            <a:ext cx="11157358" cy="571504"/>
          </a:xfrm>
          <a:prstGeom prst="round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black"/>
                </a:solidFill>
                <a:effectLst/>
                <a:uLnTx/>
                <a:uFillTx/>
                <a:latin typeface="Palatino Linotype"/>
                <a:ea typeface="+mn-ea"/>
                <a:cs typeface="+mn-cs"/>
              </a:rPr>
              <a:t>shall not be more than </a:t>
            </a:r>
            <a:r>
              <a:rPr kumimoji="0" lang="en-IN" sz="2000" b="0" i="0" u="none" strike="noStrike" kern="1200" cap="none" spc="0" normalizeH="0" baseline="0" noProof="0" dirty="0">
                <a:ln>
                  <a:noFill/>
                </a:ln>
                <a:solidFill>
                  <a:prstClr val="black"/>
                </a:solidFill>
                <a:effectLst/>
                <a:uLnTx/>
                <a:uFillTx/>
                <a:latin typeface="Palatino Linotype"/>
                <a:ea typeface="+mn-ea"/>
                <a:cs typeface="+mn-cs"/>
              </a:rPr>
              <a:t>what is mentioned in the order and the grounds shall not go beyond what is mentioned in the notice. </a:t>
            </a:r>
          </a:p>
        </p:txBody>
      </p:sp>
      <p:sp>
        <p:nvSpPr>
          <p:cNvPr id="22" name="Rounded Rectangle 21"/>
          <p:cNvSpPr/>
          <p:nvPr/>
        </p:nvSpPr>
        <p:spPr>
          <a:xfrm>
            <a:off x="520117" y="4143380"/>
            <a:ext cx="11157358" cy="2500330"/>
          </a:xfrm>
          <a:prstGeom prst="roundRect">
            <a:avLst/>
          </a:prstGeom>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 typeface="Arial" pitchFamily="34" charset="0"/>
              <a:buChar char="•"/>
              <a:tabLst/>
              <a:defRPr/>
            </a:pPr>
            <a:r>
              <a:rPr kumimoji="0" lang="en-IN" sz="2000" b="0" i="0" u="none" strike="noStrike" kern="1200" cap="none" spc="0" normalizeH="0" baseline="0" noProof="0" dirty="0">
                <a:ln>
                  <a:noFill/>
                </a:ln>
                <a:solidFill>
                  <a:prstClr val="black"/>
                </a:solidFill>
                <a:effectLst/>
                <a:uLnTx/>
                <a:uFillTx/>
                <a:latin typeface="Palatino Linotype"/>
                <a:ea typeface="+mn-ea"/>
                <a:cs typeface="+mn-cs"/>
              </a:rPr>
              <a:t> When the Tribunal / Court / Appellate authority modifies the amount of tax, correspondingly interest and penalty shall also be modified.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prstClr val="black"/>
              </a:solidFill>
              <a:effectLst/>
              <a:uLnTx/>
              <a:uFillTx/>
              <a:latin typeface="Palatino Linotype"/>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Arial" pitchFamily="34" charset="0"/>
              <a:buChar char="•"/>
              <a:tabLst/>
              <a:defRPr/>
            </a:pPr>
            <a:r>
              <a:rPr kumimoji="0" lang="en-IN" sz="2000" b="0" i="0" u="none" strike="noStrike" kern="1200" cap="none" spc="0" normalizeH="0" baseline="0" noProof="0" dirty="0">
                <a:ln>
                  <a:noFill/>
                </a:ln>
                <a:solidFill>
                  <a:prstClr val="black"/>
                </a:solidFill>
                <a:effectLst/>
                <a:uLnTx/>
                <a:uFillTx/>
                <a:latin typeface="Palatino Linotype"/>
                <a:ea typeface="+mn-ea"/>
                <a:cs typeface="+mn-cs"/>
              </a:rPr>
              <a:t> Interest shall be payable in all cases whether specifically mentioned or not.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prstClr val="black"/>
              </a:solidFill>
              <a:effectLst/>
              <a:uLnTx/>
              <a:uFillTx/>
              <a:latin typeface="Palatino Linotype"/>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Arial" pitchFamily="34" charset="0"/>
              <a:buChar char="•"/>
              <a:tabLst/>
              <a:defRPr/>
            </a:pPr>
            <a:r>
              <a:rPr kumimoji="0" lang="en-IN" sz="2000" b="0" i="0" u="none" strike="noStrike" kern="1200" cap="none" spc="0" normalizeH="0" baseline="0" noProof="0" dirty="0">
                <a:ln>
                  <a:noFill/>
                </a:ln>
                <a:solidFill>
                  <a:prstClr val="black"/>
                </a:solidFill>
                <a:effectLst/>
                <a:uLnTx/>
                <a:uFillTx/>
                <a:latin typeface="Palatino Linotype"/>
                <a:ea typeface="+mn-ea"/>
                <a:cs typeface="+mn-cs"/>
              </a:rPr>
              <a:t> The adjudication proceedings shall be deemed to be concluded, if the order is not issued within three years as provided for in sub-section (10) of section 73 or within five years as provided for in sub-section (10) of section 74.</a:t>
            </a:r>
          </a:p>
        </p:txBody>
      </p:sp>
      <p:sp>
        <p:nvSpPr>
          <p:cNvPr id="16" name="Rectangle 15"/>
          <p:cNvSpPr/>
          <p:nvPr/>
        </p:nvSpPr>
        <p:spPr>
          <a:xfrm>
            <a:off x="2135560" y="117712"/>
            <a:ext cx="7201370" cy="1200329"/>
          </a:xfrm>
          <a:prstGeom prst="rect">
            <a:avLst/>
          </a:prstGeom>
        </p:spPr>
        <p:txBody>
          <a:bodyPr wrap="square">
            <a:sp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IN" sz="3600" dirty="0">
                <a:solidFill>
                  <a:prstClr val="black"/>
                </a:solidFill>
                <a:latin typeface="Palatino Linotype"/>
              </a:rPr>
              <a:t>General provisions relating to demand of tax – Sec 75</a:t>
            </a:r>
          </a:p>
        </p:txBody>
      </p:sp>
    </p:spTree>
    <p:extLst>
      <p:ext uri="{BB962C8B-B14F-4D97-AF65-F5344CB8AC3E}">
        <p14:creationId xmlns:p14="http://schemas.microsoft.com/office/powerpoint/2010/main" val="203733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marL="0" indent="0">
              <a:buNone/>
            </a:pPr>
            <a:r>
              <a:rPr lang="en-US" dirty="0"/>
              <a:t>There are 2 types of audits under GST Law, </a:t>
            </a:r>
            <a:r>
              <a:rPr lang="en-US" dirty="0" smtClean="0"/>
              <a:t>2017 </a:t>
            </a:r>
          </a:p>
          <a:p>
            <a:pPr marL="514350" indent="-514350">
              <a:buFont typeface="+mj-lt"/>
              <a:buAutoNum type="arabicPeriod"/>
            </a:pPr>
            <a:r>
              <a:rPr lang="en-US" dirty="0" smtClean="0"/>
              <a:t>Specific </a:t>
            </a:r>
            <a:r>
              <a:rPr lang="en-US" dirty="0"/>
              <a:t>Audit </a:t>
            </a:r>
            <a:r>
              <a:rPr lang="en-US" dirty="0" smtClean="0"/>
              <a:t>u/s 65 by department</a:t>
            </a:r>
          </a:p>
          <a:p>
            <a:pPr marL="514350" indent="-514350">
              <a:buFont typeface="+mj-lt"/>
              <a:buAutoNum type="arabicPeriod"/>
            </a:pPr>
            <a:r>
              <a:rPr lang="en-US" dirty="0" smtClean="0"/>
              <a:t>Special Audit u/S 66 by CA/CWA</a:t>
            </a:r>
            <a:endParaRPr lang="en-US" dirty="0"/>
          </a:p>
        </p:txBody>
      </p:sp>
    </p:spTree>
    <p:extLst>
      <p:ext uri="{BB962C8B-B14F-4D97-AF65-F5344CB8AC3E}">
        <p14:creationId xmlns:p14="http://schemas.microsoft.com/office/powerpoint/2010/main" val="17555138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60611" y="824752"/>
            <a:ext cx="10022541" cy="1973104"/>
          </a:xfrm>
          <a:prstGeom prst="rect">
            <a:avLst/>
          </a:prstGeom>
        </p:spPr>
        <p:txBody>
          <a:bodyPr wrap="square">
            <a:spAutoFit/>
          </a:bodyPr>
          <a:lstStyle/>
          <a:p>
            <a:pPr>
              <a:lnSpc>
                <a:spcPct val="107000"/>
              </a:lnSpc>
              <a:spcAft>
                <a:spcPts val="800"/>
              </a:spcAft>
            </a:pPr>
            <a:r>
              <a:rPr lang="en-US" b="1" dirty="0" smtClean="0">
                <a:solidFill>
                  <a:srgbClr val="475055"/>
                </a:solidFill>
                <a:effectLst/>
                <a:latin typeface="Times New Roman" charset="0"/>
                <a:ea typeface="Times New Roman" charset="0"/>
                <a:cs typeface="Times New Roman" charset="0"/>
              </a:rPr>
              <a:t>List of Documents Required:-</a:t>
            </a:r>
            <a:endParaRPr lang="en-GB" dirty="0" smtClean="0">
              <a:effectLst/>
              <a:latin typeface="Calibri" charset="0"/>
              <a:ea typeface="Calibri" charset="0"/>
              <a:cs typeface="Times New Roman" charset="0"/>
            </a:endParaRPr>
          </a:p>
          <a:p>
            <a:pPr>
              <a:lnSpc>
                <a:spcPct val="107000"/>
              </a:lnSpc>
              <a:spcAft>
                <a:spcPts val="0"/>
              </a:spcAft>
            </a:pPr>
            <a:r>
              <a:rPr lang="en-US" b="1" dirty="0" smtClean="0">
                <a:solidFill>
                  <a:srgbClr val="475055"/>
                </a:solidFill>
                <a:effectLst/>
                <a:latin typeface="Times New Roman" charset="0"/>
                <a:ea typeface="Times New Roman" charset="0"/>
                <a:cs typeface="Times New Roman" charset="0"/>
              </a:rPr>
              <a:t>1.	Audited Balance Sheet &amp; Profit and Loss Accounts</a:t>
            </a:r>
            <a:endParaRPr lang="en-GB" dirty="0" smtClean="0">
              <a:effectLst/>
              <a:latin typeface="Calibri" charset="0"/>
              <a:ea typeface="Calibri" charset="0"/>
              <a:cs typeface="Times New Roman" charset="0"/>
            </a:endParaRPr>
          </a:p>
          <a:p>
            <a:pPr>
              <a:lnSpc>
                <a:spcPct val="107000"/>
              </a:lnSpc>
              <a:spcAft>
                <a:spcPts val="0"/>
              </a:spcAft>
            </a:pPr>
            <a:r>
              <a:rPr lang="en-US" b="1" dirty="0" smtClean="0">
                <a:solidFill>
                  <a:srgbClr val="475055"/>
                </a:solidFill>
                <a:effectLst/>
                <a:latin typeface="Times New Roman" charset="0"/>
                <a:ea typeface="Times New Roman" charset="0"/>
                <a:cs typeface="Times New Roman" charset="0"/>
              </a:rPr>
              <a:t>2.	Notes to Accounts</a:t>
            </a:r>
            <a:endParaRPr lang="en-GB" dirty="0" smtClean="0">
              <a:effectLst/>
              <a:latin typeface="Calibri" charset="0"/>
              <a:ea typeface="Calibri" charset="0"/>
              <a:cs typeface="Times New Roman" charset="0"/>
            </a:endParaRPr>
          </a:p>
          <a:p>
            <a:pPr>
              <a:lnSpc>
                <a:spcPct val="107000"/>
              </a:lnSpc>
              <a:spcAft>
                <a:spcPts val="0"/>
              </a:spcAft>
            </a:pPr>
            <a:r>
              <a:rPr lang="en-US" b="1" dirty="0" smtClean="0">
                <a:solidFill>
                  <a:srgbClr val="475055"/>
                </a:solidFill>
                <a:effectLst/>
                <a:latin typeface="Times New Roman" charset="0"/>
                <a:ea typeface="Times New Roman" charset="0"/>
                <a:cs typeface="Times New Roman" charset="0"/>
              </a:rPr>
              <a:t>3.	Trial Balance (Branch wise if any)</a:t>
            </a:r>
            <a:endParaRPr lang="en-GB" dirty="0" smtClean="0">
              <a:effectLst/>
              <a:latin typeface="Calibri" charset="0"/>
              <a:ea typeface="Calibri" charset="0"/>
              <a:cs typeface="Times New Roman" charset="0"/>
            </a:endParaRPr>
          </a:p>
          <a:p>
            <a:pPr>
              <a:lnSpc>
                <a:spcPct val="107000"/>
              </a:lnSpc>
              <a:spcAft>
                <a:spcPts val="0"/>
              </a:spcAft>
            </a:pPr>
            <a:r>
              <a:rPr lang="en-US" b="1" dirty="0" smtClean="0">
                <a:solidFill>
                  <a:srgbClr val="475055"/>
                </a:solidFill>
                <a:effectLst/>
                <a:latin typeface="Times New Roman" charset="0"/>
                <a:ea typeface="Times New Roman" charset="0"/>
                <a:cs typeface="Times New Roman" charset="0"/>
              </a:rPr>
              <a:t>4.	Tax Audit Report U/s 44AB.</a:t>
            </a:r>
            <a:endParaRPr lang="en-GB" dirty="0" smtClean="0">
              <a:effectLst/>
              <a:latin typeface="Calibri" charset="0"/>
              <a:ea typeface="Calibri" charset="0"/>
              <a:cs typeface="Times New Roman" charset="0"/>
            </a:endParaRPr>
          </a:p>
          <a:p>
            <a:pPr>
              <a:lnSpc>
                <a:spcPct val="107000"/>
              </a:lnSpc>
              <a:spcAft>
                <a:spcPts val="0"/>
              </a:spcAft>
            </a:pPr>
            <a:r>
              <a:rPr lang="en-US" b="1" dirty="0" smtClean="0">
                <a:solidFill>
                  <a:srgbClr val="475055"/>
                </a:solidFill>
                <a:effectLst/>
                <a:latin typeface="Times New Roman" charset="0"/>
                <a:ea typeface="Times New Roman" charset="0"/>
                <a:cs typeface="Times New Roman" charset="0"/>
              </a:rPr>
              <a:t>5.	GSTR-3B, GSTR-1 and GSTR-9 and GSTR-9C</a:t>
            </a:r>
            <a:endParaRPr lang="en-GB" dirty="0">
              <a:effectLst/>
              <a:latin typeface="Calibri" charset="0"/>
              <a:ea typeface="Calibri" charset="0"/>
              <a:cs typeface="Times New Roman" charset="0"/>
            </a:endParaRPr>
          </a:p>
        </p:txBody>
      </p:sp>
    </p:spTree>
    <p:extLst>
      <p:ext uri="{BB962C8B-B14F-4D97-AF65-F5344CB8AC3E}">
        <p14:creationId xmlns:p14="http://schemas.microsoft.com/office/powerpoint/2010/main" val="14506742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902738789"/>
              </p:ext>
            </p:extLst>
          </p:nvPr>
        </p:nvGraphicFramePr>
        <p:xfrm>
          <a:off x="412375" y="555812"/>
          <a:ext cx="11456896" cy="6042213"/>
        </p:xfrm>
        <a:graphic>
          <a:graphicData uri="http://schemas.openxmlformats.org/drawingml/2006/table">
            <a:tbl>
              <a:tblPr firstRow="1" firstCol="1" bandRow="1">
                <a:tableStyleId>{5C22544A-7EE6-4342-B048-85BDC9FD1C3A}</a:tableStyleId>
              </a:tblPr>
              <a:tblGrid>
                <a:gridCol w="1036273"/>
                <a:gridCol w="1563093"/>
                <a:gridCol w="6043961"/>
                <a:gridCol w="2813569"/>
              </a:tblGrid>
              <a:tr h="368054">
                <a:tc>
                  <a:txBody>
                    <a:bodyPr/>
                    <a:lstStyle/>
                    <a:p>
                      <a:pPr algn="just">
                        <a:lnSpc>
                          <a:spcPct val="107000"/>
                        </a:lnSpc>
                        <a:spcAft>
                          <a:spcPts val="0"/>
                        </a:spcAft>
                      </a:pPr>
                      <a:r>
                        <a:rPr lang="en-US" sz="1800">
                          <a:effectLst/>
                          <a:latin typeface="+mj-lt"/>
                        </a:rPr>
                        <a:t>S.NO.</a:t>
                      </a:r>
                      <a:endParaRPr lang="en-GB" sz="1800">
                        <a:effectLst/>
                        <a:latin typeface="+mj-lt"/>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latin typeface="+mj-lt"/>
                        </a:rPr>
                        <a:t>Head</a:t>
                      </a:r>
                      <a:endParaRPr lang="en-GB" sz="1800">
                        <a:effectLst/>
                        <a:latin typeface="+mj-lt"/>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latin typeface="+mj-lt"/>
                        </a:rPr>
                        <a:t>Points To be Checked</a:t>
                      </a:r>
                      <a:endParaRPr lang="en-GB" sz="1800">
                        <a:effectLst/>
                        <a:latin typeface="+mj-lt"/>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latin typeface="+mj-lt"/>
                        </a:rPr>
                        <a:t>Documents Required.</a:t>
                      </a:r>
                      <a:endParaRPr lang="en-GB" sz="1800">
                        <a:effectLst/>
                        <a:latin typeface="+mj-lt"/>
                        <a:ea typeface="Calibri" charset="0"/>
                        <a:cs typeface="Times New Roman" charset="0"/>
                      </a:endParaRPr>
                    </a:p>
                  </a:txBody>
                  <a:tcPr marL="68580" marR="68580" marT="0" marB="0"/>
                </a:tc>
              </a:tr>
              <a:tr h="1138239">
                <a:tc>
                  <a:txBody>
                    <a:bodyPr/>
                    <a:lstStyle/>
                    <a:p>
                      <a:pPr>
                        <a:lnSpc>
                          <a:spcPct val="107000"/>
                        </a:lnSpc>
                        <a:spcAft>
                          <a:spcPts val="0"/>
                        </a:spcAft>
                      </a:pPr>
                      <a:r>
                        <a:rPr lang="en-US" sz="1800">
                          <a:effectLst/>
                          <a:latin typeface="+mj-lt"/>
                        </a:rPr>
                        <a:t>1.</a:t>
                      </a:r>
                      <a:endParaRPr lang="en-GB" sz="180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a:effectLst/>
                          <a:latin typeface="+mj-lt"/>
                        </a:rPr>
                        <a:t>GST Registration Certificate</a:t>
                      </a:r>
                      <a:endParaRPr lang="en-GB" sz="1800">
                        <a:effectLst/>
                        <a:latin typeface="+mj-lt"/>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latin typeface="+mj-lt"/>
                        </a:rPr>
                        <a:t>Have you checked whether the Supplier has applied for New Registration or has he Migrated?</a:t>
                      </a:r>
                      <a:endParaRPr lang="en-GB" sz="180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a:effectLst/>
                          <a:latin typeface="+mj-lt"/>
                        </a:rPr>
                        <a:t>           REG-06 </a:t>
                      </a:r>
                      <a:endParaRPr lang="en-GB" sz="1800">
                        <a:effectLst/>
                        <a:latin typeface="+mj-lt"/>
                      </a:endParaRPr>
                    </a:p>
                    <a:p>
                      <a:pPr>
                        <a:lnSpc>
                          <a:spcPct val="107000"/>
                        </a:lnSpc>
                        <a:spcAft>
                          <a:spcPts val="0"/>
                        </a:spcAft>
                      </a:pPr>
                      <a:r>
                        <a:rPr lang="en-US" sz="1800">
                          <a:effectLst/>
                          <a:latin typeface="+mj-lt"/>
                        </a:rPr>
                        <a:t>(Registration Certificate)</a:t>
                      </a:r>
                      <a:endParaRPr lang="en-GB" sz="1800">
                        <a:effectLst/>
                        <a:latin typeface="+mj-lt"/>
                        <a:ea typeface="Calibri" charset="0"/>
                        <a:cs typeface="Times New Roman" charset="0"/>
                      </a:endParaRPr>
                    </a:p>
                  </a:txBody>
                  <a:tcPr marL="68580" marR="68580" marT="0" marB="0"/>
                </a:tc>
              </a:tr>
              <a:tr h="1523332">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latin typeface="+mj-lt"/>
                        </a:rPr>
                        <a:t>"Have you checked the registration details of: Registered Person, Business Verticals, Factory / Warehouse / Godown, ISD and in respect of Other place of business?"</a:t>
                      </a:r>
                      <a:endParaRPr lang="en-GB" sz="180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r>
              <a:tr h="753147">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c>
                  <a:txBody>
                    <a:bodyPr/>
                    <a:lstStyle/>
                    <a:p>
                      <a:pPr algn="just">
                        <a:lnSpc>
                          <a:spcPct val="107000"/>
                        </a:lnSpc>
                        <a:spcAft>
                          <a:spcPts val="0"/>
                        </a:spcAft>
                      </a:pPr>
                      <a:r>
                        <a:rPr lang="en-US" sz="1800" dirty="0">
                          <a:effectLst/>
                          <a:latin typeface="+mj-lt"/>
                        </a:rPr>
                        <a:t>Whether GSTIN is displayed in Name Board viz., </a:t>
                      </a:r>
                      <a:r>
                        <a:rPr lang="en-US" sz="1800" dirty="0" err="1">
                          <a:effectLst/>
                          <a:latin typeface="+mj-lt"/>
                        </a:rPr>
                        <a:t>Godown</a:t>
                      </a:r>
                      <a:r>
                        <a:rPr lang="en-US" sz="1800" dirty="0">
                          <a:effectLst/>
                          <a:latin typeface="+mj-lt"/>
                        </a:rPr>
                        <a:t> /Branches / other places of business?</a:t>
                      </a:r>
                      <a:endParaRPr lang="en-GB" sz="1800" dirty="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r>
              <a:tr h="753147">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latin typeface="+mj-lt"/>
                        </a:rPr>
                        <a:t>Whether the additional place of business within the State is incorporated in the Registration Certificate?</a:t>
                      </a:r>
                      <a:endParaRPr lang="en-GB" sz="180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r>
              <a:tr h="753147">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latin typeface="+mj-lt"/>
                        </a:rPr>
                        <a:t>Whether the Separate Registration is taken for Input Service Distributor?</a:t>
                      </a:r>
                      <a:endParaRPr lang="en-GB" sz="180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r>
              <a:tr h="753147">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a:effectLst/>
                          <a:latin typeface="+mj-lt"/>
                        </a:rPr>
                        <a:t> </a:t>
                      </a:r>
                      <a:endParaRPr lang="en-GB" sz="1800">
                        <a:effectLst/>
                        <a:latin typeface="+mj-lt"/>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latin typeface="+mj-lt"/>
                        </a:rPr>
                        <a:t>Whether any amendment is required to be made to the Registration Certificate?</a:t>
                      </a:r>
                      <a:endParaRPr lang="en-GB" sz="1800">
                        <a:effectLst/>
                        <a:latin typeface="+mj-lt"/>
                        <a:ea typeface="Calibri" charset="0"/>
                        <a:cs typeface="Times New Roman" charset="0"/>
                      </a:endParaRPr>
                    </a:p>
                  </a:txBody>
                  <a:tcPr marL="68580" marR="68580" marT="0" marB="0"/>
                </a:tc>
                <a:tc>
                  <a:txBody>
                    <a:bodyPr/>
                    <a:lstStyle/>
                    <a:p>
                      <a:pPr>
                        <a:lnSpc>
                          <a:spcPct val="107000"/>
                        </a:lnSpc>
                        <a:spcAft>
                          <a:spcPts val="0"/>
                        </a:spcAft>
                      </a:pPr>
                      <a:r>
                        <a:rPr lang="en-US" sz="1800" dirty="0">
                          <a:effectLst/>
                          <a:latin typeface="+mj-lt"/>
                        </a:rPr>
                        <a:t> </a:t>
                      </a:r>
                      <a:endParaRPr lang="en-GB" sz="1800" dirty="0">
                        <a:effectLst/>
                        <a:latin typeface="+mj-lt"/>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8657118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51624085"/>
              </p:ext>
            </p:extLst>
          </p:nvPr>
        </p:nvGraphicFramePr>
        <p:xfrm>
          <a:off x="197225" y="161366"/>
          <a:ext cx="11528612" cy="6633007"/>
        </p:xfrm>
        <a:graphic>
          <a:graphicData uri="http://schemas.openxmlformats.org/drawingml/2006/table">
            <a:tbl>
              <a:tblPr firstRow="1" firstCol="1" bandRow="1">
                <a:tableStyleId>{5C22544A-7EE6-4342-B048-85BDC9FD1C3A}</a:tableStyleId>
              </a:tblPr>
              <a:tblGrid>
                <a:gridCol w="1703293"/>
                <a:gridCol w="8355106"/>
                <a:gridCol w="1470213"/>
              </a:tblGrid>
              <a:tr h="481113">
                <a:tc>
                  <a:txBody>
                    <a:bodyPr/>
                    <a:lstStyle/>
                    <a:p>
                      <a:pPr>
                        <a:lnSpc>
                          <a:spcPct val="107000"/>
                        </a:lnSpc>
                        <a:spcAft>
                          <a:spcPts val="0"/>
                        </a:spcAft>
                      </a:pPr>
                      <a:r>
                        <a:rPr lang="en-US" sz="1600" dirty="0" smtClean="0">
                          <a:effectLst/>
                        </a:rPr>
                        <a:t>2. Invoicing </a:t>
                      </a:r>
                      <a:r>
                        <a:rPr lang="en-US" sz="1600" dirty="0">
                          <a:effectLst/>
                        </a:rPr>
                        <a:t>documentation</a:t>
                      </a:r>
                      <a:endParaRPr lang="en-GB" sz="1600" dirty="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Tax Invoice or Bill of supply is issued as per GST law? Whether it contains all the relevant particulars as required under law?</a:t>
                      </a:r>
                      <a:endParaRPr lang="en-GB" sz="1600">
                        <a:effectLst/>
                        <a:latin typeface="Calibri" charset="0"/>
                        <a:ea typeface="Calibri" charset="0"/>
                        <a:cs typeface="Times New Roman" charset="0"/>
                      </a:endParaRPr>
                    </a:p>
                  </a:txBody>
                  <a:tcPr marL="41588" marR="41588" marT="0" marB="0"/>
                </a:tc>
                <a:tc>
                  <a:txBody>
                    <a:bodyPr/>
                    <a:lstStyle/>
                    <a:p>
                      <a:pPr>
                        <a:lnSpc>
                          <a:spcPct val="107000"/>
                        </a:lnSpc>
                        <a:spcAft>
                          <a:spcPts val="0"/>
                        </a:spcAft>
                      </a:pPr>
                      <a:r>
                        <a:rPr lang="en-US" sz="1600">
                          <a:effectLst/>
                        </a:rPr>
                        <a:t>Specimen of Invoice Copy</a:t>
                      </a:r>
                      <a:endParaRPr lang="en-GB" sz="160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Tax Invoice for supply of goods is issued on or before the removal / delivery of goods?</a:t>
                      </a:r>
                      <a:endParaRPr lang="en-GB" sz="1600">
                        <a:effectLst/>
                        <a:latin typeface="Calibri" charset="0"/>
                        <a:ea typeface="Calibri" charset="0"/>
                        <a:cs typeface="Times New Roman" charset="0"/>
                      </a:endParaRPr>
                    </a:p>
                  </a:txBody>
                  <a:tcPr marL="41588" marR="41588" marT="0" marB="0"/>
                </a:tc>
                <a:tc rowSpan="16">
                  <a:txBody>
                    <a:bodyPr/>
                    <a:lstStyle/>
                    <a:p>
                      <a:pPr>
                        <a:lnSpc>
                          <a:spcPct val="107000"/>
                        </a:lnSpc>
                        <a:spcAft>
                          <a:spcPts val="0"/>
                        </a:spcAft>
                      </a:pPr>
                      <a:r>
                        <a:rPr lang="en-US" sz="1600" dirty="0">
                          <a:effectLst/>
                        </a:rPr>
                        <a:t>Challan Register &amp; Invoice Register</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Tax Invoice for supply of services is issued within 30 days from date of supply of service?</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bill of supply is issued for exempt supplies/ non- GST supplies?</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dirty="0">
                          <a:effectLst/>
                        </a:rPr>
                        <a:t>Whether the Revised Invoice is issued in case of New Registration?</a:t>
                      </a:r>
                      <a:endParaRPr lang="en-GB" sz="1600" dirty="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dirty="0">
                          <a:effectLst/>
                        </a:rPr>
                        <a:t>Whether Receipt voucher is issued for receipt of advance?</a:t>
                      </a:r>
                      <a:endParaRPr lang="en-GB" sz="1600" dirty="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Self-invoice and payment voucher is issued in case of RCM transactions under Section 9(4)?</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refund voucher is issued for refund of advance received?</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dirty="0">
                          <a:effectLst/>
                        </a:rPr>
                        <a:t> </a:t>
                      </a:r>
                      <a:endParaRPr lang="en-GB" sz="1600" dirty="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Credit note/ Debit notes are issued as per the provisions of the GST law as per Section 34?</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Credit note/Debit Note is issued before 30th September of the Subsequent Financial Year?</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481113">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"Have you checked correctness of Tax Invoice /Bill of supply with the appropriate Supply Register/ GSTR 1?"</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481113">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the Tax Invoice/Bill of supply is cancelled for genuine reasons, if any like Name of party /details where applicable?</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any Invoice cum Bill of supply is raised for specific transactions?</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the transport documents are maintained and verified?</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any copies of Credit Note and Debit Note are raised otherwise than as specified in Section 34?</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318359">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the Delivery challans/E- way bill Register is maintained?</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r h="481113">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41588" marR="41588" marT="0" marB="0"/>
                </a:tc>
                <a:tc>
                  <a:txBody>
                    <a:bodyPr/>
                    <a:lstStyle/>
                    <a:p>
                      <a:pPr algn="just">
                        <a:lnSpc>
                          <a:spcPct val="107000"/>
                        </a:lnSpc>
                        <a:spcAft>
                          <a:spcPts val="0"/>
                        </a:spcAft>
                      </a:pPr>
                      <a:r>
                        <a:rPr lang="en-US" sz="1600">
                          <a:effectLst/>
                        </a:rPr>
                        <a:t>Whether Series of documents issued as per clause 13 of GSTR 1 matches with the Books of Account from July 2017 to March 2018?</a:t>
                      </a:r>
                      <a:endParaRPr lang="en-GB" sz="1600">
                        <a:effectLst/>
                        <a:latin typeface="Calibri" charset="0"/>
                        <a:ea typeface="Calibri" charset="0"/>
                        <a:cs typeface="Times New Roman" charset="0"/>
                      </a:endParaRPr>
                    </a:p>
                  </a:txBody>
                  <a:tcPr marL="41588" marR="41588" marT="0" marB="0"/>
                </a:tc>
                <a:tc vMerge="1">
                  <a:txBody>
                    <a:bodyPr/>
                    <a:lstStyle/>
                    <a:p>
                      <a:pPr>
                        <a:lnSpc>
                          <a:spcPct val="107000"/>
                        </a:lnSpc>
                        <a:spcAft>
                          <a:spcPts val="0"/>
                        </a:spcAft>
                      </a:pPr>
                      <a:endParaRPr lang="en-GB" sz="1600" dirty="0">
                        <a:effectLst/>
                        <a:latin typeface="Calibri" charset="0"/>
                        <a:ea typeface="Calibri" charset="0"/>
                        <a:cs typeface="Times New Roman" charset="0"/>
                      </a:endParaRPr>
                    </a:p>
                  </a:txBody>
                  <a:tcPr marL="41588" marR="41588" marT="0" marB="0"/>
                </a:tc>
              </a:tr>
            </a:tbl>
          </a:graphicData>
        </a:graphic>
      </p:graphicFrame>
    </p:spTree>
    <p:extLst>
      <p:ext uri="{BB962C8B-B14F-4D97-AF65-F5344CB8AC3E}">
        <p14:creationId xmlns:p14="http://schemas.microsoft.com/office/powerpoint/2010/main" val="13496278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983718793"/>
              </p:ext>
            </p:extLst>
          </p:nvPr>
        </p:nvGraphicFramePr>
        <p:xfrm>
          <a:off x="286868" y="125506"/>
          <a:ext cx="10697854" cy="6490448"/>
        </p:xfrm>
        <a:graphic>
          <a:graphicData uri="http://schemas.openxmlformats.org/drawingml/2006/table">
            <a:tbl>
              <a:tblPr firstRow="1" firstCol="1" bandRow="1">
                <a:tableStyleId>{5C22544A-7EE6-4342-B048-85BDC9FD1C3A}</a:tableStyleId>
              </a:tblPr>
              <a:tblGrid>
                <a:gridCol w="1604678"/>
                <a:gridCol w="7628972"/>
                <a:gridCol w="1464204"/>
              </a:tblGrid>
              <a:tr h="1024000">
                <a:tc>
                  <a:txBody>
                    <a:bodyPr/>
                    <a:lstStyle/>
                    <a:p>
                      <a:pPr>
                        <a:lnSpc>
                          <a:spcPct val="107000"/>
                        </a:lnSpc>
                        <a:spcAft>
                          <a:spcPts val="0"/>
                        </a:spcAft>
                      </a:pPr>
                      <a:r>
                        <a:rPr lang="en-US" sz="2000" dirty="0" smtClean="0">
                          <a:effectLst/>
                        </a:rPr>
                        <a:t>3. Goods </a:t>
                      </a:r>
                      <a:r>
                        <a:rPr lang="en-US" sz="2000" dirty="0">
                          <a:effectLst/>
                        </a:rPr>
                        <a:t>Sent to Job Work</a:t>
                      </a:r>
                      <a:endParaRPr lang="en-GB" sz="20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conditions are fulfilled for claiming input tax credit on goods (including capital goods) sent for job work?</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77558">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Principal has sent goods to the job worker under the cover of delivery challans?</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1024000">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dirty="0">
                          <a:effectLst/>
                        </a:rPr>
                        <a:t>Whether the registered person has furnished FORM ITC 04 for the quarters in which goods were sent out for job work?</a:t>
                      </a:r>
                      <a:endParaRPr lang="en-GB" sz="2000" dirty="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1370445">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In case the registered person has supplied goods directly from the place of business of job worker, whether he has satisfied the conditions laid down in proviso to Section 143 (1) of GST Act?</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1716887">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In case the job worker is unregistered, and such job worker has supplied any waste/ scrap generated during the job work from his place of business directly, whether the registered person has paid tax on such supply?</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77558">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checked any goods are sent for job work and returned within specified time?</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dirty="0">
                          <a:effectLst/>
                        </a:rPr>
                        <a:t> </a:t>
                      </a:r>
                      <a:endParaRPr lang="en-GB" sz="20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10668915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446996279"/>
              </p:ext>
            </p:extLst>
          </p:nvPr>
        </p:nvGraphicFramePr>
        <p:xfrm>
          <a:off x="143435" y="93302"/>
          <a:ext cx="11582399" cy="6764698"/>
        </p:xfrm>
        <a:graphic>
          <a:graphicData uri="http://schemas.openxmlformats.org/drawingml/2006/table">
            <a:tbl>
              <a:tblPr firstRow="1" firstCol="1" bandRow="1">
                <a:tableStyleId>{5C22544A-7EE6-4342-B048-85BDC9FD1C3A}</a:tableStyleId>
              </a:tblPr>
              <a:tblGrid>
                <a:gridCol w="1071101"/>
                <a:gridCol w="9401888"/>
                <a:gridCol w="1109410"/>
              </a:tblGrid>
              <a:tr h="1103587">
                <a:tc>
                  <a:txBody>
                    <a:bodyPr/>
                    <a:lstStyle/>
                    <a:p>
                      <a:pPr>
                        <a:lnSpc>
                          <a:spcPct val="107000"/>
                        </a:lnSpc>
                        <a:spcAft>
                          <a:spcPts val="0"/>
                        </a:spcAft>
                      </a:pPr>
                      <a:r>
                        <a:rPr lang="en-US" sz="1800" dirty="0" smtClean="0">
                          <a:effectLst/>
                        </a:rPr>
                        <a:t>4. Supply</a:t>
                      </a:r>
                      <a:endParaRPr lang="en-GB" sz="1800" dirty="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a:effectLst/>
                        </a:rPr>
                        <a:t>Whether the kind of outward supplies like Taxable supply, Exempted supply, Zero- rated supply, NIL rated supply, Supplies to SEZ unit / developers / Deemed Export and Merchant Export etc. are appropriately classified under GST law?</a:t>
                      </a:r>
                      <a:endParaRPr lang="en-GB" sz="180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a:effectLst/>
                        </a:rPr>
                        <a:t>Sales Register </a:t>
                      </a:r>
                      <a:endParaRPr lang="en-GB" sz="1800">
                        <a:effectLst/>
                        <a:latin typeface="Calibri" charset="0"/>
                        <a:ea typeface="Calibri" charset="0"/>
                        <a:cs typeface="Times New Roman" charset="0"/>
                      </a:endParaRPr>
                    </a:p>
                  </a:txBody>
                  <a:tcPr marL="57363" marR="57363" marT="0" marB="0"/>
                </a:tc>
              </a:tr>
              <a:tr h="44143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a:effectLst/>
                        </a:rPr>
                        <a:t>Whether any transaction which falls within the scope of supply has not been identified by the Registered Person?</a:t>
                      </a:r>
                      <a:endParaRPr lang="en-GB" sz="180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r>
              <a:tr h="44143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a:effectLst/>
                        </a:rPr>
                        <a:t>Have you checked Interstate supply as per Section 7(5) of the IGST Act 2017?</a:t>
                      </a:r>
                      <a:endParaRPr lang="en-GB" sz="180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r>
              <a:tr h="44143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dirty="0">
                          <a:effectLst/>
                        </a:rPr>
                        <a:t>Have you checked Intra State supply as per Section 8 of the IGST Act 2017?</a:t>
                      </a:r>
                      <a:endParaRPr lang="en-GB" sz="1800" dirty="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r>
              <a:tr h="44143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a:effectLst/>
                        </a:rPr>
                        <a:t>Whether the Zero-rated supply is verified as per the provisions of the law?</a:t>
                      </a:r>
                      <a:endParaRPr lang="en-GB" sz="180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r>
              <a:tr h="882869">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a:effectLst/>
                        </a:rPr>
                        <a:t>Whether the supplies made by a registered person falls within the meaning of Composite /non- composite/ Mixed supply? If yes, whether the same has been offered to tax as per Section 8 of the CGST Act?</a:t>
                      </a:r>
                      <a:endParaRPr lang="en-GB" sz="180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r>
              <a:tr h="662153">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a:effectLst/>
                        </a:rPr>
                        <a:t>Have you checked for sale of capital goods and the GST charged and as to whether they are included in the returns filed?</a:t>
                      </a:r>
                      <a:endParaRPr lang="en-GB" sz="180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r>
              <a:tr h="44143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a:effectLst/>
                        </a:rPr>
                        <a:t>Whether Interstate supply is regarded as Intra state supply and vice versa?</a:t>
                      </a:r>
                      <a:endParaRPr lang="en-GB" sz="180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r>
              <a:tr h="44143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a:effectLst/>
                        </a:rPr>
                        <a:t>Whether abatement provisions, if any, are applicable (like one third for land) is compiled with?</a:t>
                      </a:r>
                      <a:endParaRPr lang="en-GB" sz="180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r>
              <a:tr h="44143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a:effectLst/>
                        </a:rPr>
                        <a:t>Whether the transactions are correctly classified as supply of goods or supply of services?</a:t>
                      </a:r>
                      <a:endParaRPr lang="en-GB" sz="180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r>
              <a:tr h="220719">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a:effectLst/>
                        </a:rPr>
                        <a:t>Have you checked the deemed supply as per schedule I?</a:t>
                      </a:r>
                      <a:endParaRPr lang="en-GB" sz="180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r>
              <a:tr h="44143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800">
                          <a:effectLst/>
                        </a:rPr>
                        <a:t>Are there any transactions wherein the goods sent for job work not received back are treated as supply?</a:t>
                      </a:r>
                      <a:endParaRPr lang="en-GB" sz="1800">
                        <a:effectLst/>
                        <a:latin typeface="Calibri" charset="0"/>
                        <a:ea typeface="Calibri" charset="0"/>
                        <a:cs typeface="Times New Roman" charset="0"/>
                      </a:endParaRPr>
                    </a:p>
                  </a:txBody>
                  <a:tcPr marL="57363" marR="57363" marT="0" marB="0"/>
                </a:tc>
                <a:tc>
                  <a:txBody>
                    <a:bodyPr/>
                    <a:lstStyle/>
                    <a:p>
                      <a:pPr>
                        <a:lnSpc>
                          <a:spcPct val="107000"/>
                        </a:lnSpc>
                        <a:spcAft>
                          <a:spcPts val="0"/>
                        </a:spcAft>
                      </a:pPr>
                      <a:r>
                        <a:rPr lang="en-US" sz="1800" dirty="0">
                          <a:effectLst/>
                        </a:rPr>
                        <a:t> </a:t>
                      </a:r>
                      <a:endParaRPr lang="en-GB" sz="1800" dirty="0">
                        <a:effectLst/>
                        <a:latin typeface="Calibri" charset="0"/>
                        <a:ea typeface="Calibri" charset="0"/>
                        <a:cs typeface="Times New Roman" charset="0"/>
                      </a:endParaRPr>
                    </a:p>
                  </a:txBody>
                  <a:tcPr marL="57363" marR="57363" marT="0" marB="0"/>
                </a:tc>
              </a:tr>
            </a:tbl>
          </a:graphicData>
        </a:graphic>
      </p:graphicFrame>
    </p:spTree>
    <p:extLst>
      <p:ext uri="{BB962C8B-B14F-4D97-AF65-F5344CB8AC3E}">
        <p14:creationId xmlns:p14="http://schemas.microsoft.com/office/powerpoint/2010/main" val="17089297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524984113"/>
              </p:ext>
            </p:extLst>
          </p:nvPr>
        </p:nvGraphicFramePr>
        <p:xfrm>
          <a:off x="251010" y="161363"/>
          <a:ext cx="11761696" cy="6508378"/>
        </p:xfrm>
        <a:graphic>
          <a:graphicData uri="http://schemas.openxmlformats.org/drawingml/2006/table">
            <a:tbl>
              <a:tblPr firstRow="1" firstCol="1" bandRow="1">
                <a:tableStyleId>{5C22544A-7EE6-4342-B048-85BDC9FD1C3A}</a:tableStyleId>
              </a:tblPr>
              <a:tblGrid>
                <a:gridCol w="1764254"/>
                <a:gridCol w="8455036"/>
                <a:gridCol w="1542406"/>
              </a:tblGrid>
              <a:tr h="1080656">
                <a:tc>
                  <a:txBody>
                    <a:bodyPr/>
                    <a:lstStyle/>
                    <a:p>
                      <a:pPr>
                        <a:lnSpc>
                          <a:spcPct val="107000"/>
                        </a:lnSpc>
                        <a:spcAft>
                          <a:spcPts val="0"/>
                        </a:spcAft>
                      </a:pPr>
                      <a:r>
                        <a:rPr lang="en-US" sz="1800" dirty="0" smtClean="0">
                          <a:effectLst/>
                        </a:rPr>
                        <a:t>5. Time </a:t>
                      </a:r>
                      <a:r>
                        <a:rPr lang="en-US" sz="1800" dirty="0">
                          <a:effectLst/>
                        </a:rPr>
                        <a:t>of supply</a:t>
                      </a:r>
                      <a:endParaRPr lang="en-GB" sz="18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time of supply is compiled for Reverse charge?</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1080656">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time of supply is compiled for goods sent on approval?</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1080656">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Time of supply provisions have been complied as per Section 12 and 13 of the CGST Act?</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1633205">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In case of change in rate of tax in respect of goods or services, whether the time of supply has been determined as per Section 14 of the CGST Act?</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1633205">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time of supply is compiled for continuous supply of goods/Continuous supply of services should be verified?</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dirty="0">
                          <a:effectLst/>
                        </a:rPr>
                        <a:t> </a:t>
                      </a:r>
                      <a:endParaRPr lang="en-GB" sz="18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10442988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7083122"/>
              </p:ext>
            </p:extLst>
          </p:nvPr>
        </p:nvGraphicFramePr>
        <p:xfrm>
          <a:off x="448235" y="8"/>
          <a:ext cx="11582400" cy="6857991"/>
        </p:xfrm>
        <a:graphic>
          <a:graphicData uri="http://schemas.openxmlformats.org/drawingml/2006/table">
            <a:tbl>
              <a:tblPr firstRow="1" firstCol="1" bandRow="1">
                <a:tableStyleId>{5C22544A-7EE6-4342-B048-85BDC9FD1C3A}</a:tableStyleId>
              </a:tblPr>
              <a:tblGrid>
                <a:gridCol w="1201271"/>
                <a:gridCol w="9986682"/>
                <a:gridCol w="394447"/>
              </a:tblGrid>
              <a:tr h="900381">
                <a:tc>
                  <a:txBody>
                    <a:bodyPr/>
                    <a:lstStyle/>
                    <a:p>
                      <a:pPr>
                        <a:lnSpc>
                          <a:spcPct val="107000"/>
                        </a:lnSpc>
                        <a:spcAft>
                          <a:spcPts val="0"/>
                        </a:spcAft>
                      </a:pPr>
                      <a:r>
                        <a:rPr lang="en-US" sz="1800" dirty="0" smtClean="0">
                          <a:effectLst/>
                        </a:rPr>
                        <a:t>6. 1 Input </a:t>
                      </a:r>
                      <a:r>
                        <a:rPr lang="en-US" sz="1800" dirty="0">
                          <a:effectLst/>
                        </a:rPr>
                        <a:t>Tax Credit</a:t>
                      </a:r>
                      <a:endParaRPr lang="en-GB" sz="18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Have you checked the input tax credit availed with invoices from vendors like Bill of Entry, Tax Invoice, Debit Note, Self-Invoice, ISD Invoice?</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595761">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dirty="0">
                          <a:effectLst/>
                        </a:rPr>
                        <a:t>Have you checked entries in Inward supplies records for input tax and reconciled with Invoices from the vendors?</a:t>
                      </a:r>
                      <a:endParaRPr lang="en-GB" sz="1800" dirty="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595761">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Have you checked the inward supplies records with Monthly return and ascertained reasons for variations, if any?</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595761">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Have you made a list of restricted input tax credit items as per the GST law?</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595761">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Have you tallied monthly return with Input tax credit receivable, if any?</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595761">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Have you reconciled tax collections with payments and transfer of the balance to appropriate accounts?</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595761">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Have you checked adjustment of tax set-off by relevant journal entries?</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595761">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Have you checked that input tax credit on capital goods is correctly availed?</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595761">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Input Tax credit is reversed for the sale of capital goods as specified in GST law?</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595761">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Any Reversal of input tax credit for the goods sent for job work?</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595761">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the recipient of supply has effected payment for such inward supply within 180 days from the date of Invoice?</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dirty="0">
                          <a:effectLst/>
                        </a:rPr>
                        <a:t> </a:t>
                      </a:r>
                      <a:endParaRPr lang="en-GB" sz="18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1607526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642839703"/>
              </p:ext>
            </p:extLst>
          </p:nvPr>
        </p:nvGraphicFramePr>
        <p:xfrm>
          <a:off x="215155" y="197224"/>
          <a:ext cx="11582397" cy="6628778"/>
        </p:xfrm>
        <a:graphic>
          <a:graphicData uri="http://schemas.openxmlformats.org/drawingml/2006/table">
            <a:tbl>
              <a:tblPr firstRow="1" firstCol="1" bandRow="1">
                <a:tableStyleId>{5C22544A-7EE6-4342-B048-85BDC9FD1C3A}</a:tableStyleId>
              </a:tblPr>
              <a:tblGrid>
                <a:gridCol w="515445"/>
                <a:gridCol w="10586918"/>
                <a:gridCol w="480034"/>
              </a:tblGrid>
              <a:tr h="909260">
                <a:tc>
                  <a:txBody>
                    <a:bodyPr/>
                    <a:lstStyle/>
                    <a:p>
                      <a:pPr>
                        <a:lnSpc>
                          <a:spcPct val="107000"/>
                        </a:lnSpc>
                        <a:spcAft>
                          <a:spcPts val="0"/>
                        </a:spcAft>
                      </a:pPr>
                      <a:r>
                        <a:rPr lang="en-US" sz="1800" dirty="0">
                          <a:effectLst/>
                        </a:rPr>
                        <a:t> </a:t>
                      </a:r>
                      <a:r>
                        <a:rPr lang="en-US" sz="1800" dirty="0" smtClean="0">
                          <a:effectLst/>
                        </a:rPr>
                        <a:t>6.2 ITC</a:t>
                      </a:r>
                      <a:endParaRPr lang="en-GB" sz="1800" dirty="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input tax credit availed is debited to recoverable account for availing re-credit?</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6593">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the supplier has availed both benefits of depreciation and input tax credit?</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933187">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the documents (tax invoice/ debit note) on the basis on which input tax credit is claimed contains the mandatory details of the recipient such as Name, GSTIN, Address and all other particulars as prescribed?</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6593">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Input tax credit is reversed against the receipt of Credit Note?</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6593">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dirty="0">
                          <a:effectLst/>
                        </a:rPr>
                        <a:t>Whether input tax credit is bifurcated in to eligible, ineligible, blocked and common credits?</a:t>
                      </a:r>
                      <a:endParaRPr lang="en-GB" sz="1800" dirty="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6593">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the common credits are reversed as per Rule 42 of the CGST Rules?</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6593">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input tax credit is availed on capital goods? If yes, whether credit is reversed as per Rule 43 of the CGST Rules?</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6593">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reconciliation of input tax credit between GSTR 3B and GSTR 2A is done?"</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6593">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any ineligible transitional credit is reversed as per the law?</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6593">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Have you tallied monthly return with Input tax credit receivable?</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6593">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Any Reversal of Input Tax Credit for change in scheme from composition to Regular?</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6593">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transitional Credit is availed as per the provisions of the law?</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dirty="0">
                          <a:effectLst/>
                        </a:rPr>
                        <a:t> </a:t>
                      </a:r>
                      <a:endParaRPr lang="en-GB" sz="1800" dirty="0">
                        <a:effectLst/>
                        <a:latin typeface="Calibri" charset="0"/>
                        <a:ea typeface="Calibri" charset="0"/>
                        <a:cs typeface="Times New Roman" charset="0"/>
                      </a:endParaRPr>
                    </a:p>
                  </a:txBody>
                  <a:tcPr marL="63982" marR="63982" marT="0" marB="0"/>
                </a:tc>
              </a:tr>
            </a:tbl>
          </a:graphicData>
        </a:graphic>
      </p:graphicFrame>
    </p:spTree>
    <p:extLst>
      <p:ext uri="{BB962C8B-B14F-4D97-AF65-F5344CB8AC3E}">
        <p14:creationId xmlns:p14="http://schemas.microsoft.com/office/powerpoint/2010/main" val="2781937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26090941"/>
              </p:ext>
            </p:extLst>
          </p:nvPr>
        </p:nvGraphicFramePr>
        <p:xfrm>
          <a:off x="537883" y="394446"/>
          <a:ext cx="11438964" cy="6239434"/>
        </p:xfrm>
        <a:graphic>
          <a:graphicData uri="http://schemas.openxmlformats.org/drawingml/2006/table">
            <a:tbl>
              <a:tblPr firstRow="1" firstCol="1" bandRow="1">
                <a:tableStyleId>{5C22544A-7EE6-4342-B048-85BDC9FD1C3A}</a:tableStyleId>
              </a:tblPr>
              <a:tblGrid>
                <a:gridCol w="1715845"/>
                <a:gridCol w="6634599"/>
                <a:gridCol w="3088520"/>
              </a:tblGrid>
              <a:tr h="961587">
                <a:tc>
                  <a:txBody>
                    <a:bodyPr/>
                    <a:lstStyle/>
                    <a:p>
                      <a:pPr>
                        <a:lnSpc>
                          <a:spcPct val="107000"/>
                        </a:lnSpc>
                        <a:spcAft>
                          <a:spcPts val="0"/>
                        </a:spcAft>
                      </a:pPr>
                      <a:r>
                        <a:rPr lang="en-US" sz="1800" dirty="0" smtClean="0">
                          <a:effectLst/>
                        </a:rPr>
                        <a:t>7. Classifications</a:t>
                      </a:r>
                      <a:endParaRPr lang="en-GB" sz="18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the classification of goods/ services is in conformity with Schedules / Notifications?</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Sales Register with HSN Code Summary</a:t>
                      </a:r>
                      <a:endParaRPr lang="en-GB" sz="1800">
                        <a:effectLst/>
                        <a:latin typeface="Calibri" charset="0"/>
                        <a:ea typeface="Calibri" charset="0"/>
                        <a:cs typeface="Times New Roman" charset="0"/>
                      </a:endParaRPr>
                    </a:p>
                  </a:txBody>
                  <a:tcPr marL="68580" marR="68580" marT="0" marB="0"/>
                </a:tc>
              </a:tr>
              <a:tr h="961587">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the HSN classification is verified to confirm the rate of tax on goods and services?</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961587">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the HSN details for inward and outward supply are verified?</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469915">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the SAC code/HSN code is as per the law?</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961587">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the HSN/SAC classification is the same as was followed in the erstwhile law if applicable?</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469915">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Is there any specific Advance Ruling applicable?</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1453256">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there has been any change in rate of tax during the period by way of amendment in the rate of tax notification or exemption notification?</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dirty="0">
                          <a:effectLst/>
                        </a:rPr>
                        <a:t> </a:t>
                      </a:r>
                      <a:endParaRPr lang="en-GB" sz="18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9536637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490995781"/>
              </p:ext>
            </p:extLst>
          </p:nvPr>
        </p:nvGraphicFramePr>
        <p:xfrm>
          <a:off x="519953" y="233083"/>
          <a:ext cx="11349318" cy="6454590"/>
        </p:xfrm>
        <a:graphic>
          <a:graphicData uri="http://schemas.openxmlformats.org/drawingml/2006/table">
            <a:tbl>
              <a:tblPr firstRow="1" firstCol="1" bandRow="1">
                <a:tableStyleId>{5C22544A-7EE6-4342-B048-85BDC9FD1C3A}</a:tableStyleId>
              </a:tblPr>
              <a:tblGrid>
                <a:gridCol w="1702398"/>
                <a:gridCol w="7405743"/>
                <a:gridCol w="2241177"/>
              </a:tblGrid>
              <a:tr h="1498145">
                <a:tc>
                  <a:txBody>
                    <a:bodyPr/>
                    <a:lstStyle/>
                    <a:p>
                      <a:pPr>
                        <a:lnSpc>
                          <a:spcPct val="107000"/>
                        </a:lnSpc>
                        <a:spcAft>
                          <a:spcPts val="0"/>
                        </a:spcAft>
                      </a:pPr>
                      <a:r>
                        <a:rPr lang="en-US" sz="1800" dirty="0" smtClean="0">
                          <a:effectLst/>
                        </a:rPr>
                        <a:t>8. Input </a:t>
                      </a:r>
                      <a:r>
                        <a:rPr lang="en-US" sz="1800" dirty="0">
                          <a:effectLst/>
                        </a:rPr>
                        <a:t>Tax Service Distributor</a:t>
                      </a:r>
                      <a:endParaRPr lang="en-GB" sz="18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separate registration is taken as per the Provisions of law?</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991289">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any tax is payable under reverse charge and obtained separate Registration?</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991289">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eligible and ineligible input tax credit is apportioned as per the GST law?</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991289">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Is there is any reversal of Input tax credit and credit note is issued?</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991289">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the calculation of Turnover for allocating the input tax credit is as per the law?</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r>
              <a:tr h="991289">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1800">
                          <a:effectLst/>
                        </a:rPr>
                        <a:t>Whether the ISD invoice containing the relevant particulars is issued correctly as per the provisions of the law?</a:t>
                      </a:r>
                      <a:endParaRPr lang="en-GB" sz="18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1800" dirty="0">
                          <a:effectLst/>
                        </a:rPr>
                        <a:t> </a:t>
                      </a:r>
                      <a:endParaRPr lang="en-GB" sz="18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15563063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Sec.65(1) of the </a:t>
            </a:r>
            <a:r>
              <a:rPr lang="en-US" b="1" dirty="0" smtClean="0">
                <a:hlinkClick r:id="rId2"/>
              </a:rPr>
              <a:t>CGST Act,2017</a:t>
            </a:r>
            <a:r>
              <a:rPr lang="en-US" dirty="0" smtClean="0">
                <a:hlinkClick r:id="rId2"/>
              </a:rPr>
              <a:t> </a:t>
            </a:r>
            <a:endParaRPr lang="en-US" dirty="0"/>
          </a:p>
        </p:txBody>
      </p:sp>
      <p:sp>
        <p:nvSpPr>
          <p:cNvPr id="3" name="Content Placeholder 2"/>
          <p:cNvSpPr>
            <a:spLocks noGrp="1"/>
          </p:cNvSpPr>
          <p:nvPr>
            <p:ph idx="1"/>
          </p:nvPr>
        </p:nvSpPr>
        <p:spPr/>
        <p:txBody>
          <a:bodyPr/>
          <a:lstStyle/>
          <a:p>
            <a:pPr marL="0" indent="0" algn="just">
              <a:buNone/>
            </a:pPr>
            <a:r>
              <a:rPr lang="en-US" dirty="0" smtClean="0">
                <a:latin typeface="+mj-lt"/>
              </a:rPr>
              <a:t>The </a:t>
            </a:r>
            <a:r>
              <a:rPr lang="en-US" dirty="0">
                <a:latin typeface="+mj-lt"/>
              </a:rPr>
              <a:t>Commissioner or any officer authorized by </a:t>
            </a:r>
            <a:r>
              <a:rPr lang="en-US" dirty="0" smtClean="0">
                <a:latin typeface="+mj-lt"/>
              </a:rPr>
              <a:t>him, </a:t>
            </a:r>
            <a:r>
              <a:rPr lang="en-US" dirty="0">
                <a:latin typeface="+mj-lt"/>
              </a:rPr>
              <a:t>by way of a general or a specific order, may undertake audit of any registered person for such period, at such frequency and in such manner as may be prescribed. </a:t>
            </a:r>
            <a:endParaRPr lang="en-US" dirty="0" smtClean="0">
              <a:latin typeface="+mj-lt"/>
            </a:endParaRPr>
          </a:p>
          <a:p>
            <a:pPr marL="0" indent="0" algn="just">
              <a:buNone/>
            </a:pPr>
            <a:r>
              <a:rPr lang="en-US" dirty="0" smtClean="0">
                <a:latin typeface="+mj-lt"/>
              </a:rPr>
              <a:t>The </a:t>
            </a:r>
            <a:r>
              <a:rPr lang="en-US" dirty="0">
                <a:latin typeface="+mj-lt"/>
              </a:rPr>
              <a:t>period of audit to be conducted </a:t>
            </a:r>
            <a:r>
              <a:rPr lang="en-US" dirty="0" smtClean="0">
                <a:latin typeface="+mj-lt"/>
              </a:rPr>
              <a:t>u/s 65 </a:t>
            </a:r>
            <a:r>
              <a:rPr lang="en-US" dirty="0">
                <a:latin typeface="+mj-lt"/>
              </a:rPr>
              <a:t>(1) </a:t>
            </a:r>
            <a:r>
              <a:rPr lang="en-US" dirty="0" smtClean="0">
                <a:latin typeface="+mj-lt"/>
              </a:rPr>
              <a:t>shall </a:t>
            </a:r>
            <a:r>
              <a:rPr lang="en-US" dirty="0">
                <a:latin typeface="+mj-lt"/>
              </a:rPr>
              <a:t>be a financial year </a:t>
            </a:r>
            <a:r>
              <a:rPr lang="en-US" dirty="0" smtClean="0">
                <a:latin typeface="+mj-lt"/>
              </a:rPr>
              <a:t>or part of year or </a:t>
            </a:r>
            <a:r>
              <a:rPr lang="en-US" dirty="0">
                <a:latin typeface="+mj-lt"/>
              </a:rPr>
              <a:t>multiplies thereof as per Rule </a:t>
            </a:r>
            <a:r>
              <a:rPr lang="en-US" dirty="0" smtClean="0">
                <a:latin typeface="+mj-lt"/>
              </a:rPr>
              <a:t>101 </a:t>
            </a:r>
            <a:r>
              <a:rPr lang="en-US" dirty="0">
                <a:latin typeface="+mj-lt"/>
              </a:rPr>
              <a:t>of CGST Act, 2017.</a:t>
            </a:r>
          </a:p>
        </p:txBody>
      </p:sp>
    </p:spTree>
    <p:extLst>
      <p:ext uri="{BB962C8B-B14F-4D97-AF65-F5344CB8AC3E}">
        <p14:creationId xmlns:p14="http://schemas.microsoft.com/office/powerpoint/2010/main" val="11084208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033628117"/>
              </p:ext>
            </p:extLst>
          </p:nvPr>
        </p:nvGraphicFramePr>
        <p:xfrm>
          <a:off x="663387" y="322727"/>
          <a:ext cx="11134165" cy="6347012"/>
        </p:xfrm>
        <a:graphic>
          <a:graphicData uri="http://schemas.openxmlformats.org/drawingml/2006/table">
            <a:tbl>
              <a:tblPr firstRow="1" firstCol="1" bandRow="1">
                <a:tableStyleId>{5C22544A-7EE6-4342-B048-85BDC9FD1C3A}</a:tableStyleId>
              </a:tblPr>
              <a:tblGrid>
                <a:gridCol w="1670124"/>
                <a:gridCol w="7724889"/>
                <a:gridCol w="1739152"/>
              </a:tblGrid>
              <a:tr h="906716">
                <a:tc>
                  <a:txBody>
                    <a:bodyPr/>
                    <a:lstStyle/>
                    <a:p>
                      <a:pPr>
                        <a:lnSpc>
                          <a:spcPct val="107000"/>
                        </a:lnSpc>
                        <a:spcAft>
                          <a:spcPts val="0"/>
                        </a:spcAft>
                      </a:pPr>
                      <a:r>
                        <a:rPr lang="en-US" sz="2000" dirty="0" smtClean="0">
                          <a:effectLst/>
                        </a:rPr>
                        <a:t>9. Returns</a:t>
                      </a:r>
                      <a:endParaRPr lang="en-GB" sz="20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copies of the GST returns filed by the registered person are reviewed?</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90671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dirty="0">
                          <a:effectLst/>
                        </a:rPr>
                        <a:t>Whether reconciliation of GSTR 9 with GSTR1 and GSTR 3B is done?</a:t>
                      </a:r>
                      <a:endParaRPr lang="en-GB" sz="2000" dirty="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90671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dirty="0">
                          <a:effectLst/>
                        </a:rPr>
                        <a:t>Whether interest which was due, has been paid while filing the Return?</a:t>
                      </a:r>
                      <a:endParaRPr lang="en-GB" sz="2000" dirty="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90671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any late fee which is due is paid while filing the return or any late fee which was waived?</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90671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transitional credit Returns are filed within the due date?</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90671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transitional credit Returns are not filed due to technical glitches?</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90671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amendment details are filed correctly in the Returns?</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dirty="0">
                          <a:effectLst/>
                        </a:rPr>
                        <a:t> </a:t>
                      </a:r>
                      <a:endParaRPr lang="en-GB" sz="20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1794144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316488446"/>
              </p:ext>
            </p:extLst>
          </p:nvPr>
        </p:nvGraphicFramePr>
        <p:xfrm>
          <a:off x="573742" y="448234"/>
          <a:ext cx="11421034" cy="6078071"/>
        </p:xfrm>
        <a:graphic>
          <a:graphicData uri="http://schemas.openxmlformats.org/drawingml/2006/table">
            <a:tbl>
              <a:tblPr firstRow="1" firstCol="1" bandRow="1">
                <a:tableStyleId>{5C22544A-7EE6-4342-B048-85BDC9FD1C3A}</a:tableStyleId>
              </a:tblPr>
              <a:tblGrid>
                <a:gridCol w="1713155"/>
                <a:gridCol w="6624200"/>
                <a:gridCol w="3083679"/>
              </a:tblGrid>
              <a:tr h="2230621">
                <a:tc>
                  <a:txBody>
                    <a:bodyPr/>
                    <a:lstStyle/>
                    <a:p>
                      <a:pPr>
                        <a:lnSpc>
                          <a:spcPct val="107000"/>
                        </a:lnSpc>
                        <a:spcAft>
                          <a:spcPts val="0"/>
                        </a:spcAft>
                      </a:pPr>
                      <a:r>
                        <a:rPr lang="en-US" sz="2000" dirty="0" smtClean="0">
                          <a:effectLst/>
                        </a:rPr>
                        <a:t>10. GST </a:t>
                      </a:r>
                      <a:r>
                        <a:rPr lang="en-US" sz="2000" dirty="0">
                          <a:effectLst/>
                        </a:rPr>
                        <a:t>collections and payment verification</a:t>
                      </a:r>
                      <a:endParaRPr lang="en-GB" sz="20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checked whether tax payable is paid within the prescribed time as per the GST law?</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110283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checked whether tax is being collected beyond tax payable? If yes, whether Sec. 76 is complied.</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110283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tax payer charged wrongly IGST in place of CGST/SGST or vice versa?</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110283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followed the provisions of Rule 35 of the CGST Rules in respect of collection of taxes?</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538942">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Is there any excess collection of taxes?</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dirty="0">
                          <a:effectLst/>
                        </a:rPr>
                        <a:t> </a:t>
                      </a:r>
                      <a:endParaRPr lang="en-GB" sz="20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5080294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5939282"/>
              </p:ext>
            </p:extLst>
          </p:nvPr>
        </p:nvGraphicFramePr>
        <p:xfrm>
          <a:off x="663386" y="376516"/>
          <a:ext cx="11187954" cy="6239436"/>
        </p:xfrm>
        <a:graphic>
          <a:graphicData uri="http://schemas.openxmlformats.org/drawingml/2006/table">
            <a:tbl>
              <a:tblPr firstRow="1" firstCol="1" bandRow="1">
                <a:tableStyleId>{5C22544A-7EE6-4342-B048-85BDC9FD1C3A}</a:tableStyleId>
              </a:tblPr>
              <a:tblGrid>
                <a:gridCol w="1678193"/>
                <a:gridCol w="6489013"/>
                <a:gridCol w="3020748"/>
              </a:tblGrid>
              <a:tr h="1559859">
                <a:tc>
                  <a:txBody>
                    <a:bodyPr/>
                    <a:lstStyle/>
                    <a:p>
                      <a:pPr>
                        <a:lnSpc>
                          <a:spcPct val="107000"/>
                        </a:lnSpc>
                        <a:spcAft>
                          <a:spcPts val="0"/>
                        </a:spcAft>
                      </a:pPr>
                      <a:r>
                        <a:rPr lang="en-US" sz="2000" dirty="0" smtClean="0">
                          <a:effectLst/>
                        </a:rPr>
                        <a:t>11. Reverse </a:t>
                      </a:r>
                      <a:r>
                        <a:rPr lang="en-US" sz="2000" dirty="0">
                          <a:effectLst/>
                        </a:rPr>
                        <a:t>Charge</a:t>
                      </a:r>
                      <a:endParaRPr lang="en-GB" sz="20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dirty="0">
                          <a:effectLst/>
                        </a:rPr>
                        <a:t>Whether Reverse charge tax is paid under 9(4) of the CGST Act 2017 up to 12th October 2017?</a:t>
                      </a:r>
                      <a:endParaRPr lang="en-GB" sz="2000" dirty="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1559859">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Reverse charge tax on notified supplies under Section 9(3) and 9(5) of the CGST Act 2017 is duly paid?</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1559859">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Reverse charge tax has been paid wrongly in lieu of CGST/SGST as IGST or vice versa?</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1559859">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corresponding input tax credit is availed on Reverse charge?</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dirty="0">
                          <a:effectLst/>
                        </a:rPr>
                        <a:t> </a:t>
                      </a:r>
                      <a:endParaRPr lang="en-GB" sz="20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3239533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533200605"/>
              </p:ext>
            </p:extLst>
          </p:nvPr>
        </p:nvGraphicFramePr>
        <p:xfrm>
          <a:off x="197225" y="304801"/>
          <a:ext cx="11582400" cy="6388118"/>
        </p:xfrm>
        <a:graphic>
          <a:graphicData uri="http://schemas.openxmlformats.org/drawingml/2006/table">
            <a:tbl>
              <a:tblPr firstRow="1" firstCol="1" bandRow="1">
                <a:tableStyleId>{5C22544A-7EE6-4342-B048-85BDC9FD1C3A}</a:tableStyleId>
              </a:tblPr>
              <a:tblGrid>
                <a:gridCol w="1737360"/>
                <a:gridCol w="8823062"/>
                <a:gridCol w="1021978"/>
              </a:tblGrid>
              <a:tr h="622535">
                <a:tc>
                  <a:txBody>
                    <a:bodyPr/>
                    <a:lstStyle/>
                    <a:p>
                      <a:pPr>
                        <a:lnSpc>
                          <a:spcPct val="107000"/>
                        </a:lnSpc>
                        <a:spcAft>
                          <a:spcPts val="0"/>
                        </a:spcAft>
                      </a:pPr>
                      <a:r>
                        <a:rPr lang="en-US" sz="2000" dirty="0" smtClean="0">
                          <a:effectLst/>
                        </a:rPr>
                        <a:t>12. Value </a:t>
                      </a:r>
                      <a:r>
                        <a:rPr lang="en-US" sz="2000" dirty="0">
                          <a:effectLst/>
                        </a:rPr>
                        <a:t>of Supply</a:t>
                      </a:r>
                      <a:endParaRPr lang="en-GB" sz="20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all the inclusions to the value of supply as per Section 15 of the Act have been verified?</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940844">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discount offered to customers (pre/ post supply) is not included in the value of supply after fulfillment of conditions under Section 15(3) of the Act?</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22535">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valuation rules have been applied as per the GST law?</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22535">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registered person has claimed any pure agent deduction as per Rule 33?</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940844">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In case the value of supply is inclusive of the GST, whether the taxable value and tax amount is determined as per Rule 35 of the CGST Rules, 2017?</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22535">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In case of exports, whether the rate of exchange of currency is determined as per Rule 34 of the CGST Rules, 2017?</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22535">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rate of tax charged for the supplies is as per the GST rate notifications issued/ amended from time to time?</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22535">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CGST/SGST/IGST is charged in accordance with place of supply provisions?</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22535">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tax collected from the customers has been entirely remitted to Government?</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dirty="0">
                          <a:effectLst/>
                        </a:rPr>
                        <a:t> </a:t>
                      </a:r>
                      <a:endParaRPr lang="en-GB" sz="20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20115709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121119210"/>
              </p:ext>
            </p:extLst>
          </p:nvPr>
        </p:nvGraphicFramePr>
        <p:xfrm>
          <a:off x="430307" y="215153"/>
          <a:ext cx="11421036" cy="6513906"/>
        </p:xfrm>
        <a:graphic>
          <a:graphicData uri="http://schemas.openxmlformats.org/drawingml/2006/table">
            <a:tbl>
              <a:tblPr firstRow="1" firstCol="1" bandRow="1">
                <a:tableStyleId>{5C22544A-7EE6-4342-B048-85BDC9FD1C3A}</a:tableStyleId>
              </a:tblPr>
              <a:tblGrid>
                <a:gridCol w="1713156"/>
                <a:gridCol w="8936913"/>
                <a:gridCol w="770967"/>
              </a:tblGrid>
              <a:tr h="647580">
                <a:tc>
                  <a:txBody>
                    <a:bodyPr/>
                    <a:lstStyle/>
                    <a:p>
                      <a:pPr>
                        <a:lnSpc>
                          <a:spcPct val="107000"/>
                        </a:lnSpc>
                        <a:spcAft>
                          <a:spcPts val="0"/>
                        </a:spcAft>
                      </a:pPr>
                      <a:r>
                        <a:rPr lang="en-US" sz="2000" dirty="0" smtClean="0">
                          <a:effectLst/>
                        </a:rPr>
                        <a:t>13. Value </a:t>
                      </a:r>
                      <a:r>
                        <a:rPr lang="en-US" sz="2000" dirty="0">
                          <a:effectLst/>
                        </a:rPr>
                        <a:t>of Supply</a:t>
                      </a:r>
                      <a:endParaRPr lang="en-GB" sz="20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all the inclusions to the value of supply as per Section 15 of the Act have been verified?</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978693">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discount offered to customers (pre/ post supply) is not included in the value of supply after fulfillment of conditions under Section 15(3) of the Act?</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47580">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valuation rules have been applied as per the GST law?</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47580">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registered person has claimed any pure agent deduction as per Rule 33?</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978693">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In case the value of supply is inclusive of the GST, whether the taxable value and tax amount is determined as per Rule 35 of the CGST Rules, 2017?</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47580">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In case of exports, whether the rate of exchange of currency is determined as per Rule 34 of the CGST Rules, 2017?</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47580">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rate of tax charged for the supplies is as per the GST rate notifications issued/ amended from time to time?</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47580">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CGST/SGST/IGST is charged in accordance with place of supply provisions?</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647580">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tax collected from the customers has been entirely remitted to Government?</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dirty="0">
                          <a:effectLst/>
                        </a:rPr>
                        <a:t> </a:t>
                      </a:r>
                      <a:endParaRPr lang="en-GB" sz="20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9827136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766697948"/>
              </p:ext>
            </p:extLst>
          </p:nvPr>
        </p:nvGraphicFramePr>
        <p:xfrm>
          <a:off x="519953" y="466168"/>
          <a:ext cx="11008659" cy="6185647"/>
        </p:xfrm>
        <a:graphic>
          <a:graphicData uri="http://schemas.openxmlformats.org/drawingml/2006/table">
            <a:tbl>
              <a:tblPr firstRow="1" firstCol="1" bandRow="1">
                <a:tableStyleId>{5C22544A-7EE6-4342-B048-85BDC9FD1C3A}</a:tableStyleId>
              </a:tblPr>
              <a:tblGrid>
                <a:gridCol w="1651299"/>
                <a:gridCol w="8048513"/>
                <a:gridCol w="1308847"/>
              </a:tblGrid>
              <a:tr h="728693">
                <a:tc>
                  <a:txBody>
                    <a:bodyPr/>
                    <a:lstStyle/>
                    <a:p>
                      <a:pPr>
                        <a:lnSpc>
                          <a:spcPct val="107000"/>
                        </a:lnSpc>
                        <a:spcAft>
                          <a:spcPts val="0"/>
                        </a:spcAft>
                      </a:pPr>
                      <a:r>
                        <a:rPr lang="en-US" sz="2000" dirty="0" smtClean="0">
                          <a:effectLst/>
                        </a:rPr>
                        <a:t>14. Refund</a:t>
                      </a:r>
                      <a:endParaRPr lang="en-GB" sz="20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Supplier is eligible for Refund as per Section 54?</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728693">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supplier has applied for Refund and whether it is sanctioned?</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728693">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any Refund is Rejected or pending before the Authority?</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728693">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Refund is Re-credited to Electronic Credit Ledger?</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728693">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Manual/Electronic documents for Refund are verified?"</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728693">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the Accounting impacts are given for Refund applied, pending rejected or appealed?</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728693">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any Refund is wrongly applied like input services/Capital goods credit for inverted duty structure?</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728693">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Refund and Input Tax credit is claimed for the same transactions?</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356103">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Whether interest on delayed refund is receivable?</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dirty="0">
                          <a:effectLst/>
                        </a:rPr>
                        <a:t> </a:t>
                      </a:r>
                      <a:endParaRPr lang="en-GB" sz="20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6290436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969776275"/>
              </p:ext>
            </p:extLst>
          </p:nvPr>
        </p:nvGraphicFramePr>
        <p:xfrm>
          <a:off x="573741" y="268942"/>
          <a:ext cx="11152093" cy="6382869"/>
        </p:xfrm>
        <a:graphic>
          <a:graphicData uri="http://schemas.openxmlformats.org/drawingml/2006/table">
            <a:tbl>
              <a:tblPr firstRow="1" firstCol="1" bandRow="1">
                <a:tableStyleId>{5C22544A-7EE6-4342-B048-85BDC9FD1C3A}</a:tableStyleId>
              </a:tblPr>
              <a:tblGrid>
                <a:gridCol w="1672814"/>
                <a:gridCol w="8546951"/>
                <a:gridCol w="932328"/>
              </a:tblGrid>
              <a:tr h="1288143">
                <a:tc>
                  <a:txBody>
                    <a:bodyPr/>
                    <a:lstStyle/>
                    <a:p>
                      <a:pPr>
                        <a:lnSpc>
                          <a:spcPct val="107000"/>
                        </a:lnSpc>
                        <a:spcAft>
                          <a:spcPts val="0"/>
                        </a:spcAft>
                      </a:pPr>
                      <a:r>
                        <a:rPr lang="en-US" sz="2000" dirty="0" smtClean="0">
                          <a:effectLst/>
                        </a:rPr>
                        <a:t>15.</a:t>
                      </a:r>
                      <a:r>
                        <a:rPr lang="en-US" sz="2000" baseline="0" dirty="0" smtClean="0">
                          <a:effectLst/>
                        </a:rPr>
                        <a:t> </a:t>
                      </a:r>
                      <a:r>
                        <a:rPr lang="en-US" sz="2000" dirty="0" smtClean="0">
                          <a:effectLst/>
                        </a:rPr>
                        <a:t>Inward </a:t>
                      </a:r>
                      <a:r>
                        <a:rPr lang="en-US" sz="2000" dirty="0">
                          <a:effectLst/>
                        </a:rPr>
                        <a:t>supply</a:t>
                      </a:r>
                      <a:endParaRPr lang="en-GB" sz="2000" dirty="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made a list of inward supply invoices for which there are no corresponding entries in inward supply records and GST return?</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85233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checked that inward supplies are classified between intra-State, inter-State, Imports etc.?</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1288143">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checked that purchases of capital goods are booked as fixed assets and the GST is paid thereon? Have you checked Assets which have depreciated 100%?</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85233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checked the purchase invoice/ delivery challans with purchase register?</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416525">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checked the HSN Classification for inward supplies?</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416525">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checked Inward supply with the Monthly returns?</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852336">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checked whether any input tax is added to the cost of purchase where input tax credit is not allowable?</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r>
              <a:tr h="416525">
                <a:tc>
                  <a:txBody>
                    <a:bodyPr/>
                    <a:lstStyle/>
                    <a:p>
                      <a:pPr>
                        <a:lnSpc>
                          <a:spcPct val="107000"/>
                        </a:lnSpc>
                        <a:spcAft>
                          <a:spcPts val="0"/>
                        </a:spcAft>
                      </a:pPr>
                      <a:r>
                        <a:rPr lang="en-US" sz="2000">
                          <a:effectLst/>
                        </a:rPr>
                        <a:t> </a:t>
                      </a:r>
                      <a:endParaRPr lang="en-GB" sz="2000">
                        <a:effectLst/>
                        <a:latin typeface="Calibri" charset="0"/>
                        <a:ea typeface="Calibri" charset="0"/>
                        <a:cs typeface="Times New Roman" charset="0"/>
                      </a:endParaRPr>
                    </a:p>
                  </a:txBody>
                  <a:tcPr marL="68580" marR="68580" marT="0" marB="0"/>
                </a:tc>
                <a:tc>
                  <a:txBody>
                    <a:bodyPr/>
                    <a:lstStyle/>
                    <a:p>
                      <a:pPr algn="just">
                        <a:lnSpc>
                          <a:spcPct val="107000"/>
                        </a:lnSpc>
                        <a:spcAft>
                          <a:spcPts val="0"/>
                        </a:spcAft>
                      </a:pPr>
                      <a:r>
                        <a:rPr lang="en-US" sz="2000">
                          <a:effectLst/>
                        </a:rPr>
                        <a:t>Have you checked sale / deletion of fixed assets?</a:t>
                      </a:r>
                      <a:endParaRPr lang="en-GB" sz="2000">
                        <a:effectLst/>
                        <a:latin typeface="Calibri" charset="0"/>
                        <a:ea typeface="Calibri" charset="0"/>
                        <a:cs typeface="Times New Roman" charset="0"/>
                      </a:endParaRPr>
                    </a:p>
                  </a:txBody>
                  <a:tcPr marL="68580" marR="68580" marT="0" marB="0"/>
                </a:tc>
                <a:tc>
                  <a:txBody>
                    <a:bodyPr/>
                    <a:lstStyle/>
                    <a:p>
                      <a:pPr>
                        <a:lnSpc>
                          <a:spcPct val="107000"/>
                        </a:lnSpc>
                        <a:spcAft>
                          <a:spcPts val="0"/>
                        </a:spcAft>
                      </a:pPr>
                      <a:r>
                        <a:rPr lang="en-US" sz="2000" dirty="0">
                          <a:effectLst/>
                        </a:rPr>
                        <a:t> </a:t>
                      </a:r>
                      <a:endParaRPr lang="en-GB" sz="2000" dirty="0">
                        <a:effectLst/>
                        <a:latin typeface="Calibri" charset="0"/>
                        <a:ea typeface="Calibri" charset="0"/>
                        <a:cs typeface="Times New Roman" charset="0"/>
                      </a:endParaRPr>
                    </a:p>
                  </a:txBody>
                  <a:tcPr marL="68580" marR="68580" marT="0" marB="0"/>
                </a:tc>
              </a:tr>
            </a:tbl>
          </a:graphicData>
        </a:graphic>
      </p:graphicFrame>
    </p:spTree>
    <p:extLst>
      <p:ext uri="{BB962C8B-B14F-4D97-AF65-F5344CB8AC3E}">
        <p14:creationId xmlns:p14="http://schemas.microsoft.com/office/powerpoint/2010/main" val="21440293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767361668"/>
              </p:ext>
            </p:extLst>
          </p:nvPr>
        </p:nvGraphicFramePr>
        <p:xfrm>
          <a:off x="466166" y="286869"/>
          <a:ext cx="11403105" cy="6478479"/>
        </p:xfrm>
        <a:graphic>
          <a:graphicData uri="http://schemas.openxmlformats.org/drawingml/2006/table">
            <a:tbl>
              <a:tblPr firstRow="1" firstCol="1" bandRow="1">
                <a:tableStyleId>{5C22544A-7EE6-4342-B048-85BDC9FD1C3A}</a:tableStyleId>
              </a:tblPr>
              <a:tblGrid>
                <a:gridCol w="1710466"/>
                <a:gridCol w="9244402"/>
                <a:gridCol w="448237"/>
              </a:tblGrid>
              <a:tr h="699249">
                <a:tc rowSpan="4">
                  <a:txBody>
                    <a:bodyPr/>
                    <a:lstStyle/>
                    <a:p>
                      <a:pPr>
                        <a:lnSpc>
                          <a:spcPct val="107000"/>
                        </a:lnSpc>
                        <a:spcAft>
                          <a:spcPts val="0"/>
                        </a:spcAft>
                      </a:pPr>
                      <a:r>
                        <a:rPr lang="en-US" sz="1800" dirty="0" smtClean="0">
                          <a:effectLst/>
                        </a:rPr>
                        <a:t>16. Maintenance </a:t>
                      </a:r>
                      <a:r>
                        <a:rPr lang="en-US" sz="1800" dirty="0">
                          <a:effectLst/>
                        </a:rPr>
                        <a:t>of Books of Accounts</a:t>
                      </a:r>
                      <a:endParaRPr lang="en-GB" sz="1800" dirty="0">
                        <a:effectLst/>
                        <a:latin typeface="Calibri" charset="0"/>
                        <a:ea typeface="Calibri" charset="0"/>
                        <a:cs typeface="Times New Roman" charset="0"/>
                      </a:endParaRPr>
                    </a:p>
                    <a:p>
                      <a:pPr>
                        <a:lnSpc>
                          <a:spcPct val="107000"/>
                        </a:lnSpc>
                        <a:spcAft>
                          <a:spcPts val="0"/>
                        </a:spcAft>
                      </a:pPr>
                      <a:r>
                        <a:rPr lang="en-US" sz="1800" dirty="0">
                          <a:effectLst/>
                        </a:rPr>
                        <a:t> </a:t>
                      </a:r>
                      <a:endParaRPr lang="en-GB" sz="1800" dirty="0">
                        <a:effectLst/>
                        <a:latin typeface="Calibri" charset="0"/>
                        <a:ea typeface="Calibri" charset="0"/>
                        <a:cs typeface="Times New Roman" charset="0"/>
                      </a:endParaRPr>
                    </a:p>
                    <a:p>
                      <a:pPr>
                        <a:lnSpc>
                          <a:spcPct val="107000"/>
                        </a:lnSpc>
                        <a:spcAft>
                          <a:spcPts val="0"/>
                        </a:spcAft>
                      </a:pPr>
                      <a:r>
                        <a:rPr lang="en-US" sz="1800" dirty="0">
                          <a:effectLst/>
                        </a:rPr>
                        <a:t> </a:t>
                      </a:r>
                      <a:endParaRPr lang="en-GB" sz="1800" dirty="0">
                        <a:effectLst/>
                        <a:latin typeface="Calibri" charset="0"/>
                        <a:ea typeface="Calibri" charset="0"/>
                        <a:cs typeface="Times New Roman" charset="0"/>
                      </a:endParaRPr>
                    </a:p>
                    <a:p>
                      <a:pPr>
                        <a:lnSpc>
                          <a:spcPct val="107000"/>
                        </a:lnSpc>
                        <a:spcAft>
                          <a:spcPts val="0"/>
                        </a:spcAft>
                      </a:pPr>
                      <a:r>
                        <a:rPr lang="en-US" sz="1800" dirty="0">
                          <a:effectLst/>
                        </a:rPr>
                        <a:t> </a:t>
                      </a:r>
                      <a:endParaRPr lang="en-GB" sz="1800" dirty="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books of accounts are maintained as specified in Section 35 r/w Rules 56, 57 and 58 of the GST Law?</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5594">
                <a:tc vMerge="1">
                  <a:txBody>
                    <a:bodyPr/>
                    <a:lstStyle/>
                    <a:p>
                      <a:pPr>
                        <a:lnSpc>
                          <a:spcPct val="107000"/>
                        </a:lnSpc>
                        <a:spcAft>
                          <a:spcPts val="0"/>
                        </a:spcAft>
                      </a:pPr>
                      <a:endParaRPr lang="en-GB" sz="1800" dirty="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dirty="0">
                          <a:effectLst/>
                        </a:rPr>
                        <a:t>Whether Books of accounts are maintained electronically / Manually?</a:t>
                      </a:r>
                      <a:endParaRPr lang="en-GB" sz="1800" dirty="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5594">
                <a:tc vMerge="1">
                  <a:txBody>
                    <a:bodyPr/>
                    <a:lstStyle/>
                    <a:p>
                      <a:pPr>
                        <a:lnSpc>
                          <a:spcPct val="107000"/>
                        </a:lnSpc>
                        <a:spcAft>
                          <a:spcPts val="0"/>
                        </a:spcAft>
                      </a:pPr>
                      <a:endParaRPr lang="en-GB" sz="1800" dirty="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books of accounts are maintained at each place of business?</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931187">
                <a:tc vMerge="1">
                  <a:txBody>
                    <a:bodyPr/>
                    <a:lstStyle/>
                    <a:p>
                      <a:pPr>
                        <a:lnSpc>
                          <a:spcPct val="107000"/>
                        </a:lnSpc>
                        <a:spcAft>
                          <a:spcPts val="0"/>
                        </a:spcAft>
                      </a:pPr>
                      <a:endParaRPr lang="en-GB" sz="1800" dirty="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books of accounts are maintained Manually or Electronically? If the same are maintained Electronically, whether the software used complies with the requirements of the law?</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547364">
                <a:tc>
                  <a:txBody>
                    <a:bodyPr/>
                    <a:lstStyle/>
                    <a:p>
                      <a:pPr>
                        <a:lnSpc>
                          <a:spcPct val="107000"/>
                        </a:lnSpc>
                        <a:spcAft>
                          <a:spcPts val="0"/>
                        </a:spcAft>
                      </a:pPr>
                      <a:r>
                        <a:rPr lang="en-US" sz="1800" dirty="0">
                          <a:effectLst/>
                        </a:rPr>
                        <a:t> </a:t>
                      </a:r>
                      <a:endParaRPr lang="en-GB" sz="1800" dirty="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the copies of Agreements/Agent agreement and other supporting documents are obtained?</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559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copies of the Audited Financial Statements for each registration have been obtained?</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559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Transporter/Warehouse keeper has maintained the books of Account as per the law?</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559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the Register E-way Bill/Delivery challan is maintained as per the law?"</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267475">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E- Way bills are used for Valid purpose?</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54736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the register of ITC-01, ITC-02, ITC-03 and</a:t>
                      </a:r>
                      <a:endParaRPr lang="en-GB" sz="1800">
                        <a:effectLst/>
                      </a:endParaRPr>
                    </a:p>
                    <a:p>
                      <a:pPr algn="just">
                        <a:lnSpc>
                          <a:spcPct val="107000"/>
                        </a:lnSpc>
                        <a:spcAft>
                          <a:spcPts val="0"/>
                        </a:spcAft>
                      </a:pPr>
                      <a:r>
                        <a:rPr lang="en-US" sz="1800">
                          <a:effectLst/>
                        </a:rPr>
                        <a:t>ITC-04 is maintained as per the GST law?"</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54736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the supplier maintains the Cash/Bank Register for recording the transactions entity wise?</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r>
              <a:tr h="465594">
                <a:tc>
                  <a:txBody>
                    <a:bodyPr/>
                    <a:lstStyle/>
                    <a:p>
                      <a:pPr>
                        <a:lnSpc>
                          <a:spcPct val="107000"/>
                        </a:lnSpc>
                        <a:spcAft>
                          <a:spcPts val="0"/>
                        </a:spcAft>
                      </a:pPr>
                      <a:r>
                        <a:rPr lang="en-US" sz="1800">
                          <a:effectLst/>
                        </a:rPr>
                        <a:t> </a:t>
                      </a:r>
                      <a:endParaRPr lang="en-GB" sz="1800">
                        <a:effectLst/>
                        <a:latin typeface="Calibri" charset="0"/>
                        <a:ea typeface="Calibri" charset="0"/>
                        <a:cs typeface="Times New Roman" charset="0"/>
                      </a:endParaRPr>
                    </a:p>
                  </a:txBody>
                  <a:tcPr marL="63982" marR="63982" marT="0" marB="0"/>
                </a:tc>
                <a:tc>
                  <a:txBody>
                    <a:bodyPr/>
                    <a:lstStyle/>
                    <a:p>
                      <a:pPr algn="just">
                        <a:lnSpc>
                          <a:spcPct val="107000"/>
                        </a:lnSpc>
                        <a:spcAft>
                          <a:spcPts val="0"/>
                        </a:spcAft>
                      </a:pPr>
                      <a:r>
                        <a:rPr lang="en-US" sz="1800">
                          <a:effectLst/>
                        </a:rPr>
                        <a:t>Whether the books of Accounts maintained are centralized or decentralized?</a:t>
                      </a:r>
                      <a:endParaRPr lang="en-GB" sz="1800">
                        <a:effectLst/>
                        <a:latin typeface="Calibri" charset="0"/>
                        <a:ea typeface="Calibri" charset="0"/>
                        <a:cs typeface="Times New Roman" charset="0"/>
                      </a:endParaRPr>
                    </a:p>
                  </a:txBody>
                  <a:tcPr marL="63982" marR="63982" marT="0" marB="0"/>
                </a:tc>
                <a:tc>
                  <a:txBody>
                    <a:bodyPr/>
                    <a:lstStyle/>
                    <a:p>
                      <a:pPr>
                        <a:lnSpc>
                          <a:spcPct val="107000"/>
                        </a:lnSpc>
                        <a:spcAft>
                          <a:spcPts val="0"/>
                        </a:spcAft>
                      </a:pPr>
                      <a:r>
                        <a:rPr lang="en-US" sz="1800" dirty="0">
                          <a:effectLst/>
                        </a:rPr>
                        <a:t> </a:t>
                      </a:r>
                      <a:endParaRPr lang="en-GB" sz="1800" dirty="0">
                        <a:effectLst/>
                        <a:latin typeface="Calibri" charset="0"/>
                        <a:ea typeface="Calibri" charset="0"/>
                        <a:cs typeface="Times New Roman" charset="0"/>
                      </a:endParaRPr>
                    </a:p>
                  </a:txBody>
                  <a:tcPr marL="63982" marR="63982" marT="0" marB="0"/>
                </a:tc>
              </a:tr>
            </a:tbl>
          </a:graphicData>
        </a:graphic>
      </p:graphicFrame>
    </p:spTree>
    <p:extLst>
      <p:ext uri="{BB962C8B-B14F-4D97-AF65-F5344CB8AC3E}">
        <p14:creationId xmlns:p14="http://schemas.microsoft.com/office/powerpoint/2010/main" val="79644115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116325355"/>
              </p:ext>
            </p:extLst>
          </p:nvPr>
        </p:nvGraphicFramePr>
        <p:xfrm>
          <a:off x="555811" y="286869"/>
          <a:ext cx="11438965" cy="6515311"/>
        </p:xfrm>
        <a:graphic>
          <a:graphicData uri="http://schemas.openxmlformats.org/drawingml/2006/table">
            <a:tbl>
              <a:tblPr firstRow="1" firstCol="1" bandRow="1">
                <a:tableStyleId>{5C22544A-7EE6-4342-B048-85BDC9FD1C3A}</a:tableStyleId>
              </a:tblPr>
              <a:tblGrid>
                <a:gridCol w="2350472"/>
                <a:gridCol w="9088493"/>
              </a:tblGrid>
              <a:tr h="431542">
                <a:tc>
                  <a:txBody>
                    <a:bodyPr/>
                    <a:lstStyle/>
                    <a:p>
                      <a:pPr>
                        <a:lnSpc>
                          <a:spcPct val="107000"/>
                        </a:lnSpc>
                        <a:spcAft>
                          <a:spcPts val="0"/>
                        </a:spcAft>
                      </a:pPr>
                      <a:r>
                        <a:rPr lang="en-US" sz="1600" dirty="0" smtClean="0">
                          <a:effectLst/>
                        </a:rPr>
                        <a:t>17. General</a:t>
                      </a:r>
                      <a:endParaRPr lang="en-GB" sz="1600" dirty="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Whether the registered person has complied with Anti-Profiteering clause?</a:t>
                      </a:r>
                      <a:endParaRPr lang="en-GB" sz="1600">
                        <a:effectLst/>
                        <a:latin typeface="Calibri" charset="0"/>
                        <a:ea typeface="Calibri" charset="0"/>
                        <a:cs typeface="Times New Roman" charset="0"/>
                      </a:endParaRPr>
                    </a:p>
                  </a:txBody>
                  <a:tcPr marL="57363" marR="57363" marT="0" marB="0"/>
                </a:tc>
              </a:tr>
              <a:tr h="863084">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"Whether reliance is placed on any notifications / clarifications / advance ruling / judgement in respect of rate of tax charged and collected. Whether any conflicting Advance Ruling order is applicable?"</a:t>
                      </a:r>
                      <a:endParaRPr lang="en-GB" sz="1600">
                        <a:effectLst/>
                        <a:latin typeface="Calibri" charset="0"/>
                        <a:ea typeface="Calibri" charset="0"/>
                        <a:cs typeface="Times New Roman" charset="0"/>
                      </a:endParaRPr>
                    </a:p>
                  </a:txBody>
                  <a:tcPr marL="57363" marR="57363" marT="0" marB="0"/>
                </a:tc>
              </a:tr>
              <a:tr h="431542">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Are there any departmental inspection proceedings for Transitional Credits or any other demands created?</a:t>
                      </a:r>
                      <a:endParaRPr lang="en-GB" sz="1600">
                        <a:effectLst/>
                        <a:latin typeface="Calibri" charset="0"/>
                        <a:ea typeface="Calibri" charset="0"/>
                        <a:cs typeface="Times New Roman" charset="0"/>
                      </a:endParaRPr>
                    </a:p>
                  </a:txBody>
                  <a:tcPr marL="57363" marR="57363" marT="0" marB="0"/>
                </a:tc>
              </a:tr>
              <a:tr h="431542">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dirty="0">
                          <a:effectLst/>
                        </a:rPr>
                        <a:t>Have you checked for any adverse points in reports issued by Internal/ Statutory auditors or any other such reports?</a:t>
                      </a:r>
                      <a:endParaRPr lang="en-GB" sz="1600" dirty="0">
                        <a:effectLst/>
                        <a:latin typeface="Calibri" charset="0"/>
                        <a:ea typeface="Calibri" charset="0"/>
                        <a:cs typeface="Times New Roman" charset="0"/>
                      </a:endParaRPr>
                    </a:p>
                  </a:txBody>
                  <a:tcPr marL="57363" marR="57363" marT="0" marB="0"/>
                </a:tc>
              </a:tr>
              <a:tr h="431542">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Have you checked for any adverse points in reports in the previous year?</a:t>
                      </a:r>
                      <a:endParaRPr lang="en-GB" sz="1600">
                        <a:effectLst/>
                        <a:latin typeface="Calibri" charset="0"/>
                        <a:ea typeface="Calibri" charset="0"/>
                        <a:cs typeface="Times New Roman" charset="0"/>
                      </a:endParaRPr>
                    </a:p>
                  </a:txBody>
                  <a:tcPr marL="57363" marR="57363" marT="0" marB="0"/>
                </a:tc>
              </a:tr>
              <a:tr h="431542">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Have you checked that assessment orders / appeal orders/notices issued by the department, if any?</a:t>
                      </a:r>
                      <a:endParaRPr lang="en-GB" sz="1600">
                        <a:effectLst/>
                        <a:latin typeface="Calibri" charset="0"/>
                        <a:ea typeface="Calibri" charset="0"/>
                        <a:cs typeface="Times New Roman" charset="0"/>
                      </a:endParaRPr>
                    </a:p>
                  </a:txBody>
                  <a:tcPr marL="57363" marR="57363" marT="0" marB="0"/>
                </a:tc>
              </a:tr>
              <a:tr h="431542">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Is there any judicial pronouncement that could be applicable to the dealer?</a:t>
                      </a:r>
                      <a:endParaRPr lang="en-GB" sz="1600">
                        <a:effectLst/>
                        <a:latin typeface="Calibri" charset="0"/>
                        <a:ea typeface="Calibri" charset="0"/>
                        <a:cs typeface="Times New Roman" charset="0"/>
                      </a:endParaRPr>
                    </a:p>
                  </a:txBody>
                  <a:tcPr marL="57363" marR="57363" marT="0" marB="0"/>
                </a:tc>
              </a:tr>
              <a:tr h="431542">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Have you discussed any adverse issues arising out of the audit with the client?</a:t>
                      </a:r>
                      <a:endParaRPr lang="en-GB" sz="1600">
                        <a:effectLst/>
                        <a:latin typeface="Calibri" charset="0"/>
                        <a:ea typeface="Calibri" charset="0"/>
                        <a:cs typeface="Times New Roman" charset="0"/>
                      </a:endParaRPr>
                    </a:p>
                  </a:txBody>
                  <a:tcPr marL="57363" marR="57363" marT="0" marB="0"/>
                </a:tc>
              </a:tr>
              <a:tr h="431542">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Have you obtained the letter of appointment / issued the letter of acceptance of audit?</a:t>
                      </a:r>
                      <a:endParaRPr lang="en-GB" sz="1600">
                        <a:effectLst/>
                        <a:latin typeface="Calibri" charset="0"/>
                        <a:ea typeface="Calibri" charset="0"/>
                        <a:cs typeface="Times New Roman" charset="0"/>
                      </a:endParaRPr>
                    </a:p>
                  </a:txBody>
                  <a:tcPr marL="57363" marR="57363" marT="0" marB="0"/>
                </a:tc>
              </a:tr>
              <a:tr h="215773">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Have you come across any unusual transactions?</a:t>
                      </a:r>
                      <a:endParaRPr lang="en-GB" sz="1600">
                        <a:effectLst/>
                        <a:latin typeface="Calibri" charset="0"/>
                        <a:ea typeface="Calibri" charset="0"/>
                        <a:cs typeface="Times New Roman" charset="0"/>
                      </a:endParaRPr>
                    </a:p>
                  </a:txBody>
                  <a:tcPr marL="57363" marR="57363" marT="0" marB="0"/>
                </a:tc>
              </a:tr>
              <a:tr h="215773">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Have you checked miscellaneous receipts / other income?</a:t>
                      </a:r>
                      <a:endParaRPr lang="en-GB" sz="1600">
                        <a:effectLst/>
                        <a:latin typeface="Calibri" charset="0"/>
                        <a:ea typeface="Calibri" charset="0"/>
                        <a:cs typeface="Times New Roman" charset="0"/>
                      </a:endParaRPr>
                    </a:p>
                  </a:txBody>
                  <a:tcPr marL="57363" marR="57363" marT="0" marB="0"/>
                </a:tc>
              </a:tr>
              <a:tr h="431542">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"Have you come across any huge or unusual inward or outward supply transactions / tax credits / tax payments etc.?"</a:t>
                      </a:r>
                      <a:endParaRPr lang="en-GB" sz="1600">
                        <a:effectLst/>
                        <a:latin typeface="Calibri" charset="0"/>
                        <a:ea typeface="Calibri" charset="0"/>
                        <a:cs typeface="Times New Roman" charset="0"/>
                      </a:endParaRPr>
                    </a:p>
                  </a:txBody>
                  <a:tcPr marL="57363" marR="57363" marT="0" marB="0"/>
                </a:tc>
              </a:tr>
              <a:tr h="431542">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Have you noticed any comments on internal controls, periodicity of updating of accounts / records etc.?</a:t>
                      </a:r>
                      <a:endParaRPr lang="en-GB" sz="1600">
                        <a:effectLst/>
                        <a:latin typeface="Calibri" charset="0"/>
                        <a:ea typeface="Calibri" charset="0"/>
                        <a:cs typeface="Times New Roman" charset="0"/>
                      </a:endParaRPr>
                    </a:p>
                  </a:txBody>
                  <a:tcPr marL="57363" marR="57363" marT="0" marB="0"/>
                </a:tc>
              </a:tr>
              <a:tr h="431542">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a:effectLst/>
                        </a:rPr>
                        <a:t>Whether the registered person has availed the facility of digital signature?</a:t>
                      </a:r>
                      <a:endParaRPr lang="en-GB" sz="1600">
                        <a:effectLst/>
                        <a:latin typeface="Calibri" charset="0"/>
                        <a:ea typeface="Calibri" charset="0"/>
                        <a:cs typeface="Times New Roman" charset="0"/>
                      </a:endParaRPr>
                    </a:p>
                  </a:txBody>
                  <a:tcPr marL="57363" marR="57363" marT="0" marB="0"/>
                </a:tc>
              </a:tr>
              <a:tr h="215773">
                <a:tc>
                  <a:txBody>
                    <a:bodyPr/>
                    <a:lstStyle/>
                    <a:p>
                      <a:pPr>
                        <a:lnSpc>
                          <a:spcPct val="107000"/>
                        </a:lnSpc>
                        <a:spcAft>
                          <a:spcPts val="0"/>
                        </a:spcAft>
                      </a:pPr>
                      <a:r>
                        <a:rPr lang="en-US" sz="1600">
                          <a:effectLst/>
                        </a:rPr>
                        <a:t> </a:t>
                      </a:r>
                      <a:endParaRPr lang="en-GB" sz="1600">
                        <a:effectLst/>
                        <a:latin typeface="Calibri" charset="0"/>
                        <a:ea typeface="Calibri" charset="0"/>
                        <a:cs typeface="Times New Roman" charset="0"/>
                      </a:endParaRPr>
                    </a:p>
                  </a:txBody>
                  <a:tcPr marL="57363" marR="57363" marT="0" marB="0"/>
                </a:tc>
                <a:tc>
                  <a:txBody>
                    <a:bodyPr/>
                    <a:lstStyle/>
                    <a:p>
                      <a:pPr algn="just">
                        <a:lnSpc>
                          <a:spcPct val="107000"/>
                        </a:lnSpc>
                        <a:spcAft>
                          <a:spcPts val="0"/>
                        </a:spcAft>
                      </a:pPr>
                      <a:r>
                        <a:rPr lang="en-US" sz="1600" dirty="0">
                          <a:effectLst/>
                        </a:rPr>
                        <a:t>Whether the Auditor has used appropriate Audit tools?</a:t>
                      </a:r>
                      <a:endParaRPr lang="en-GB" sz="1600" dirty="0">
                        <a:effectLst/>
                        <a:latin typeface="Calibri" charset="0"/>
                        <a:ea typeface="Calibri" charset="0"/>
                        <a:cs typeface="Times New Roman" charset="0"/>
                      </a:endParaRPr>
                    </a:p>
                  </a:txBody>
                  <a:tcPr marL="57363" marR="57363" marT="0" marB="0"/>
                </a:tc>
              </a:tr>
            </a:tbl>
          </a:graphicData>
        </a:graphic>
      </p:graphicFrame>
    </p:spTree>
    <p:extLst>
      <p:ext uri="{BB962C8B-B14F-4D97-AF65-F5344CB8AC3E}">
        <p14:creationId xmlns:p14="http://schemas.microsoft.com/office/powerpoint/2010/main" val="5769525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3"/>
          <p:cNvSpPr txBox="1">
            <a:spLocks noChangeArrowheads="1"/>
          </p:cNvSpPr>
          <p:nvPr/>
        </p:nvSpPr>
        <p:spPr>
          <a:xfrm>
            <a:off x="1136429" y="2278173"/>
            <a:ext cx="6467867" cy="3450613"/>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fontAlgn="auto">
              <a:lnSpc>
                <a:spcPct val="90000"/>
              </a:lnSpc>
              <a:spcAft>
                <a:spcPts val="0"/>
              </a:spcAft>
              <a:defRPr/>
            </a:pPr>
            <a:endParaRPr lang="en-US" sz="2400" dirty="0"/>
          </a:p>
        </p:txBody>
      </p:sp>
      <p:sp>
        <p:nvSpPr>
          <p:cNvPr id="21" name="Rectangle 20">
            <a:extLst>
              <a:ext uri="{FF2B5EF4-FFF2-40B4-BE49-F238E27FC236}">
                <a16:creationId xmlns="" xmlns:a16="http://schemas.microsoft.com/office/drawing/2014/main" id="{59A309A7-1751-4ABE-A3C1-EEC40366AD8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rgbClr val="181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 xmlns:a16="http://schemas.microsoft.com/office/drawing/2014/main" id="{967D8EB6-EAE1-4F9C-B398-83321E28720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rgbClr val="D68B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rotWithShape="1">
          <a:blip r:embed="rId2"/>
          <a:srcRect l="-1170" r="9237"/>
          <a:stretch/>
        </p:blipFill>
        <p:spPr>
          <a:xfrm>
            <a:off x="9416307" y="2857501"/>
            <a:ext cx="1138357" cy="1142998"/>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6" name="Slide Number Placeholder 5"/>
          <p:cNvSpPr>
            <a:spLocks noGrp="1"/>
          </p:cNvSpPr>
          <p:nvPr>
            <p:ph type="sldNum" sz="quarter" idx="12"/>
          </p:nvPr>
        </p:nvSpPr>
        <p:spPr bwMode="auto">
          <a:xfrm>
            <a:off x="10341428" y="6356350"/>
            <a:ext cx="1012371"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spcBef>
                <a:spcPts val="100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imes New Roman" panose="02020603050405020304" pitchFamily="18"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imes New Roman" panose="02020603050405020304" pitchFamily="18"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9pPr>
          </a:lstStyle>
          <a:p>
            <a:pPr>
              <a:spcBef>
                <a:spcPct val="0"/>
              </a:spcBef>
              <a:spcAft>
                <a:spcPts val="600"/>
              </a:spcAft>
              <a:buClrTx/>
              <a:buSzTx/>
              <a:buFontTx/>
              <a:buNone/>
            </a:pPr>
            <a:fld id="{7B8B5E2A-3B69-43FB-9488-F6D18EF973BB}" type="slidenum">
              <a:rPr lang="en-US" altLang="en-US">
                <a:solidFill>
                  <a:srgbClr val="FFFFFF"/>
                </a:solidFill>
                <a:latin typeface="+mn-lt"/>
              </a:rPr>
              <a:pPr>
                <a:spcBef>
                  <a:spcPct val="0"/>
                </a:spcBef>
                <a:spcAft>
                  <a:spcPts val="600"/>
                </a:spcAft>
                <a:buClrTx/>
                <a:buSzTx/>
                <a:buFontTx/>
                <a:buNone/>
              </a:pPr>
              <a:t>39</a:t>
            </a:fld>
            <a:endParaRPr lang="en-US" altLang="en-US">
              <a:solidFill>
                <a:srgbClr val="FFFFFF"/>
              </a:solidFill>
              <a:latin typeface="+mn-lt"/>
            </a:endParaRPr>
          </a:p>
        </p:txBody>
      </p:sp>
      <p:sp>
        <p:nvSpPr>
          <p:cNvPr id="13" name="Rectangle 12"/>
          <p:cNvSpPr/>
          <p:nvPr/>
        </p:nvSpPr>
        <p:spPr>
          <a:xfrm>
            <a:off x="2844166" y="746976"/>
            <a:ext cx="6572142" cy="186204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Aft>
                <a:spcPts val="600"/>
              </a:spcAft>
              <a:defRPr/>
            </a:pPr>
            <a:r>
              <a:rPr lang="en-US" sz="11500" dirty="0">
                <a:ln w="0"/>
                <a:solidFill>
                  <a:schemeClr val="tx2">
                    <a:lumMod val="75000"/>
                  </a:schemeClr>
                </a:solidFill>
                <a:effectLst>
                  <a:outerShdw blurRad="38100" dist="25400" dir="5400000" algn="ctr" rotWithShape="0">
                    <a:srgbClr val="6E747A">
                      <a:alpha val="43000"/>
                    </a:srgbClr>
                  </a:outerShdw>
                </a:effectLst>
              </a:rPr>
              <a:t>Thank You</a:t>
            </a:r>
            <a:endParaRPr lang="en-IN" sz="11500" dirty="0">
              <a:ln w="0"/>
              <a:solidFill>
                <a:schemeClr val="tx2">
                  <a:lumMod val="75000"/>
                </a:schemeClr>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8728736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137647" y="59182"/>
            <a:ext cx="4987796" cy="6646418"/>
          </a:xfrm>
          <a:prstGeom prst="rect">
            <a:avLst/>
          </a:prstGeom>
        </p:spPr>
      </p:pic>
    </p:spTree>
    <p:extLst>
      <p:ext uri="{BB962C8B-B14F-4D97-AF65-F5344CB8AC3E}">
        <p14:creationId xmlns:p14="http://schemas.microsoft.com/office/powerpoint/2010/main" val="9501682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Audit-</a:t>
            </a:r>
            <a:endParaRPr lang="en-US" dirty="0"/>
          </a:p>
        </p:txBody>
      </p:sp>
      <p:sp>
        <p:nvSpPr>
          <p:cNvPr id="3" name="Content Placeholder 2"/>
          <p:cNvSpPr>
            <a:spLocks noGrp="1"/>
          </p:cNvSpPr>
          <p:nvPr>
            <p:ph idx="1"/>
          </p:nvPr>
        </p:nvSpPr>
        <p:spPr/>
        <p:txBody>
          <a:bodyPr/>
          <a:lstStyle/>
          <a:p>
            <a:pPr marL="0" indent="0" algn="just">
              <a:buNone/>
            </a:pPr>
            <a:r>
              <a:rPr lang="en-US" dirty="0" smtClean="0">
                <a:latin typeface="+mj-lt"/>
              </a:rPr>
              <a:t>As per section 2 (13) CGST Act, 2017, Audit </a:t>
            </a:r>
            <a:r>
              <a:rPr lang="en-US" dirty="0">
                <a:latin typeface="+mj-lt"/>
              </a:rPr>
              <a:t>means the examination of records, returns and other relevant documents maintained or furnished by the registered person under this Act or the rules made </a:t>
            </a:r>
            <a:r>
              <a:rPr lang="en-US" dirty="0" smtClean="0">
                <a:latin typeface="+mj-lt"/>
              </a:rPr>
              <a:t>thereunder </a:t>
            </a:r>
            <a:r>
              <a:rPr lang="en-US" dirty="0">
                <a:latin typeface="+mj-lt"/>
              </a:rPr>
              <a:t>to verify correctness of turnover declared and taxes paid there on, Input tax claimed by the tax payer and followed compliance with the provisions of the GST Law.</a:t>
            </a:r>
          </a:p>
        </p:txBody>
      </p:sp>
    </p:spTree>
    <p:extLst>
      <p:ext uri="{BB962C8B-B14F-4D97-AF65-F5344CB8AC3E}">
        <p14:creationId xmlns:p14="http://schemas.microsoft.com/office/powerpoint/2010/main" val="19566769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a:t>
            </a:r>
            <a:r>
              <a:rPr lang="mr-IN" dirty="0" smtClean="0"/>
              <a:t>…</a:t>
            </a:r>
            <a:r>
              <a:rPr lang="en-US" dirty="0" smtClean="0"/>
              <a:t>..1</a:t>
            </a:r>
            <a:endParaRPr lang="en-US" dirty="0"/>
          </a:p>
        </p:txBody>
      </p:sp>
      <p:sp>
        <p:nvSpPr>
          <p:cNvPr id="3" name="Content Placeholder 2"/>
          <p:cNvSpPr>
            <a:spLocks noGrp="1"/>
          </p:cNvSpPr>
          <p:nvPr>
            <p:ph idx="1"/>
          </p:nvPr>
        </p:nvSpPr>
        <p:spPr>
          <a:xfrm>
            <a:off x="838200" y="1841391"/>
            <a:ext cx="10515600" cy="4351338"/>
          </a:xfrm>
        </p:spPr>
        <p:txBody>
          <a:bodyPr>
            <a:normAutofit/>
          </a:bodyPr>
          <a:lstStyle/>
          <a:p>
            <a:pPr algn="just"/>
            <a:r>
              <a:rPr lang="en-US" dirty="0"/>
              <a:t>The </a:t>
            </a:r>
            <a:r>
              <a:rPr lang="en-US" dirty="0" smtClean="0"/>
              <a:t>officers may </a:t>
            </a:r>
            <a:r>
              <a:rPr lang="en-US" dirty="0"/>
              <a:t>conduct audit at the place of business of the </a:t>
            </a:r>
            <a:r>
              <a:rPr lang="en-US" dirty="0" err="1" smtClean="0"/>
              <a:t>assessee</a:t>
            </a:r>
            <a:r>
              <a:rPr lang="en-US" dirty="0" smtClean="0"/>
              <a:t> </a:t>
            </a:r>
            <a:r>
              <a:rPr lang="en-US" dirty="0"/>
              <a:t>or in their office </a:t>
            </a:r>
            <a:endParaRPr lang="en-US" dirty="0" smtClean="0"/>
          </a:p>
          <a:p>
            <a:pPr algn="just"/>
            <a:endParaRPr lang="en-US" dirty="0" smtClean="0">
              <a:latin typeface="+mj-lt"/>
            </a:endParaRPr>
          </a:p>
          <a:p>
            <a:pPr algn="just"/>
            <a:r>
              <a:rPr lang="en-US" dirty="0" smtClean="0">
                <a:latin typeface="+mj-lt"/>
              </a:rPr>
              <a:t>The </a:t>
            </a:r>
            <a:r>
              <a:rPr lang="en-US" dirty="0">
                <a:latin typeface="+mj-lt"/>
              </a:rPr>
              <a:t>audit officer once received authorization from his higher authority as per GST Law,2017 , the audit officer shall issued notice in </a:t>
            </a:r>
            <a:r>
              <a:rPr lang="en-US" dirty="0" smtClean="0">
                <a:latin typeface="+mj-lt"/>
              </a:rPr>
              <a:t>advance in form GST ADT-01 not </a:t>
            </a:r>
            <a:r>
              <a:rPr lang="en-US" dirty="0">
                <a:latin typeface="+mj-lt"/>
              </a:rPr>
              <a:t>less than 15 working days prior to conduct of audit </a:t>
            </a:r>
            <a:endParaRPr lang="en-US" dirty="0" smtClean="0">
              <a:latin typeface="+mj-lt"/>
            </a:endParaRPr>
          </a:p>
          <a:p>
            <a:pPr algn="just"/>
            <a:endParaRPr lang="en-US" dirty="0">
              <a:latin typeface="+mj-lt"/>
            </a:endParaRPr>
          </a:p>
        </p:txBody>
      </p:sp>
    </p:spTree>
    <p:extLst>
      <p:ext uri="{BB962C8B-B14F-4D97-AF65-F5344CB8AC3E}">
        <p14:creationId xmlns:p14="http://schemas.microsoft.com/office/powerpoint/2010/main" val="1268317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91407" y="314257"/>
            <a:ext cx="7882758" cy="6543743"/>
          </a:xfrm>
        </p:spPr>
      </p:pic>
    </p:spTree>
    <p:extLst>
      <p:ext uri="{BB962C8B-B14F-4D97-AF65-F5344CB8AC3E}">
        <p14:creationId xmlns:p14="http://schemas.microsoft.com/office/powerpoint/2010/main" val="4241450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a:t>
            </a:r>
            <a:r>
              <a:rPr lang="mr-IN" dirty="0" smtClean="0"/>
              <a:t>…</a:t>
            </a:r>
            <a:r>
              <a:rPr lang="en-US" dirty="0" smtClean="0"/>
              <a:t>..2</a:t>
            </a:r>
            <a:endParaRPr lang="en-US" dirty="0"/>
          </a:p>
        </p:txBody>
      </p:sp>
      <p:sp>
        <p:nvSpPr>
          <p:cNvPr id="3" name="Content Placeholder 2"/>
          <p:cNvSpPr>
            <a:spLocks noGrp="1"/>
          </p:cNvSpPr>
          <p:nvPr>
            <p:ph idx="1"/>
          </p:nvPr>
        </p:nvSpPr>
        <p:spPr/>
        <p:txBody>
          <a:bodyPr/>
          <a:lstStyle/>
          <a:p>
            <a:pPr algn="just"/>
            <a:r>
              <a:rPr lang="en-US" dirty="0"/>
              <a:t>The audit officer shall be completed such audit with 3 months from the date of </a:t>
            </a:r>
            <a:r>
              <a:rPr lang="en-US" strike="sngStrike" dirty="0" smtClean="0"/>
              <a:t>communication</a:t>
            </a:r>
            <a:r>
              <a:rPr lang="en-US" dirty="0" smtClean="0"/>
              <a:t> commencement </a:t>
            </a:r>
            <a:r>
              <a:rPr lang="en-US" dirty="0"/>
              <a:t>of audit as per section 65(4) of CGST Act, 2017. </a:t>
            </a:r>
            <a:endParaRPr lang="en-US" dirty="0" smtClean="0"/>
          </a:p>
          <a:p>
            <a:pPr algn="just"/>
            <a:endParaRPr lang="en-US" dirty="0"/>
          </a:p>
          <a:p>
            <a:pPr algn="just">
              <a:buFont typeface="Wingdings" charset="2"/>
              <a:buChar char="Ø"/>
            </a:pPr>
            <a:r>
              <a:rPr lang="en-US" dirty="0" smtClean="0"/>
              <a:t>The Commissioner with the reasons </a:t>
            </a:r>
            <a:r>
              <a:rPr lang="en-US" dirty="0"/>
              <a:t>to be recorded in writing, extend the period by a further period not exceeding six months </a:t>
            </a:r>
          </a:p>
          <a:p>
            <a:pPr algn="just">
              <a:buFont typeface="Wingdings" charset="2"/>
              <a:buChar char="Ø"/>
            </a:pPr>
            <a:r>
              <a:rPr lang="en-US" dirty="0"/>
              <a:t>Commencement of audit means the date on which the records and other </a:t>
            </a:r>
            <a:r>
              <a:rPr lang="en-US" dirty="0" smtClean="0"/>
              <a:t>documents, </a:t>
            </a:r>
            <a:r>
              <a:rPr lang="en-US" dirty="0"/>
              <a:t>called by the audit officer are made available by the registered person or the actual institution of audit at the place of business, whichever is later .</a:t>
            </a:r>
          </a:p>
        </p:txBody>
      </p:sp>
    </p:spTree>
    <p:extLst>
      <p:ext uri="{BB962C8B-B14F-4D97-AF65-F5344CB8AC3E}">
        <p14:creationId xmlns:p14="http://schemas.microsoft.com/office/powerpoint/2010/main" val="1805864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a:t>
            </a:r>
            <a:r>
              <a:rPr lang="mr-IN" dirty="0" smtClean="0"/>
              <a:t>…</a:t>
            </a:r>
            <a:r>
              <a:rPr lang="en-US" dirty="0" smtClean="0"/>
              <a:t>.3</a:t>
            </a:r>
            <a:endParaRPr lang="en-US" dirty="0"/>
          </a:p>
        </p:txBody>
      </p:sp>
      <p:sp>
        <p:nvSpPr>
          <p:cNvPr id="3" name="Content Placeholder 2"/>
          <p:cNvSpPr>
            <a:spLocks noGrp="1"/>
          </p:cNvSpPr>
          <p:nvPr>
            <p:ph idx="1"/>
          </p:nvPr>
        </p:nvSpPr>
        <p:spPr/>
        <p:txBody>
          <a:bodyPr>
            <a:normAutofit lnSpcReduction="10000"/>
          </a:bodyPr>
          <a:lstStyle/>
          <a:p>
            <a:pPr marL="0" indent="0" algn="just">
              <a:buNone/>
            </a:pPr>
            <a:r>
              <a:rPr lang="en-US" b="1" dirty="0">
                <a:latin typeface="+mj-lt"/>
              </a:rPr>
              <a:t>C</a:t>
            </a:r>
            <a:r>
              <a:rPr lang="en-US" b="1" dirty="0" smtClean="0">
                <a:latin typeface="+mj-lt"/>
              </a:rPr>
              <a:t>onclusion of audit</a:t>
            </a:r>
            <a:r>
              <a:rPr lang="en-US" dirty="0" smtClean="0">
                <a:latin typeface="+mj-lt"/>
              </a:rPr>
              <a:t>-</a:t>
            </a:r>
          </a:p>
          <a:p>
            <a:pPr algn="just"/>
            <a:r>
              <a:rPr lang="en-US" dirty="0">
                <a:latin typeface="+mj-lt"/>
              </a:rPr>
              <a:t>T</a:t>
            </a:r>
            <a:r>
              <a:rPr lang="en-US" dirty="0" smtClean="0">
                <a:latin typeface="+mj-lt"/>
              </a:rPr>
              <a:t>he proper officer shall within 30 days inform the registered person that whose records are audited, of findings, his rights and obligations and the reasons for the findings in Form GST ADT-02.</a:t>
            </a:r>
          </a:p>
          <a:p>
            <a:pPr marL="0" indent="0" algn="just">
              <a:buNone/>
            </a:pPr>
            <a:endParaRPr lang="en-US" dirty="0">
              <a:latin typeface="+mj-lt"/>
            </a:endParaRPr>
          </a:p>
          <a:p>
            <a:pPr marL="0" indent="0" algn="just">
              <a:buNone/>
            </a:pPr>
            <a:r>
              <a:rPr lang="en-US" b="1" dirty="0" smtClean="0">
                <a:latin typeface="+mj-lt"/>
              </a:rPr>
              <a:t>Demands and Recovery Process-</a:t>
            </a:r>
          </a:p>
          <a:p>
            <a:pPr algn="just"/>
            <a:r>
              <a:rPr lang="en-US" dirty="0" smtClean="0">
                <a:latin typeface="+mj-lt"/>
              </a:rPr>
              <a:t>Once the audit was taken, results in detection of tax not paid or short payment or erroneously refunded or input tax credit availed erroneously or utilized. The audit officer may initiate action under Sec.73 and 74 of CGST Act,2017.</a:t>
            </a:r>
          </a:p>
          <a:p>
            <a:pPr marL="0" indent="0" algn="just">
              <a:buNone/>
            </a:pPr>
            <a:endParaRPr lang="en-US" dirty="0">
              <a:latin typeface="+mj-lt"/>
            </a:endParaRPr>
          </a:p>
        </p:txBody>
      </p:sp>
    </p:spTree>
    <p:extLst>
      <p:ext uri="{BB962C8B-B14F-4D97-AF65-F5344CB8AC3E}">
        <p14:creationId xmlns:p14="http://schemas.microsoft.com/office/powerpoint/2010/main" val="4919509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Parcel</Template>
  <TotalTime>1302</TotalTime>
  <Words>4071</Words>
  <Application>Microsoft Macintosh PowerPoint</Application>
  <PresentationFormat>Widescreen</PresentationFormat>
  <Paragraphs>606</Paragraphs>
  <Slides>39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Calibri Light</vt:lpstr>
      <vt:lpstr>Mangal</vt:lpstr>
      <vt:lpstr>Palatino Linotype</vt:lpstr>
      <vt:lpstr>Arial</vt:lpstr>
      <vt:lpstr>Calibri</vt:lpstr>
      <vt:lpstr>Times New Roman</vt:lpstr>
      <vt:lpstr>Wingdings</vt:lpstr>
      <vt:lpstr>Office Theme</vt:lpstr>
      <vt:lpstr>GST AUDIT BY DEPARTMENT</vt:lpstr>
      <vt:lpstr>Introduction:</vt:lpstr>
      <vt:lpstr>Sec.65(1) of the CGST Act,2017 </vt:lpstr>
      <vt:lpstr>PowerPoint Presentation</vt:lpstr>
      <vt:lpstr>Definition of Audit-</vt:lpstr>
      <vt:lpstr>Process…..1</vt:lpstr>
      <vt:lpstr>PowerPoint Presentation</vt:lpstr>
      <vt:lpstr>Process…..2</vt:lpstr>
      <vt:lpstr>Process….3</vt:lpstr>
      <vt:lpstr>PowerPoint Presentation</vt:lpstr>
      <vt:lpstr>Procedure during department audit</vt:lpstr>
      <vt:lpstr>PowerPoint Presentation</vt:lpstr>
      <vt:lpstr>(e) To afford the necessary facility to verify the books of accounts or other documents he may require,  </vt:lpstr>
      <vt:lpstr>PowerPoint Presentation</vt:lpstr>
      <vt:lpstr>PowerPoint Presentation</vt:lpstr>
      <vt:lpstr>DEMANDS AND RECOVERY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Naveen Garg</dc:creator>
  <cp:lastModifiedBy>Naveen Garg</cp:lastModifiedBy>
  <cp:revision>21</cp:revision>
  <dcterms:created xsi:type="dcterms:W3CDTF">2020-01-27T08:13:18Z</dcterms:created>
  <dcterms:modified xsi:type="dcterms:W3CDTF">2020-06-16T09:56:16Z</dcterms:modified>
</cp:coreProperties>
</file>