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7" r:id="rId3"/>
    <p:sldId id="278" r:id="rId4"/>
    <p:sldId id="279" r:id="rId5"/>
    <p:sldId id="259" r:id="rId6"/>
    <p:sldId id="260" r:id="rId7"/>
    <p:sldId id="261" r:id="rId8"/>
    <p:sldId id="262" r:id="rId9"/>
    <p:sldId id="263" r:id="rId10"/>
    <p:sldId id="264" r:id="rId11"/>
    <p:sldId id="282" r:id="rId12"/>
    <p:sldId id="265" r:id="rId13"/>
    <p:sldId id="266" r:id="rId14"/>
    <p:sldId id="280" r:id="rId15"/>
    <p:sldId id="281" r:id="rId16"/>
    <p:sldId id="268" r:id="rId17"/>
    <p:sldId id="269" r:id="rId18"/>
    <p:sldId id="270" r:id="rId19"/>
    <p:sldId id="271" r:id="rId20"/>
    <p:sldId id="272" r:id="rId21"/>
    <p:sldId id="273" r:id="rId22"/>
    <p:sldId id="274" r:id="rId23"/>
    <p:sldId id="275" r:id="rId24"/>
    <p:sldId id="284" r:id="rId25"/>
    <p:sldId id="276" r:id="rId26"/>
    <p:sldId id="277" r:id="rId27"/>
    <p:sldId id="285"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65"/>
    <p:restoredTop sz="93083"/>
  </p:normalViewPr>
  <p:slideViewPr>
    <p:cSldViewPr snapToGrid="0" snapToObjects="1">
      <p:cViewPr varScale="1">
        <p:scale>
          <a:sx n="107" d="100"/>
          <a:sy n="107" d="100"/>
        </p:scale>
        <p:origin x="1128"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smtClean="0"/>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1/21/20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1/21/20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1/21/20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1/21/20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smtClean="0"/>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1/21/20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1/21/20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e-invoicing-gst-council-principal-approval.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cbic-amends-manner-issuing-tax-invoice-gst.html" TargetMode="External"/><Relationship Id="rId3" Type="http://schemas.openxmlformats.org/officeDocument/2006/relationships/hyperlink" Target="https://taxguru.in/goods-and-service-tax/cbic-notifies-class-registered-person-required-issue-gst-invoice-qr-code.html"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steps-filing-letter-undertaking-online-gst-portal.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xguru.in/goods-and-service-tax/cbic-notifies-class-registered-person-required-issue-e-invoice-gst.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E-Invoice</a:t>
            </a:r>
            <a:br>
              <a:rPr lang="en-US" dirty="0" smtClean="0"/>
            </a:br>
            <a:r>
              <a:rPr lang="en-US" dirty="0" smtClean="0"/>
              <a:t>under GST</a:t>
            </a:r>
            <a:endParaRPr lang="en-US" dirty="0"/>
          </a:p>
        </p:txBody>
      </p:sp>
      <p:sp>
        <p:nvSpPr>
          <p:cNvPr id="3" name="Subtitle 2"/>
          <p:cNvSpPr>
            <a:spLocks noGrp="1"/>
          </p:cNvSpPr>
          <p:nvPr>
            <p:ph type="subTitle" idx="1"/>
          </p:nvPr>
        </p:nvSpPr>
        <p:spPr>
          <a:xfrm>
            <a:off x="2417780" y="3531204"/>
            <a:ext cx="8981740" cy="1604676"/>
          </a:xfrm>
        </p:spPr>
        <p:txBody>
          <a:bodyPr>
            <a:normAutofit/>
          </a:bodyPr>
          <a:lstStyle/>
          <a:p>
            <a:pPr algn="r"/>
            <a:r>
              <a:rPr lang="en-US" dirty="0" smtClean="0"/>
              <a:t>Ca. Naveen </a:t>
            </a:r>
            <a:r>
              <a:rPr lang="en-US" dirty="0" err="1" smtClean="0"/>
              <a:t>garg</a:t>
            </a:r>
            <a:endParaRPr lang="en-US" dirty="0" smtClean="0"/>
          </a:p>
          <a:p>
            <a:pPr algn="r"/>
            <a:r>
              <a:rPr lang="en-US" dirty="0" smtClean="0"/>
              <a:t>Partner</a:t>
            </a:r>
          </a:p>
          <a:p>
            <a:pPr algn="r"/>
            <a:r>
              <a:rPr lang="en-US" dirty="0" smtClean="0"/>
              <a:t>DMRN &amp; Associates</a:t>
            </a:r>
            <a:endParaRPr lang="en-US" dirty="0"/>
          </a:p>
        </p:txBody>
      </p:sp>
    </p:spTree>
    <p:extLst>
      <p:ext uri="{BB962C8B-B14F-4D97-AF65-F5344CB8AC3E}">
        <p14:creationId xmlns:p14="http://schemas.microsoft.com/office/powerpoint/2010/main" val="19458371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E-Invoice Scheme</a:t>
            </a:r>
            <a:br>
              <a:rPr lang="en-US" b="1" dirty="0"/>
            </a:br>
            <a:endParaRPr lang="en-US" dirty="0"/>
          </a:p>
        </p:txBody>
      </p:sp>
      <p:sp>
        <p:nvSpPr>
          <p:cNvPr id="3" name="Content Placeholder 2"/>
          <p:cNvSpPr>
            <a:spLocks noGrp="1"/>
          </p:cNvSpPr>
          <p:nvPr>
            <p:ph idx="1"/>
          </p:nvPr>
        </p:nvSpPr>
        <p:spPr/>
        <p:txBody>
          <a:bodyPr/>
          <a:lstStyle/>
          <a:p>
            <a:r>
              <a:rPr lang="en-US" dirty="0"/>
              <a:t>As per GSTIN, all accounting and billing software companies are being separately asked to adopt the e-invoice standard so that their users can generate the JSON from the software and upload the same on the </a:t>
            </a:r>
            <a:r>
              <a:rPr lang="en-US" dirty="0" smtClean="0"/>
              <a:t>IRP (Invoice Registration Portal).  </a:t>
            </a:r>
            <a:r>
              <a:rPr lang="en-US" dirty="0"/>
              <a:t>All these software would adopt the new e-Invoice standard wherein they would re-align their data access and retrieval in the standard format.</a:t>
            </a:r>
            <a:endParaRPr lang="en-US" dirty="0"/>
          </a:p>
        </p:txBody>
      </p:sp>
    </p:spTree>
    <p:extLst>
      <p:ext uri="{BB962C8B-B14F-4D97-AF65-F5344CB8AC3E}">
        <p14:creationId xmlns:p14="http://schemas.microsoft.com/office/powerpoint/2010/main" val="9663661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atin typeface="Arial Hebrew" charset="-79"/>
                <a:ea typeface="Arial Hebrew" charset="-79"/>
                <a:cs typeface="Arial Hebrew" charset="-79"/>
              </a:rPr>
              <a:t>What is Invoice Reference Number (IRN)</a:t>
            </a:r>
            <a:br>
              <a:rPr lang="en-US">
                <a:latin typeface="Arial Hebrew" charset="-79"/>
                <a:ea typeface="Arial Hebrew" charset="-79"/>
                <a:cs typeface="Arial Hebrew" charset="-79"/>
              </a:rPr>
            </a:br>
            <a:endParaRPr lang="en-US">
              <a:latin typeface="Arial Hebrew" charset="-79"/>
              <a:ea typeface="Arial Hebrew" charset="-79"/>
              <a:cs typeface="Arial Hebrew" charset="-79"/>
            </a:endParaRPr>
          </a:p>
        </p:txBody>
      </p:sp>
      <p:sp>
        <p:nvSpPr>
          <p:cNvPr id="3" name="Content Placeholder 2"/>
          <p:cNvSpPr>
            <a:spLocks noGrp="1"/>
          </p:cNvSpPr>
          <p:nvPr>
            <p:ph idx="1"/>
          </p:nvPr>
        </p:nvSpPr>
        <p:spPr/>
        <p:txBody>
          <a:bodyPr/>
          <a:lstStyle/>
          <a:p>
            <a:r>
              <a:rPr lang="en-US" dirty="0">
                <a:latin typeface="Arial Hebrew" charset="-79"/>
                <a:ea typeface="Arial Hebrew" charset="-79"/>
                <a:cs typeface="Arial Hebrew" charset="-79"/>
              </a:rPr>
              <a:t>A unique number based on hash (logarithm of Supplier GSTIN, Invoice No., Type &amp; FY)</a:t>
            </a:r>
          </a:p>
          <a:p>
            <a:r>
              <a:rPr lang="en-US" dirty="0">
                <a:latin typeface="Arial Hebrew" charset="-79"/>
                <a:ea typeface="Arial Hebrew" charset="-79"/>
                <a:cs typeface="Arial Hebrew" charset="-79"/>
              </a:rPr>
              <a:t>Generated by </a:t>
            </a:r>
            <a:r>
              <a:rPr lang="en-US" dirty="0" smtClean="0">
                <a:latin typeface="Arial Hebrew" charset="-79"/>
                <a:ea typeface="Arial Hebrew" charset="-79"/>
                <a:cs typeface="Arial Hebrew" charset="-79"/>
              </a:rPr>
              <a:t>IRP, can </a:t>
            </a:r>
            <a:r>
              <a:rPr lang="en-US" dirty="0">
                <a:latin typeface="Arial Hebrew" charset="-79"/>
                <a:ea typeface="Arial Hebrew" charset="-79"/>
                <a:cs typeface="Arial Hebrew" charset="-79"/>
              </a:rPr>
              <a:t>also be generated by supplier but valid only once registered on portal</a:t>
            </a:r>
          </a:p>
          <a:p>
            <a:r>
              <a:rPr lang="en-US" dirty="0">
                <a:latin typeface="Arial Hebrew" charset="-79"/>
                <a:ea typeface="Arial Hebrew" charset="-79"/>
                <a:cs typeface="Arial Hebrew" charset="-79"/>
              </a:rPr>
              <a:t>A Unique identity for each invoice for entire FY for a taxpayer</a:t>
            </a:r>
          </a:p>
          <a:p>
            <a:r>
              <a:rPr lang="en-US" dirty="0">
                <a:latin typeface="Arial Hebrew" charset="-79"/>
                <a:ea typeface="Arial Hebrew" charset="-79"/>
                <a:cs typeface="Arial Hebrew" charset="-79"/>
              </a:rPr>
              <a:t>It is not a invoice number (invoice no. remain same as mentioned on the invoice)</a:t>
            </a:r>
          </a:p>
          <a:p>
            <a:endParaRPr lang="en-US" dirty="0">
              <a:latin typeface="Arial Hebrew" charset="-79"/>
              <a:ea typeface="Arial Hebrew" charset="-79"/>
              <a:cs typeface="Arial Hebrew" charset="-79"/>
            </a:endParaRPr>
          </a:p>
        </p:txBody>
      </p:sp>
    </p:spTree>
    <p:extLst>
      <p:ext uri="{BB962C8B-B14F-4D97-AF65-F5344CB8AC3E}">
        <p14:creationId xmlns:p14="http://schemas.microsoft.com/office/powerpoint/2010/main" val="19251522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Benefits From </a:t>
            </a:r>
            <a:r>
              <a:rPr lang="en-US" b="1" dirty="0">
                <a:hlinkClick r:id="rId2"/>
              </a:rPr>
              <a:t>E-Invoice under GST</a:t>
            </a:r>
            <a:r>
              <a:rPr lang="en-US" b="1" dirty="0"/>
              <a:t/>
            </a:r>
            <a:br>
              <a:rPr lang="en-US" b="1" dirty="0"/>
            </a:br>
            <a:endParaRPr lang="en-US" dirty="0"/>
          </a:p>
        </p:txBody>
      </p:sp>
      <p:sp>
        <p:nvSpPr>
          <p:cNvPr id="3" name="Content Placeholder 2"/>
          <p:cNvSpPr>
            <a:spLocks noGrp="1"/>
          </p:cNvSpPr>
          <p:nvPr>
            <p:ph idx="1"/>
          </p:nvPr>
        </p:nvSpPr>
        <p:spPr/>
        <p:txBody>
          <a:bodyPr/>
          <a:lstStyle/>
          <a:p>
            <a:pPr>
              <a:buFont typeface="Wingdings" charset="2"/>
              <a:buChar char="ü"/>
            </a:pPr>
            <a:r>
              <a:rPr lang="en-US" dirty="0"/>
              <a:t>Government envisaged below benefits from E-Invoice</a:t>
            </a:r>
          </a:p>
          <a:p>
            <a:pPr marL="457200" indent="-457200">
              <a:buFont typeface="+mj-lt"/>
              <a:buAutoNum type="alphaLcPeriod"/>
            </a:pPr>
            <a:r>
              <a:rPr lang="en-US" dirty="0"/>
              <a:t>Elimination of fake invoices</a:t>
            </a:r>
          </a:p>
          <a:p>
            <a:pPr marL="457200" indent="-457200">
              <a:buFont typeface="+mj-lt"/>
              <a:buAutoNum type="alphaLcPeriod"/>
            </a:pPr>
            <a:r>
              <a:rPr lang="en-US" dirty="0"/>
              <a:t>Substantial reduction in input credit verification issues</a:t>
            </a:r>
          </a:p>
          <a:p>
            <a:pPr marL="457200" indent="-457200">
              <a:buFont typeface="+mj-lt"/>
              <a:buAutoNum type="alphaLcPeriod"/>
            </a:pPr>
            <a:r>
              <a:rPr lang="en-US" dirty="0"/>
              <a:t>One time reporting on B2B invoice data, to reduce reporting in multiple formats (one for GSTR 1 or ANX 1 and the other for e-way bill)</a:t>
            </a:r>
          </a:p>
          <a:p>
            <a:pPr marL="457200" indent="-457200">
              <a:buFont typeface="+mj-lt"/>
              <a:buAutoNum type="alphaLcPeriod"/>
            </a:pPr>
            <a:r>
              <a:rPr lang="en-US" dirty="0"/>
              <a:t>E-Way bill can also be generated using e-Invoice data</a:t>
            </a:r>
          </a:p>
          <a:p>
            <a:endParaRPr lang="en-US" dirty="0"/>
          </a:p>
        </p:txBody>
      </p:sp>
    </p:spTree>
    <p:extLst>
      <p:ext uri="{BB962C8B-B14F-4D97-AF65-F5344CB8AC3E}">
        <p14:creationId xmlns:p14="http://schemas.microsoft.com/office/powerpoint/2010/main" val="7491662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Invoice Registration Portal – (IRP)</a:t>
            </a:r>
            <a:br>
              <a:rPr lang="en-US" b="1" dirty="0"/>
            </a:br>
            <a:endParaRPr lang="en-US" dirty="0"/>
          </a:p>
        </p:txBody>
      </p:sp>
      <p:sp>
        <p:nvSpPr>
          <p:cNvPr id="3" name="Content Placeholder 2"/>
          <p:cNvSpPr>
            <a:spLocks noGrp="1"/>
          </p:cNvSpPr>
          <p:nvPr>
            <p:ph idx="1"/>
          </p:nvPr>
        </p:nvSpPr>
        <p:spPr/>
        <p:txBody>
          <a:bodyPr/>
          <a:lstStyle/>
          <a:p>
            <a:pPr marL="0" indent="0">
              <a:buNone/>
            </a:pPr>
            <a:r>
              <a:rPr lang="en-US" dirty="0"/>
              <a:t>E-Invoice Portal [Invoice Registration Portal – (IRP)] is going to perform the following-</a:t>
            </a:r>
          </a:p>
          <a:p>
            <a:r>
              <a:rPr lang="en-US" dirty="0"/>
              <a:t>Generate a unique Invoice Reference Number (IRN)</a:t>
            </a:r>
          </a:p>
          <a:p>
            <a:r>
              <a:rPr lang="en-US" dirty="0"/>
              <a:t>Digitally sign the e-invoice</a:t>
            </a:r>
          </a:p>
          <a:p>
            <a:r>
              <a:rPr lang="en-US" dirty="0"/>
              <a:t>Generate a QR code</a:t>
            </a:r>
          </a:p>
          <a:p>
            <a:r>
              <a:rPr lang="en-US" dirty="0"/>
              <a:t>Send the signed e-invoice to the recipient of the document on the email provided in the e-invoice</a:t>
            </a:r>
          </a:p>
          <a:p>
            <a:endParaRPr lang="en-US" dirty="0"/>
          </a:p>
        </p:txBody>
      </p:sp>
    </p:spTree>
    <p:extLst>
      <p:ext uri="{BB962C8B-B14F-4D97-AF65-F5344CB8AC3E}">
        <p14:creationId xmlns:p14="http://schemas.microsoft.com/office/powerpoint/2010/main" val="20423643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procedure for generating an E-Invoice under </a:t>
            </a:r>
            <a:r>
              <a:rPr lang="en-US" b="1" dirty="0" smtClean="0"/>
              <a:t>GST</a:t>
            </a:r>
            <a:r>
              <a:rPr lang="mr-IN" b="1" dirty="0" smtClean="0"/>
              <a:t>…</a:t>
            </a:r>
            <a:r>
              <a:rPr lang="en-US" b="1" dirty="0" smtClean="0"/>
              <a:t>.1/2</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r>
              <a:rPr lang="en-US" b="1" i="1" dirty="0"/>
              <a:t>1. Generation </a:t>
            </a:r>
            <a:r>
              <a:rPr lang="en-US" i="1" dirty="0"/>
              <a:t>of invoice</a:t>
            </a:r>
            <a:r>
              <a:rPr lang="en-US" b="1" i="1" dirty="0"/>
              <a:t> by taxpayer </a:t>
            </a:r>
            <a:r>
              <a:rPr lang="en-US" i="1" dirty="0"/>
              <a:t>in its</a:t>
            </a:r>
            <a:r>
              <a:rPr lang="en-US" b="1" i="1" dirty="0"/>
              <a:t> accounting or billing software</a:t>
            </a:r>
            <a:endParaRPr lang="en-US" dirty="0"/>
          </a:p>
          <a:p>
            <a:r>
              <a:rPr lang="en-US" b="1" i="1" dirty="0"/>
              <a:t>2. Creation of JSON file</a:t>
            </a:r>
            <a:r>
              <a:rPr lang="en-US" i="1" dirty="0"/>
              <a:t> of the same to </a:t>
            </a:r>
            <a:r>
              <a:rPr lang="en-US" b="1" i="1" dirty="0"/>
              <a:t>upload </a:t>
            </a:r>
            <a:r>
              <a:rPr lang="en-US" i="1" dirty="0"/>
              <a:t>it on </a:t>
            </a:r>
            <a:r>
              <a:rPr lang="en-US" b="1" i="1" dirty="0"/>
              <a:t>Invoice Registration Portal (IRP)</a:t>
            </a:r>
            <a:endParaRPr lang="en-US" dirty="0"/>
          </a:p>
          <a:p>
            <a:r>
              <a:rPr lang="en-US" b="1" i="1" dirty="0"/>
              <a:t>3. Generation </a:t>
            </a:r>
            <a:r>
              <a:rPr lang="en-US" i="1" dirty="0"/>
              <a:t>of </a:t>
            </a:r>
            <a:r>
              <a:rPr lang="en-US" b="1" i="1" dirty="0"/>
              <a:t>Invoice Reference Number </a:t>
            </a:r>
            <a:r>
              <a:rPr lang="en-US" i="1" dirty="0"/>
              <a:t>(IRN) by the supplier </a:t>
            </a:r>
            <a:r>
              <a:rPr lang="en-US" b="1" i="1" dirty="0"/>
              <a:t>(Optional Step)</a:t>
            </a:r>
            <a:endParaRPr lang="en-US" dirty="0"/>
          </a:p>
          <a:p>
            <a:r>
              <a:rPr lang="en-US" b="1" i="1" dirty="0"/>
              <a:t>4. Uploading</a:t>
            </a:r>
            <a:r>
              <a:rPr lang="en-US" i="1" dirty="0"/>
              <a:t> the </a:t>
            </a:r>
            <a:r>
              <a:rPr lang="en-US" b="1" i="1" dirty="0"/>
              <a:t>JSON file</a:t>
            </a:r>
            <a:r>
              <a:rPr lang="en-US" i="1" dirty="0"/>
              <a:t> &amp; </a:t>
            </a:r>
            <a:r>
              <a:rPr lang="en-US" b="1" i="1" dirty="0"/>
              <a:t>IRN</a:t>
            </a:r>
            <a:r>
              <a:rPr lang="en-US" i="1" dirty="0"/>
              <a:t>(if generated) of the invoice </a:t>
            </a:r>
            <a:r>
              <a:rPr lang="en-US" b="1" i="1" dirty="0"/>
              <a:t>to IRP</a:t>
            </a:r>
            <a:endParaRPr lang="en-US" dirty="0"/>
          </a:p>
          <a:p>
            <a:r>
              <a:rPr lang="en-US" b="1" i="1" dirty="0"/>
              <a:t>5. Generation of IRN </a:t>
            </a:r>
            <a:r>
              <a:rPr lang="en-US" i="1" dirty="0"/>
              <a:t>by IRP(if </a:t>
            </a:r>
            <a:r>
              <a:rPr lang="en-US" b="1" i="1" dirty="0"/>
              <a:t>not generated </a:t>
            </a:r>
            <a:r>
              <a:rPr lang="en-US" i="1" dirty="0"/>
              <a:t>by the</a:t>
            </a:r>
            <a:r>
              <a:rPr lang="en-US" b="1" i="1" dirty="0"/>
              <a:t> supplier)</a:t>
            </a:r>
            <a:r>
              <a:rPr lang="en-US" i="1" dirty="0"/>
              <a:t> and its </a:t>
            </a:r>
            <a:r>
              <a:rPr lang="en-US" b="1" i="1" dirty="0"/>
              <a:t>validation by IRP </a:t>
            </a:r>
            <a:r>
              <a:rPr lang="en-US" i="1" dirty="0"/>
              <a:t>by </a:t>
            </a:r>
            <a:r>
              <a:rPr lang="en-US" b="1" i="1" dirty="0"/>
              <a:t>digitally signing </a:t>
            </a:r>
            <a:r>
              <a:rPr lang="en-US" i="1" dirty="0"/>
              <a:t>and attaching </a:t>
            </a:r>
            <a:r>
              <a:rPr lang="en-US" b="1" i="1" dirty="0"/>
              <a:t>QR code </a:t>
            </a:r>
            <a:r>
              <a:rPr lang="en-US" i="1" dirty="0"/>
              <a:t>after performing duplication checks</a:t>
            </a:r>
            <a:endParaRPr lang="en-US" dirty="0"/>
          </a:p>
          <a:p>
            <a:endParaRPr lang="en-US" dirty="0"/>
          </a:p>
        </p:txBody>
      </p:sp>
    </p:spTree>
    <p:extLst>
      <p:ext uri="{BB962C8B-B14F-4D97-AF65-F5344CB8AC3E}">
        <p14:creationId xmlns:p14="http://schemas.microsoft.com/office/powerpoint/2010/main" val="6611317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procedure for generating an E-Invoice under GST</a:t>
            </a:r>
            <a:r>
              <a:rPr lang="mr-IN" b="1" dirty="0"/>
              <a:t>…</a:t>
            </a:r>
            <a:r>
              <a:rPr lang="en-US" b="1" dirty="0" smtClean="0"/>
              <a:t>.2/2</a:t>
            </a:r>
            <a:r>
              <a:rPr lang="en-US" b="1" dirty="0"/>
              <a:t/>
            </a:r>
            <a:br>
              <a:rPr lang="en-US" b="1" dirty="0"/>
            </a:br>
            <a:endParaRPr lang="en-US" dirty="0"/>
          </a:p>
        </p:txBody>
      </p:sp>
      <p:sp>
        <p:nvSpPr>
          <p:cNvPr id="3" name="Content Placeholder 2"/>
          <p:cNvSpPr>
            <a:spLocks noGrp="1"/>
          </p:cNvSpPr>
          <p:nvPr>
            <p:ph idx="1"/>
          </p:nvPr>
        </p:nvSpPr>
        <p:spPr/>
        <p:txBody>
          <a:bodyPr/>
          <a:lstStyle/>
          <a:p>
            <a:r>
              <a:rPr lang="en-US" i="1" dirty="0"/>
              <a:t>6. Once the </a:t>
            </a:r>
            <a:r>
              <a:rPr lang="en-US" b="1" i="1" dirty="0"/>
              <a:t>invoice</a:t>
            </a:r>
            <a:r>
              <a:rPr lang="en-US" i="1" dirty="0"/>
              <a:t> (JSON) is </a:t>
            </a:r>
            <a:r>
              <a:rPr lang="en-US" b="1" i="1" dirty="0"/>
              <a:t>digitally signed by IRP </a:t>
            </a:r>
            <a:r>
              <a:rPr lang="en-US" i="1" dirty="0"/>
              <a:t>&amp; </a:t>
            </a:r>
            <a:r>
              <a:rPr lang="en-US" b="1" i="1" dirty="0"/>
              <a:t>QR code is attached to it</a:t>
            </a:r>
            <a:r>
              <a:rPr lang="en-US" i="1" dirty="0"/>
              <a:t>, it </a:t>
            </a:r>
            <a:r>
              <a:rPr lang="en-US" b="1" i="1" dirty="0"/>
              <a:t>becomes an E- invoice</a:t>
            </a:r>
            <a:r>
              <a:rPr lang="en-US" i="1" dirty="0"/>
              <a:t> and same will be </a:t>
            </a:r>
            <a:r>
              <a:rPr lang="en-US" b="1" i="1" dirty="0"/>
              <a:t>sent to supplier &amp; recipient by IRP </a:t>
            </a:r>
            <a:r>
              <a:rPr lang="en-US" i="1" dirty="0"/>
              <a:t>on </a:t>
            </a:r>
            <a:r>
              <a:rPr lang="en-US" b="1" i="1" dirty="0"/>
              <a:t>mail</a:t>
            </a:r>
            <a:endParaRPr lang="en-US" dirty="0"/>
          </a:p>
          <a:p>
            <a:r>
              <a:rPr lang="en-US" i="1" dirty="0"/>
              <a:t>7. The so called </a:t>
            </a:r>
            <a:r>
              <a:rPr lang="en-US" b="1" i="1" dirty="0"/>
              <a:t>E-invoice </a:t>
            </a:r>
            <a:r>
              <a:rPr lang="en-US" i="1" dirty="0"/>
              <a:t>can now be </a:t>
            </a:r>
            <a:r>
              <a:rPr lang="en-US" b="1" i="1" dirty="0"/>
              <a:t>downloaded </a:t>
            </a:r>
            <a:r>
              <a:rPr lang="en-US" i="1" dirty="0"/>
              <a:t>by both </a:t>
            </a:r>
            <a:r>
              <a:rPr lang="en-US" b="1" i="1" dirty="0"/>
              <a:t>supplier and recipient </a:t>
            </a:r>
            <a:endParaRPr lang="en-US" dirty="0"/>
          </a:p>
          <a:p>
            <a:r>
              <a:rPr lang="en-US" b="1" i="1" dirty="0"/>
              <a:t>8. IRP</a:t>
            </a:r>
            <a:r>
              <a:rPr lang="en-US" i="1" dirty="0"/>
              <a:t> </a:t>
            </a:r>
            <a:r>
              <a:rPr lang="en-US" b="1" i="1" dirty="0"/>
              <a:t>transfer </a:t>
            </a:r>
            <a:r>
              <a:rPr lang="en-US" i="1" dirty="0"/>
              <a:t>the details of </a:t>
            </a:r>
            <a:r>
              <a:rPr lang="en-US" b="1" i="1" dirty="0"/>
              <a:t>E-invoice </a:t>
            </a:r>
            <a:r>
              <a:rPr lang="en-US" i="1" dirty="0"/>
              <a:t>to </a:t>
            </a:r>
            <a:r>
              <a:rPr lang="en-US" b="1" i="1" dirty="0"/>
              <a:t>invoice registry of GST </a:t>
            </a:r>
            <a:r>
              <a:rPr lang="en-US" i="1" dirty="0"/>
              <a:t>and </a:t>
            </a:r>
            <a:r>
              <a:rPr lang="en-US" b="1" i="1" dirty="0"/>
              <a:t>E-way Bill system</a:t>
            </a:r>
            <a:endParaRPr lang="en-US" dirty="0"/>
          </a:p>
          <a:p>
            <a:endParaRPr lang="en-US" dirty="0"/>
          </a:p>
        </p:txBody>
      </p:sp>
    </p:spTree>
    <p:extLst>
      <p:ext uri="{BB962C8B-B14F-4D97-AF65-F5344CB8AC3E}">
        <p14:creationId xmlns:p14="http://schemas.microsoft.com/office/powerpoint/2010/main" val="20776586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Steps of Generation of E-Invoice under GST</a:t>
            </a:r>
            <a:br>
              <a:rPr lang="en-US" b="1" dirty="0"/>
            </a:br>
            <a:endParaRPr lang="en-US" dirty="0"/>
          </a:p>
        </p:txBody>
      </p:sp>
      <p:sp>
        <p:nvSpPr>
          <p:cNvPr id="3" name="Content Placeholder 2"/>
          <p:cNvSpPr>
            <a:spLocks noGrp="1"/>
          </p:cNvSpPr>
          <p:nvPr>
            <p:ph idx="1"/>
          </p:nvPr>
        </p:nvSpPr>
        <p:spPr/>
        <p:txBody>
          <a:bodyPr/>
          <a:lstStyle/>
          <a:p>
            <a:r>
              <a:rPr lang="en-US" dirty="0" smtClean="0"/>
              <a:t>STEP </a:t>
            </a:r>
            <a:r>
              <a:rPr lang="en-US" dirty="0"/>
              <a:t>1 – Generation of Invoice and </a:t>
            </a:r>
            <a:r>
              <a:rPr lang="en-US" dirty="0" smtClean="0"/>
              <a:t>JSON</a:t>
            </a:r>
          </a:p>
          <a:p>
            <a:r>
              <a:rPr lang="en-US" dirty="0"/>
              <a:t>STEP 2 – Uploading of </a:t>
            </a:r>
            <a:r>
              <a:rPr lang="en-US" dirty="0" smtClean="0"/>
              <a:t>JSON</a:t>
            </a:r>
          </a:p>
          <a:p>
            <a:r>
              <a:rPr lang="en-US" dirty="0"/>
              <a:t>STEP 3 – Validation of data by </a:t>
            </a:r>
            <a:r>
              <a:rPr lang="en-US" dirty="0" smtClean="0"/>
              <a:t>IRP</a:t>
            </a:r>
          </a:p>
          <a:p>
            <a:r>
              <a:rPr lang="en-US" dirty="0"/>
              <a:t>STEP 4 – Sharing of </a:t>
            </a:r>
            <a:r>
              <a:rPr lang="en-US" dirty="0" smtClean="0"/>
              <a:t>E-invoice</a:t>
            </a:r>
          </a:p>
          <a:p>
            <a:r>
              <a:rPr lang="en-US" dirty="0"/>
              <a:t>STEP </a:t>
            </a:r>
            <a:r>
              <a:rPr lang="en-US" dirty="0" smtClean="0"/>
              <a:t>5 </a:t>
            </a:r>
            <a:r>
              <a:rPr lang="en-US" dirty="0"/>
              <a:t>–</a:t>
            </a:r>
            <a:r>
              <a:rPr lang="en-US" dirty="0" smtClean="0"/>
              <a:t> Returning </a:t>
            </a:r>
            <a:r>
              <a:rPr lang="en-US" dirty="0"/>
              <a:t>the digitally signed JSON </a:t>
            </a:r>
            <a:r>
              <a:rPr lang="en-US" dirty="0" smtClean="0"/>
              <a:t>to </a:t>
            </a:r>
            <a:r>
              <a:rPr lang="en-US" dirty="0"/>
              <a:t>the seller along with a </a:t>
            </a:r>
            <a:r>
              <a:rPr lang="en-US" dirty="0" smtClean="0"/>
              <a:t>QR</a:t>
            </a:r>
          </a:p>
          <a:p>
            <a:endParaRPr lang="en-US" dirty="0"/>
          </a:p>
          <a:p>
            <a:endParaRPr lang="en-US" dirty="0"/>
          </a:p>
        </p:txBody>
      </p:sp>
    </p:spTree>
    <p:extLst>
      <p:ext uri="{BB962C8B-B14F-4D97-AF65-F5344CB8AC3E}">
        <p14:creationId xmlns:p14="http://schemas.microsoft.com/office/powerpoint/2010/main" val="16497080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 </a:t>
            </a:r>
            <a:r>
              <a:rPr lang="en-US" dirty="0"/>
              <a:t>STEP 1 – Generation of Invoice and JSON</a:t>
            </a:r>
            <a:br>
              <a:rPr lang="en-US" dirty="0"/>
            </a:br>
            <a:endParaRPr lang="en-US" dirty="0"/>
          </a:p>
        </p:txBody>
      </p:sp>
      <p:sp>
        <p:nvSpPr>
          <p:cNvPr id="3" name="Content Placeholder 2"/>
          <p:cNvSpPr>
            <a:spLocks noGrp="1"/>
          </p:cNvSpPr>
          <p:nvPr>
            <p:ph idx="1"/>
          </p:nvPr>
        </p:nvSpPr>
        <p:spPr/>
        <p:txBody>
          <a:bodyPr>
            <a:normAutofit/>
          </a:bodyPr>
          <a:lstStyle/>
          <a:p>
            <a:r>
              <a:rPr lang="en-US" dirty="0" smtClean="0"/>
              <a:t>Generation </a:t>
            </a:r>
            <a:r>
              <a:rPr lang="en-US" dirty="0"/>
              <a:t>of the invoice by the seller in his own accounting or billing system (it can be any software utility/ERP that generates invoice)</a:t>
            </a:r>
          </a:p>
          <a:p>
            <a:r>
              <a:rPr lang="en-US" dirty="0"/>
              <a:t>The invoice must conform to the e-invoice (standards). Seller should have a feature in its ERP that will output invoice data in JSON format.</a:t>
            </a:r>
          </a:p>
          <a:p>
            <a:r>
              <a:rPr lang="en-US" dirty="0"/>
              <a:t>Those who do not use any accounting software or IT tool to generate the invoice, will be provided an offline tool to key-in data of invoice and then submit the same</a:t>
            </a:r>
          </a:p>
          <a:p>
            <a:r>
              <a:rPr lang="en-US" dirty="0"/>
              <a:t>The suppliers (</a:t>
            </a:r>
            <a:r>
              <a:rPr lang="en-US" dirty="0" err="1"/>
              <a:t>seller”s</a:t>
            </a:r>
            <a:r>
              <a:rPr lang="en-US" dirty="0"/>
              <a:t>) software should be capable to generate a JSON of the final invoice that is ready to be uploaded to the IRP. The IRP will only take JSON.</a:t>
            </a:r>
          </a:p>
          <a:p>
            <a:endParaRPr lang="en-US" dirty="0"/>
          </a:p>
        </p:txBody>
      </p:sp>
    </p:spTree>
    <p:extLst>
      <p:ext uri="{BB962C8B-B14F-4D97-AF65-F5344CB8AC3E}">
        <p14:creationId xmlns:p14="http://schemas.microsoft.com/office/powerpoint/2010/main" val="12004292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 Uploading of JSON</a:t>
            </a:r>
            <a:br>
              <a:rPr lang="en-US" dirty="0"/>
            </a:br>
            <a:endParaRPr lang="en-US" dirty="0"/>
          </a:p>
        </p:txBody>
      </p:sp>
      <p:sp>
        <p:nvSpPr>
          <p:cNvPr id="3" name="Content Placeholder 2"/>
          <p:cNvSpPr>
            <a:spLocks noGrp="1"/>
          </p:cNvSpPr>
          <p:nvPr>
            <p:ph idx="1"/>
          </p:nvPr>
        </p:nvSpPr>
        <p:spPr/>
        <p:txBody>
          <a:bodyPr/>
          <a:lstStyle/>
          <a:p>
            <a:r>
              <a:rPr lang="en-US" dirty="0" smtClean="0"/>
              <a:t>Seller </a:t>
            </a:r>
            <a:r>
              <a:rPr lang="en-US" dirty="0"/>
              <a:t>to upload the JSON of the e-invoice into the IRP.</a:t>
            </a:r>
          </a:p>
          <a:p>
            <a:r>
              <a:rPr lang="en-US" dirty="0"/>
              <a:t>The JSON may be uploaded directly on the IRP or through GSPs or through third party provided Apps)</a:t>
            </a:r>
          </a:p>
          <a:p>
            <a:endParaRPr lang="en-US" dirty="0"/>
          </a:p>
        </p:txBody>
      </p:sp>
    </p:spTree>
    <p:extLst>
      <p:ext uri="{BB962C8B-B14F-4D97-AF65-F5344CB8AC3E}">
        <p14:creationId xmlns:p14="http://schemas.microsoft.com/office/powerpoint/2010/main" val="48352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 Validation of data by IRP</a:t>
            </a:r>
            <a:endParaRPr lang="en-US" dirty="0"/>
          </a:p>
        </p:txBody>
      </p:sp>
      <p:sp>
        <p:nvSpPr>
          <p:cNvPr id="3" name="Content Placeholder 2"/>
          <p:cNvSpPr>
            <a:spLocks noGrp="1"/>
          </p:cNvSpPr>
          <p:nvPr>
            <p:ph idx="1"/>
          </p:nvPr>
        </p:nvSpPr>
        <p:spPr/>
        <p:txBody>
          <a:bodyPr/>
          <a:lstStyle/>
          <a:p>
            <a:r>
              <a:rPr lang="en-US" dirty="0"/>
              <a:t>If IRN is not generated , then IRP will generate IRN, based on JSON uploaded.</a:t>
            </a:r>
          </a:p>
          <a:p>
            <a:r>
              <a:rPr lang="en-US" dirty="0"/>
              <a:t>If IRN is generated, then IRP will validate the IRN, (Based on JSON uploaded) from Central Registry of GST System to ensure that the same invoice from the same supplier pertaining to same Financial Year is not being uploaded again.</a:t>
            </a:r>
          </a:p>
          <a:p>
            <a:r>
              <a:rPr lang="en-US" dirty="0"/>
              <a:t>On receipt of confirmation from Central Registry, IRP will add its signature on the Invoice Data as well as a QR code to the JSON.</a:t>
            </a:r>
          </a:p>
          <a:p>
            <a:endParaRPr lang="en-US" dirty="0"/>
          </a:p>
        </p:txBody>
      </p:sp>
    </p:spTree>
    <p:extLst>
      <p:ext uri="{BB962C8B-B14F-4D97-AF65-F5344CB8AC3E}">
        <p14:creationId xmlns:p14="http://schemas.microsoft.com/office/powerpoint/2010/main" val="1037596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algn="just"/>
            <a:r>
              <a:rPr lang="en-US" dirty="0">
                <a:latin typeface="Arial Hebrew" charset="-79"/>
                <a:ea typeface="Arial Hebrew" charset="-79"/>
                <a:cs typeface="Arial Hebrew" charset="-79"/>
              </a:rPr>
              <a:t>The GST Council approved the standard of e-invoice in its 37th meeting held on 20th Sept 2019 and accordingly, on 13th Dec 2019, Government has issued </a:t>
            </a:r>
            <a:r>
              <a:rPr lang="en-US" dirty="0">
                <a:latin typeface="Arial Hebrew" charset="-79"/>
                <a:ea typeface="Arial Hebrew" charset="-79"/>
                <a:cs typeface="Arial Hebrew" charset="-79"/>
                <a:hlinkClick r:id="rId2"/>
              </a:rPr>
              <a:t>Notification No 68/2019 CT</a:t>
            </a:r>
            <a:r>
              <a:rPr lang="en-US" dirty="0">
                <a:latin typeface="Arial Hebrew" charset="-79"/>
                <a:ea typeface="Arial Hebrew" charset="-79"/>
                <a:cs typeface="Arial Hebrew" charset="-79"/>
              </a:rPr>
              <a:t> to </a:t>
            </a:r>
            <a:r>
              <a:rPr lang="en-US" dirty="0">
                <a:latin typeface="Arial Hebrew" charset="-79"/>
                <a:ea typeface="Arial Hebrew" charset="-79"/>
                <a:cs typeface="Arial Hebrew" charset="-79"/>
                <a:hlinkClick r:id="rId3"/>
              </a:rPr>
              <a:t>72/2019 CT</a:t>
            </a:r>
            <a:r>
              <a:rPr lang="en-US" dirty="0">
                <a:latin typeface="Arial Hebrew" charset="-79"/>
                <a:ea typeface="Arial Hebrew" charset="-79"/>
                <a:cs typeface="Arial Hebrew" charset="-79"/>
              </a:rPr>
              <a:t>, laying down legal roadmap for E-Invoicing. E-Invoicing will be applicable on voluntary basis from January 2020 and mandatory from April 2020 to some class of person.</a:t>
            </a:r>
          </a:p>
        </p:txBody>
      </p:sp>
    </p:spTree>
    <p:extLst>
      <p:ext uri="{BB962C8B-B14F-4D97-AF65-F5344CB8AC3E}">
        <p14:creationId xmlns:p14="http://schemas.microsoft.com/office/powerpoint/2010/main" val="16503023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 Sharing of </a:t>
            </a:r>
            <a:r>
              <a:rPr lang="en-US" dirty="0" smtClean="0"/>
              <a:t>E-invoice</a:t>
            </a:r>
            <a:endParaRPr lang="en-US" dirty="0"/>
          </a:p>
        </p:txBody>
      </p:sp>
      <p:sp>
        <p:nvSpPr>
          <p:cNvPr id="3" name="Content Placeholder 2"/>
          <p:cNvSpPr>
            <a:spLocks noGrp="1"/>
          </p:cNvSpPr>
          <p:nvPr>
            <p:ph idx="1"/>
          </p:nvPr>
        </p:nvSpPr>
        <p:spPr/>
        <p:txBody>
          <a:bodyPr/>
          <a:lstStyle/>
          <a:p>
            <a:r>
              <a:rPr lang="en-US" dirty="0"/>
              <a:t>Sharing the signed E-invoice data along with IRN to seller</a:t>
            </a:r>
          </a:p>
          <a:p>
            <a:r>
              <a:rPr lang="en-US" dirty="0"/>
              <a:t>Sharing the signed E-invoice data along with IRN to the GST System as well as to E-Way Bill System, will also update the ANX-1 of the seller and ANX-2 of the buyer.</a:t>
            </a:r>
          </a:p>
          <a:p>
            <a:r>
              <a:rPr lang="en-US" dirty="0"/>
              <a:t>The IRP will sign the e-invoice and the e-invoice signed by the IRP will be a valid e-invoice and used by GST/E-Way bill system.</a:t>
            </a:r>
          </a:p>
          <a:p>
            <a:endParaRPr lang="en-US" dirty="0"/>
          </a:p>
        </p:txBody>
      </p:sp>
    </p:spTree>
    <p:extLst>
      <p:ext uri="{BB962C8B-B14F-4D97-AF65-F5344CB8AC3E}">
        <p14:creationId xmlns:p14="http://schemas.microsoft.com/office/powerpoint/2010/main" val="17889926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STEP </a:t>
            </a:r>
            <a:r>
              <a:rPr lang="en-US" sz="2400" dirty="0" smtClean="0"/>
              <a:t>5- Returning </a:t>
            </a:r>
            <a:r>
              <a:rPr lang="en-US" sz="2400" dirty="0"/>
              <a:t>the digitally signed JSON </a:t>
            </a:r>
            <a:r>
              <a:rPr lang="en-US" sz="2400" dirty="0" smtClean="0"/>
              <a:t>to </a:t>
            </a:r>
            <a:r>
              <a:rPr lang="en-US" sz="2400" dirty="0"/>
              <a:t>the seller along with a QR</a:t>
            </a:r>
            <a:br>
              <a:rPr lang="en-US" sz="2400" dirty="0"/>
            </a:br>
            <a:endParaRPr lang="en-US" sz="2400" dirty="0"/>
          </a:p>
        </p:txBody>
      </p:sp>
      <p:sp>
        <p:nvSpPr>
          <p:cNvPr id="3" name="Content Placeholder 2"/>
          <p:cNvSpPr>
            <a:spLocks noGrp="1"/>
          </p:cNvSpPr>
          <p:nvPr>
            <p:ph idx="1"/>
          </p:nvPr>
        </p:nvSpPr>
        <p:spPr/>
        <p:txBody>
          <a:bodyPr/>
          <a:lstStyle/>
          <a:p>
            <a:r>
              <a:rPr lang="en-US" dirty="0"/>
              <a:t>Returning the digitally signed JSON with IRN back to the seller along with a QR</a:t>
            </a:r>
          </a:p>
          <a:p>
            <a:r>
              <a:rPr lang="en-US" dirty="0"/>
              <a:t>The registered invoice will also be sent to the seller and buyer on their mail ids as provided in the invoice.</a:t>
            </a:r>
          </a:p>
          <a:p>
            <a:endParaRPr lang="en-US" dirty="0"/>
          </a:p>
        </p:txBody>
      </p:sp>
    </p:spTree>
    <p:extLst>
      <p:ext uri="{BB962C8B-B14F-4D97-AF65-F5344CB8AC3E}">
        <p14:creationId xmlns:p14="http://schemas.microsoft.com/office/powerpoint/2010/main" val="6801369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QR Code</a:t>
            </a:r>
            <a:br>
              <a:rPr lang="en-US" b="1" dirty="0"/>
            </a:br>
            <a:endParaRPr lang="en-US" dirty="0"/>
          </a:p>
        </p:txBody>
      </p:sp>
      <p:sp>
        <p:nvSpPr>
          <p:cNvPr id="3" name="Content Placeholder 2"/>
          <p:cNvSpPr>
            <a:spLocks noGrp="1"/>
          </p:cNvSpPr>
          <p:nvPr>
            <p:ph idx="1"/>
          </p:nvPr>
        </p:nvSpPr>
        <p:spPr/>
        <p:txBody>
          <a:bodyPr>
            <a:noAutofit/>
          </a:bodyPr>
          <a:lstStyle/>
          <a:p>
            <a:r>
              <a:rPr lang="en-US" dirty="0" smtClean="0">
                <a:latin typeface="Arial Hebrew" charset="-79"/>
                <a:ea typeface="Arial Hebrew" charset="-79"/>
                <a:cs typeface="Arial Hebrew" charset="-79"/>
              </a:rPr>
              <a:t>The </a:t>
            </a:r>
            <a:r>
              <a:rPr lang="en-US" dirty="0">
                <a:latin typeface="Arial Hebrew" charset="-79"/>
                <a:ea typeface="Arial Hebrew" charset="-79"/>
                <a:cs typeface="Arial Hebrew" charset="-79"/>
              </a:rPr>
              <a:t>QR code will enable quick view, validation and access of the invoices from the GST system . It will be generated by IRP after uploading JSON of invoices. The QR code will consist of the following e-invoice parameters:</a:t>
            </a:r>
          </a:p>
          <a:p>
            <a:r>
              <a:rPr lang="en-US" dirty="0">
                <a:latin typeface="Arial Hebrew" charset="-79"/>
                <a:ea typeface="Arial Hebrew" charset="-79"/>
                <a:cs typeface="Arial Hebrew" charset="-79"/>
              </a:rPr>
              <a:t>1. GSTIN of </a:t>
            </a:r>
            <a:r>
              <a:rPr lang="en-US" dirty="0" smtClean="0">
                <a:latin typeface="Arial Hebrew" charset="-79"/>
                <a:ea typeface="Arial Hebrew" charset="-79"/>
                <a:cs typeface="Arial Hebrew" charset="-79"/>
              </a:rPr>
              <a:t>supplier				2. </a:t>
            </a:r>
            <a:r>
              <a:rPr lang="en-US" dirty="0">
                <a:latin typeface="Arial Hebrew" charset="-79"/>
                <a:ea typeface="Arial Hebrew" charset="-79"/>
                <a:cs typeface="Arial Hebrew" charset="-79"/>
              </a:rPr>
              <a:t>GSTIN of Recipient</a:t>
            </a:r>
          </a:p>
          <a:p>
            <a:r>
              <a:rPr lang="en-US" dirty="0">
                <a:latin typeface="Arial Hebrew" charset="-79"/>
                <a:ea typeface="Arial Hebrew" charset="-79"/>
                <a:cs typeface="Arial Hebrew" charset="-79"/>
              </a:rPr>
              <a:t>3. Invoice number as given by </a:t>
            </a:r>
            <a:r>
              <a:rPr lang="en-US" dirty="0" smtClean="0">
                <a:latin typeface="Arial Hebrew" charset="-79"/>
                <a:ea typeface="Arial Hebrew" charset="-79"/>
                <a:cs typeface="Arial Hebrew" charset="-79"/>
              </a:rPr>
              <a:t>Supplier		4</a:t>
            </a:r>
            <a:r>
              <a:rPr lang="en-US" dirty="0">
                <a:latin typeface="Arial Hebrew" charset="-79"/>
                <a:ea typeface="Arial Hebrew" charset="-79"/>
                <a:cs typeface="Arial Hebrew" charset="-79"/>
              </a:rPr>
              <a:t>. Date of generation of invoice</a:t>
            </a:r>
          </a:p>
          <a:p>
            <a:r>
              <a:rPr lang="en-US" dirty="0">
                <a:latin typeface="Arial Hebrew" charset="-79"/>
                <a:ea typeface="Arial Hebrew" charset="-79"/>
                <a:cs typeface="Arial Hebrew" charset="-79"/>
              </a:rPr>
              <a:t>5. Invoice value (taxable value and gross </a:t>
            </a:r>
            <a:r>
              <a:rPr lang="en-US" dirty="0" smtClean="0">
                <a:latin typeface="Arial Hebrew" charset="-79"/>
                <a:ea typeface="Arial Hebrew" charset="-79"/>
                <a:cs typeface="Arial Hebrew" charset="-79"/>
              </a:rPr>
              <a:t>tax)	6</a:t>
            </a:r>
            <a:r>
              <a:rPr lang="en-US" dirty="0">
                <a:latin typeface="Arial Hebrew" charset="-79"/>
                <a:ea typeface="Arial Hebrew" charset="-79"/>
                <a:cs typeface="Arial Hebrew" charset="-79"/>
              </a:rPr>
              <a:t>. Number of line items.</a:t>
            </a:r>
          </a:p>
          <a:p>
            <a:r>
              <a:rPr lang="en-US" dirty="0">
                <a:latin typeface="Arial Hebrew" charset="-79"/>
                <a:ea typeface="Arial Hebrew" charset="-79"/>
                <a:cs typeface="Arial Hebrew" charset="-79"/>
              </a:rPr>
              <a:t>7. HSN Code of main </a:t>
            </a:r>
            <a:r>
              <a:rPr lang="en-US" dirty="0" smtClean="0">
                <a:latin typeface="Arial Hebrew" charset="-79"/>
                <a:ea typeface="Arial Hebrew" charset="-79"/>
                <a:cs typeface="Arial Hebrew" charset="-79"/>
              </a:rPr>
              <a:t>item*			</a:t>
            </a:r>
            <a:r>
              <a:rPr lang="en-US" dirty="0">
                <a:latin typeface="Arial Hebrew" charset="-79"/>
                <a:ea typeface="Arial Hebrew" charset="-79"/>
                <a:cs typeface="Arial Hebrew" charset="-79"/>
              </a:rPr>
              <a:t>8. Unique Invoice Reference Number.</a:t>
            </a:r>
          </a:p>
          <a:p>
            <a:pPr marL="0" indent="0">
              <a:buNone/>
            </a:pPr>
            <a:r>
              <a:rPr lang="en-US" dirty="0" smtClean="0">
                <a:latin typeface="Arial Hebrew" charset="-79"/>
                <a:ea typeface="Arial Hebrew" charset="-79"/>
                <a:cs typeface="Arial Hebrew" charset="-79"/>
              </a:rPr>
              <a:t>*(</a:t>
            </a:r>
            <a:r>
              <a:rPr lang="en-US" dirty="0">
                <a:latin typeface="Arial Hebrew" charset="-79"/>
                <a:ea typeface="Arial Hebrew" charset="-79"/>
                <a:cs typeface="Arial Hebrew" charset="-79"/>
              </a:rPr>
              <a:t>the line item having highest taxable value)</a:t>
            </a:r>
          </a:p>
          <a:p>
            <a:endParaRPr lang="en-US" dirty="0">
              <a:latin typeface="Arial Hebrew" charset="-79"/>
              <a:ea typeface="Arial Hebrew" charset="-79"/>
              <a:cs typeface="Arial Hebrew" charset="-79"/>
            </a:endParaRPr>
          </a:p>
        </p:txBody>
      </p:sp>
    </p:spTree>
    <p:extLst>
      <p:ext uri="{BB962C8B-B14F-4D97-AF65-F5344CB8AC3E}">
        <p14:creationId xmlns:p14="http://schemas.microsoft.com/office/powerpoint/2010/main" val="66690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Modes of Generation of E-Invoice under GST</a:t>
            </a:r>
            <a:br>
              <a:rPr lang="en-US" b="1" dirty="0"/>
            </a:br>
            <a:endParaRPr lang="en-US" dirty="0"/>
          </a:p>
        </p:txBody>
      </p:sp>
      <p:sp>
        <p:nvSpPr>
          <p:cNvPr id="3" name="Content Placeholder 2"/>
          <p:cNvSpPr>
            <a:spLocks noGrp="1"/>
          </p:cNvSpPr>
          <p:nvPr>
            <p:ph idx="1"/>
          </p:nvPr>
        </p:nvSpPr>
        <p:spPr/>
        <p:txBody>
          <a:bodyPr>
            <a:normAutofit/>
          </a:bodyPr>
          <a:lstStyle/>
          <a:p>
            <a:r>
              <a:rPr lang="en-US" dirty="0" smtClean="0">
                <a:latin typeface="Arial Hebrew" charset="-79"/>
                <a:ea typeface="Arial Hebrew" charset="-79"/>
                <a:cs typeface="Arial Hebrew" charset="-79"/>
              </a:rPr>
              <a:t>Multiple </a:t>
            </a:r>
            <a:r>
              <a:rPr lang="en-US" dirty="0">
                <a:latin typeface="Arial Hebrew" charset="-79"/>
                <a:ea typeface="Arial Hebrew" charset="-79"/>
                <a:cs typeface="Arial Hebrew" charset="-79"/>
              </a:rPr>
              <a:t>modes will be made available so that taxpayer can use the best mode based on his/her need. The modes given below are envisaged at this stage under the proposed system for e-invoice, through the IRP (Invoice Registration Portal):</a:t>
            </a:r>
          </a:p>
          <a:p>
            <a:r>
              <a:rPr lang="en-US" dirty="0" smtClean="0">
                <a:latin typeface="Arial Hebrew" charset="-79"/>
                <a:ea typeface="Arial Hebrew" charset="-79"/>
                <a:cs typeface="Arial Hebrew" charset="-79"/>
              </a:rPr>
              <a:t>1</a:t>
            </a:r>
            <a:r>
              <a:rPr lang="en-US" dirty="0">
                <a:latin typeface="Arial Hebrew" charset="-79"/>
                <a:ea typeface="Arial Hebrew" charset="-79"/>
                <a:cs typeface="Arial Hebrew" charset="-79"/>
              </a:rPr>
              <a:t>. Web </a:t>
            </a:r>
            <a:r>
              <a:rPr lang="en-US" dirty="0" smtClean="0">
                <a:latin typeface="Arial Hebrew" charset="-79"/>
                <a:ea typeface="Arial Hebrew" charset="-79"/>
                <a:cs typeface="Arial Hebrew" charset="-79"/>
              </a:rPr>
              <a:t>based				2</a:t>
            </a:r>
            <a:r>
              <a:rPr lang="en-US" dirty="0">
                <a:latin typeface="Arial Hebrew" charset="-79"/>
                <a:ea typeface="Arial Hebrew" charset="-79"/>
                <a:cs typeface="Arial Hebrew" charset="-79"/>
              </a:rPr>
              <a:t>. API based</a:t>
            </a:r>
          </a:p>
          <a:p>
            <a:r>
              <a:rPr lang="en-US" dirty="0">
                <a:latin typeface="Arial Hebrew" charset="-79"/>
                <a:ea typeface="Arial Hebrew" charset="-79"/>
                <a:cs typeface="Arial Hebrew" charset="-79"/>
              </a:rPr>
              <a:t>3. SMS </a:t>
            </a:r>
            <a:r>
              <a:rPr lang="en-US" dirty="0" smtClean="0">
                <a:latin typeface="Arial Hebrew" charset="-79"/>
                <a:ea typeface="Arial Hebrew" charset="-79"/>
                <a:cs typeface="Arial Hebrew" charset="-79"/>
              </a:rPr>
              <a:t>based				4</a:t>
            </a:r>
            <a:r>
              <a:rPr lang="en-US" dirty="0">
                <a:latin typeface="Arial Hebrew" charset="-79"/>
                <a:ea typeface="Arial Hebrew" charset="-79"/>
                <a:cs typeface="Arial Hebrew" charset="-79"/>
              </a:rPr>
              <a:t>. mobile app based</a:t>
            </a:r>
          </a:p>
          <a:p>
            <a:r>
              <a:rPr lang="en-US" dirty="0">
                <a:latin typeface="Arial Hebrew" charset="-79"/>
                <a:ea typeface="Arial Hebrew" charset="-79"/>
                <a:cs typeface="Arial Hebrew" charset="-79"/>
              </a:rPr>
              <a:t>5. offline tool based </a:t>
            </a:r>
            <a:r>
              <a:rPr lang="en-US" dirty="0" smtClean="0">
                <a:latin typeface="Arial Hebrew" charset="-79"/>
                <a:ea typeface="Arial Hebrew" charset="-79"/>
                <a:cs typeface="Arial Hebrew" charset="-79"/>
              </a:rPr>
              <a:t>and		6</a:t>
            </a:r>
            <a:r>
              <a:rPr lang="en-US" dirty="0">
                <a:latin typeface="Arial Hebrew" charset="-79"/>
                <a:ea typeface="Arial Hebrew" charset="-79"/>
                <a:cs typeface="Arial Hebrew" charset="-79"/>
              </a:rPr>
              <a:t>. GSP based.</a:t>
            </a:r>
          </a:p>
          <a:p>
            <a:endParaRPr lang="en-US" dirty="0">
              <a:latin typeface="Arial Hebrew" charset="-79"/>
              <a:ea typeface="Arial Hebrew" charset="-79"/>
              <a:cs typeface="Arial Hebrew" charset="-79"/>
            </a:endParaRPr>
          </a:p>
        </p:txBody>
      </p:sp>
    </p:spTree>
    <p:extLst>
      <p:ext uri="{BB962C8B-B14F-4D97-AF65-F5344CB8AC3E}">
        <p14:creationId xmlns:p14="http://schemas.microsoft.com/office/powerpoint/2010/main" val="18277568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804519"/>
            <a:ext cx="10481341" cy="1049235"/>
          </a:xfrm>
        </p:spPr>
        <p:txBody>
          <a:bodyPr/>
          <a:lstStyle/>
          <a:p>
            <a:r>
              <a:rPr lang="en-US" b="1" u="sng" dirty="0"/>
              <a:t>Mandatory Fields Of E-Invoice</a:t>
            </a:r>
            <a:r>
              <a:rPr lang="en-US" b="1" dirty="0"/>
              <a:t/>
            </a:r>
            <a:br>
              <a:rPr lang="en-US" b="1"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24648055"/>
              </p:ext>
            </p:extLst>
          </p:nvPr>
        </p:nvGraphicFramePr>
        <p:xfrm>
          <a:off x="1055338" y="1853754"/>
          <a:ext cx="10481342" cy="4078368"/>
        </p:xfrm>
        <a:graphic>
          <a:graphicData uri="http://schemas.openxmlformats.org/drawingml/2006/table">
            <a:tbl>
              <a:tblPr/>
              <a:tblGrid>
                <a:gridCol w="744382"/>
                <a:gridCol w="1447110"/>
                <a:gridCol w="8289850"/>
              </a:tblGrid>
              <a:tr h="497748">
                <a:tc>
                  <a:txBody>
                    <a:bodyPr/>
                    <a:lstStyle/>
                    <a:p>
                      <a:pPr algn="l" fontAlgn="t"/>
                      <a:r>
                        <a:rPr lang="hr-HR" sz="1500" b="1">
                          <a:effectLst/>
                          <a:latin typeface="Arial Hebrew" charset="-79"/>
                          <a:ea typeface="Arial Hebrew" charset="-79"/>
                          <a:cs typeface="Arial Hebrew" charset="-79"/>
                        </a:rPr>
                        <a:t>Sr. No.</a:t>
                      </a:r>
                      <a:endParaRPr lang="hr-HR"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b="1">
                          <a:effectLst/>
                          <a:latin typeface="Arial Hebrew" charset="-79"/>
                          <a:ea typeface="Arial Hebrew" charset="-79"/>
                          <a:cs typeface="Arial Hebrew" charset="-79"/>
                        </a:rPr>
                        <a:t>Category</a:t>
                      </a:r>
                      <a:endParaRPr lang="en-US" sz="1500">
                        <a:effectLst/>
                        <a:latin typeface="Arial Hebrew" charset="-79"/>
                        <a:ea typeface="Arial Hebrew" charset="-79"/>
                        <a:cs typeface="Arial Hebrew" charset="-79"/>
                      </a:endParaRP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b="1">
                          <a:effectLst/>
                          <a:latin typeface="Arial Hebrew" charset="-79"/>
                          <a:ea typeface="Arial Hebrew" charset="-79"/>
                          <a:cs typeface="Arial Hebrew" charset="-79"/>
                        </a:rPr>
                        <a:t>Particulars</a:t>
                      </a:r>
                      <a:endParaRPr lang="en-US" sz="1500">
                        <a:effectLst/>
                        <a:latin typeface="Arial Hebrew" charset="-79"/>
                        <a:ea typeface="Arial Hebrew" charset="-79"/>
                        <a:cs typeface="Arial Hebrew" charset="-79"/>
                      </a:endParaRP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r>
              <a:tr h="637215">
                <a:tc>
                  <a:txBody>
                    <a:bodyPr/>
                    <a:lstStyle/>
                    <a:p>
                      <a:pPr algn="l" fontAlgn="t"/>
                      <a:r>
                        <a:rPr lang="nb-NO" sz="1500" b="1">
                          <a:effectLst/>
                          <a:latin typeface="Arial Hebrew" charset="-79"/>
                          <a:ea typeface="Arial Hebrew" charset="-79"/>
                          <a:cs typeface="Arial Hebrew" charset="-79"/>
                        </a:rPr>
                        <a:t>1.</a:t>
                      </a:r>
                      <a:endParaRPr lang="nb-NO"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just" fontAlgn="t"/>
                      <a:r>
                        <a:rPr lang="en-US" sz="1500" dirty="0">
                          <a:effectLst/>
                          <a:latin typeface="Arial Hebrew" charset="-79"/>
                          <a:ea typeface="Arial Hebrew" charset="-79"/>
                          <a:cs typeface="Arial Hebrew" charset="-79"/>
                        </a:rPr>
                        <a:t>General</a:t>
                      </a:r>
                      <a:endParaRPr lang="en-US" sz="1500" dirty="0">
                        <a:solidFill>
                          <a:srgbClr val="475055"/>
                        </a:solidFill>
                        <a:effectLst/>
                        <a:latin typeface="Arial Hebrew" charset="-79"/>
                        <a:ea typeface="Arial Hebrew" charset="-79"/>
                        <a:cs typeface="Arial Hebrew" charset="-79"/>
                      </a:endParaRPr>
                    </a:p>
                    <a:p>
                      <a:pPr algn="just" fontAlgn="t"/>
                      <a:endParaRPr lang="en-US" sz="1500" dirty="0">
                        <a:solidFill>
                          <a:srgbClr val="475055"/>
                        </a:solidFill>
                        <a:effectLst/>
                        <a:latin typeface="Arial Hebrew" charset="-79"/>
                        <a:ea typeface="Arial Hebrew" charset="-79"/>
                        <a:cs typeface="Arial Hebrew" charset="-79"/>
                      </a:endParaRP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500" dirty="0">
                          <a:effectLst/>
                          <a:latin typeface="Arial Hebrew" charset="-79"/>
                          <a:ea typeface="Arial Hebrew" charset="-79"/>
                          <a:cs typeface="Arial Hebrew" charset="-79"/>
                        </a:rPr>
                        <a:t>Version number (Tax schema), Invoice reference number, Code for invoice type, Invoice number , Invoice date</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r>
              <a:tr h="375654">
                <a:tc>
                  <a:txBody>
                    <a:bodyPr/>
                    <a:lstStyle/>
                    <a:p>
                      <a:pPr algn="l" fontAlgn="t"/>
                      <a:r>
                        <a:rPr lang="hr-HR" sz="1500" b="1">
                          <a:effectLst/>
                          <a:latin typeface="Arial Hebrew" charset="-79"/>
                          <a:ea typeface="Arial Hebrew" charset="-79"/>
                          <a:cs typeface="Arial Hebrew" charset="-79"/>
                        </a:rPr>
                        <a:t>2.</a:t>
                      </a:r>
                      <a:endParaRPr lang="hr-HR"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a:effectLst/>
                          <a:latin typeface="Arial Hebrew" charset="-79"/>
                          <a:ea typeface="Arial Hebrew" charset="-79"/>
                          <a:cs typeface="Arial Hebrew" charset="-79"/>
                        </a:rPr>
                        <a:t>Supplier</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dirty="0">
                          <a:effectLst/>
                          <a:latin typeface="Arial Hebrew" charset="-79"/>
                          <a:ea typeface="Arial Hebrew" charset="-79"/>
                          <a:cs typeface="Arial Hebrew" charset="-79"/>
                        </a:rPr>
                        <a:t>Legal name (Name appearing in PAN), GST number,  Address, State name,  Pin code</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r>
              <a:tr h="476109">
                <a:tc>
                  <a:txBody>
                    <a:bodyPr/>
                    <a:lstStyle/>
                    <a:p>
                      <a:pPr algn="l" fontAlgn="t"/>
                      <a:r>
                        <a:rPr lang="hr-HR" sz="1500" b="1">
                          <a:effectLst/>
                          <a:latin typeface="Arial Hebrew" charset="-79"/>
                          <a:ea typeface="Arial Hebrew" charset="-79"/>
                          <a:cs typeface="Arial Hebrew" charset="-79"/>
                        </a:rPr>
                        <a:t>3.</a:t>
                      </a:r>
                      <a:endParaRPr lang="hr-HR"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500">
                          <a:effectLst/>
                          <a:latin typeface="Arial Hebrew" charset="-79"/>
                          <a:ea typeface="Arial Hebrew" charset="-79"/>
                          <a:cs typeface="Arial Hebrew" charset="-79"/>
                        </a:rPr>
                        <a:t>Buyer</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500" dirty="0">
                          <a:effectLst/>
                          <a:latin typeface="Arial Hebrew" charset="-79"/>
                          <a:ea typeface="Arial Hebrew" charset="-79"/>
                          <a:cs typeface="Arial Hebrew" charset="-79"/>
                        </a:rPr>
                        <a:t>Legal name,  GST number,  State code,  Address,  State name,  Pin code</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r>
              <a:tr h="365067">
                <a:tc>
                  <a:txBody>
                    <a:bodyPr/>
                    <a:lstStyle/>
                    <a:p>
                      <a:pPr algn="l" fontAlgn="t"/>
                      <a:r>
                        <a:rPr lang="hr-HR" sz="1500" b="1">
                          <a:effectLst/>
                          <a:latin typeface="Arial Hebrew" charset="-79"/>
                          <a:ea typeface="Arial Hebrew" charset="-79"/>
                          <a:cs typeface="Arial Hebrew" charset="-79"/>
                        </a:rPr>
                        <a:t>4.</a:t>
                      </a:r>
                      <a:endParaRPr lang="hr-HR"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a:effectLst/>
                          <a:latin typeface="Arial Hebrew" charset="-79"/>
                          <a:ea typeface="Arial Hebrew" charset="-79"/>
                          <a:cs typeface="Arial Hebrew" charset="-79"/>
                        </a:rPr>
                        <a:t>Payment</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a:effectLst/>
                          <a:latin typeface="Arial Hebrew" charset="-79"/>
                          <a:ea typeface="Arial Hebrew" charset="-79"/>
                          <a:cs typeface="Arial Hebrew" charset="-79"/>
                        </a:rPr>
                        <a:t>Payee name,  Account number,  Payment mode,  IFSC code</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r>
              <a:tr h="300676">
                <a:tc>
                  <a:txBody>
                    <a:bodyPr/>
                    <a:lstStyle/>
                    <a:p>
                      <a:pPr algn="l" fontAlgn="t"/>
                      <a:r>
                        <a:rPr lang="nb-NO" sz="1500" b="1">
                          <a:effectLst/>
                          <a:latin typeface="Arial Hebrew" charset="-79"/>
                          <a:ea typeface="Arial Hebrew" charset="-79"/>
                          <a:cs typeface="Arial Hebrew" charset="-79"/>
                        </a:rPr>
                        <a:t>5.</a:t>
                      </a:r>
                      <a:endParaRPr lang="nb-NO"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500">
                          <a:effectLst/>
                          <a:latin typeface="Arial Hebrew" charset="-79"/>
                          <a:ea typeface="Arial Hebrew" charset="-79"/>
                          <a:cs typeface="Arial Hebrew" charset="-79"/>
                        </a:rPr>
                        <a:t>Delivery</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500">
                          <a:effectLst/>
                          <a:latin typeface="Arial Hebrew" charset="-79"/>
                          <a:ea typeface="Arial Hebrew" charset="-79"/>
                          <a:cs typeface="Arial Hebrew" charset="-79"/>
                        </a:rPr>
                        <a:t>Company name,  Address,  State name,  Pin code  (Applicable in case of stock transfer/ sale of goods</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r>
              <a:tr h="523871">
                <a:tc>
                  <a:txBody>
                    <a:bodyPr/>
                    <a:lstStyle/>
                    <a:p>
                      <a:pPr algn="l" fontAlgn="t"/>
                      <a:r>
                        <a:rPr lang="hr-HR" sz="1500" b="1">
                          <a:effectLst/>
                          <a:latin typeface="Arial Hebrew" charset="-79"/>
                          <a:ea typeface="Arial Hebrew" charset="-79"/>
                          <a:cs typeface="Arial Hebrew" charset="-79"/>
                        </a:rPr>
                        <a:t>6.</a:t>
                      </a:r>
                      <a:endParaRPr lang="hr-HR"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a:effectLst/>
                          <a:latin typeface="Arial Hebrew" charset="-79"/>
                          <a:ea typeface="Arial Hebrew" charset="-79"/>
                          <a:cs typeface="Arial Hebrew" charset="-79"/>
                        </a:rPr>
                        <a:t>Invoice item</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a:effectLst/>
                          <a:latin typeface="Arial Hebrew" charset="-79"/>
                          <a:ea typeface="Arial Hebrew" charset="-79"/>
                          <a:cs typeface="Arial Hebrew" charset="-79"/>
                        </a:rPr>
                        <a:t>Serial number,  Quantity,  Item rate,  Net amount,  GST rate, GST Amount, Batch number for manufactures</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r>
              <a:tr h="300676">
                <a:tc>
                  <a:txBody>
                    <a:bodyPr/>
                    <a:lstStyle/>
                    <a:p>
                      <a:pPr algn="l" fontAlgn="t"/>
                      <a:r>
                        <a:rPr lang="nb-NO" sz="1500" b="1">
                          <a:effectLst/>
                          <a:latin typeface="Arial Hebrew" charset="-79"/>
                          <a:ea typeface="Arial Hebrew" charset="-79"/>
                          <a:cs typeface="Arial Hebrew" charset="-79"/>
                        </a:rPr>
                        <a:t>7.</a:t>
                      </a:r>
                      <a:endParaRPr lang="nb-NO"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500">
                          <a:effectLst/>
                          <a:latin typeface="Arial Hebrew" charset="-79"/>
                          <a:ea typeface="Arial Hebrew" charset="-79"/>
                          <a:cs typeface="Arial Hebrew" charset="-79"/>
                        </a:rPr>
                        <a:t>Document Total</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500">
                          <a:effectLst/>
                          <a:latin typeface="Arial Hebrew" charset="-79"/>
                          <a:ea typeface="Arial Hebrew" charset="-79"/>
                          <a:cs typeface="Arial Hebrew" charset="-79"/>
                        </a:rPr>
                        <a:t>Total invoice value,  Total tax amount,  Amount paid in advance,  Amount due</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r>
              <a:tr h="300676">
                <a:tc>
                  <a:txBody>
                    <a:bodyPr/>
                    <a:lstStyle/>
                    <a:p>
                      <a:pPr algn="l" fontAlgn="t"/>
                      <a:r>
                        <a:rPr lang="hr-HR" sz="1500" b="1">
                          <a:effectLst/>
                          <a:latin typeface="Arial Hebrew" charset="-79"/>
                          <a:ea typeface="Arial Hebrew" charset="-79"/>
                          <a:cs typeface="Arial Hebrew" charset="-79"/>
                        </a:rPr>
                        <a:t>8.</a:t>
                      </a:r>
                      <a:endParaRPr lang="hr-HR"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a:effectLst/>
                          <a:latin typeface="Arial Hebrew" charset="-79"/>
                          <a:ea typeface="Arial Hebrew" charset="-79"/>
                          <a:cs typeface="Arial Hebrew" charset="-79"/>
                        </a:rPr>
                        <a:t>Extra</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500">
                          <a:effectLst/>
                          <a:latin typeface="Arial Hebrew" charset="-79"/>
                          <a:ea typeface="Arial Hebrew" charset="-79"/>
                          <a:cs typeface="Arial Hebrew" charset="-79"/>
                        </a:rPr>
                        <a:t>Tax scheme</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r>
              <a:tr h="300676">
                <a:tc>
                  <a:txBody>
                    <a:bodyPr/>
                    <a:lstStyle/>
                    <a:p>
                      <a:pPr algn="l" fontAlgn="t"/>
                      <a:r>
                        <a:rPr lang="hr-HR" sz="1500" b="1">
                          <a:effectLst/>
                          <a:latin typeface="Arial Hebrew" charset="-79"/>
                          <a:ea typeface="Arial Hebrew" charset="-79"/>
                          <a:cs typeface="Arial Hebrew" charset="-79"/>
                        </a:rPr>
                        <a:t>9.</a:t>
                      </a:r>
                      <a:endParaRPr lang="hr-HR" sz="1500">
                        <a:effectLst/>
                        <a:latin typeface="Arial Hebrew" charset="-79"/>
                        <a:ea typeface="Arial Hebrew" charset="-79"/>
                        <a:cs typeface="Arial Hebrew" charset="-79"/>
                      </a:endParaRPr>
                    </a:p>
                  </a:txBody>
                  <a:tcPr marL="6498" marR="6498" marT="6498" marB="6498">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500">
                          <a:effectLst/>
                          <a:latin typeface="Arial Hebrew" charset="-79"/>
                          <a:ea typeface="Arial Hebrew" charset="-79"/>
                          <a:cs typeface="Arial Hebrew" charset="-79"/>
                        </a:rPr>
                        <a:t>Ship to</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500" dirty="0">
                          <a:effectLst/>
                          <a:latin typeface="Arial Hebrew" charset="-79"/>
                          <a:ea typeface="Arial Hebrew" charset="-79"/>
                          <a:cs typeface="Arial Hebrew" charset="-79"/>
                        </a:rPr>
                        <a:t>Company name,  GST number,  Address ,  Pin code, State name, Supply Type ,Transaction mode</a:t>
                      </a:r>
                    </a:p>
                  </a:txBody>
                  <a:tcPr marL="6498" marR="6498" marT="6498" marB="6498">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5557570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 y="259081"/>
            <a:ext cx="11292839" cy="1158240"/>
          </a:xfrm>
        </p:spPr>
        <p:txBody>
          <a:bodyPr>
            <a:normAutofit fontScale="90000"/>
          </a:bodyPr>
          <a:lstStyle/>
          <a:p>
            <a:r>
              <a:rPr lang="en-US" b="1" dirty="0"/>
              <a:t>Other Important points of E-Invoices under </a:t>
            </a:r>
            <a:r>
              <a:rPr lang="en-US" b="1" dirty="0" smtClean="0"/>
              <a:t>GST</a:t>
            </a:r>
            <a:r>
              <a:rPr lang="mr-IN" b="1" dirty="0" smtClean="0"/>
              <a:t>…</a:t>
            </a:r>
            <a:r>
              <a:rPr lang="en-US" b="1" dirty="0" smtClean="0"/>
              <a:t>..1/2</a:t>
            </a:r>
            <a:r>
              <a:rPr lang="en-US" b="1" dirty="0"/>
              <a:t/>
            </a:r>
            <a:br>
              <a:rPr lang="en-US" b="1" dirty="0"/>
            </a:br>
            <a:endParaRPr lang="en-US" dirty="0"/>
          </a:p>
        </p:txBody>
      </p:sp>
      <p:sp>
        <p:nvSpPr>
          <p:cNvPr id="3" name="Content Placeholder 2"/>
          <p:cNvSpPr>
            <a:spLocks noGrp="1"/>
          </p:cNvSpPr>
          <p:nvPr>
            <p:ph idx="1"/>
          </p:nvPr>
        </p:nvSpPr>
        <p:spPr>
          <a:xfrm>
            <a:off x="213360" y="1844040"/>
            <a:ext cx="11978639" cy="4236720"/>
          </a:xfrm>
        </p:spPr>
        <p:txBody>
          <a:bodyPr>
            <a:normAutofit/>
          </a:bodyPr>
          <a:lstStyle/>
          <a:p>
            <a:r>
              <a:rPr lang="en-US" dirty="0" smtClean="0"/>
              <a:t>Signature </a:t>
            </a:r>
            <a:r>
              <a:rPr lang="en-US" dirty="0"/>
              <a:t>on E-invoice – E – invoice generated is not required to be signed again by the The e-invoice will be digitally signed by the IRP after it has been validated. Once it is registered on IRP/GST System, it will not be required to be signed by anyone else.</a:t>
            </a:r>
          </a:p>
          <a:p>
            <a:r>
              <a:rPr lang="en-US" dirty="0"/>
              <a:t>E-invoice Currency — Default currency of E-Invoice will be INR. Seller can display the currency in E-invoice.</a:t>
            </a:r>
          </a:p>
          <a:p>
            <a:r>
              <a:rPr lang="en-US" dirty="0" smtClean="0"/>
              <a:t>Line item of E-Invoices – </a:t>
            </a:r>
            <a:r>
              <a:rPr lang="en-US" dirty="0"/>
              <a:t>Maximum number of line items are restricted to 100 which might further be increased to 250. Multiple products/ services covered under same HSN will be treated as 1 </a:t>
            </a:r>
            <a:r>
              <a:rPr lang="en-US" dirty="0" smtClean="0"/>
              <a:t>line.</a:t>
            </a:r>
          </a:p>
          <a:p>
            <a:r>
              <a:rPr lang="en-US" dirty="0" smtClean="0"/>
              <a:t>Printing — E-invoice can be printed. It is valid only if it has IRN.</a:t>
            </a:r>
          </a:p>
          <a:p>
            <a:endParaRPr lang="en-US" dirty="0"/>
          </a:p>
        </p:txBody>
      </p:sp>
    </p:spTree>
    <p:extLst>
      <p:ext uri="{BB962C8B-B14F-4D97-AF65-F5344CB8AC3E}">
        <p14:creationId xmlns:p14="http://schemas.microsoft.com/office/powerpoint/2010/main" val="8862381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Other Important points of E-Invoices </a:t>
            </a:r>
            <a:r>
              <a:rPr lang="en-US" b="1" dirty="0" smtClean="0"/>
              <a:t>under GST</a:t>
            </a:r>
            <a:r>
              <a:rPr lang="mr-IN" b="1" dirty="0"/>
              <a:t>…</a:t>
            </a:r>
            <a:r>
              <a:rPr lang="en-US" b="1" dirty="0" smtClean="0"/>
              <a:t>..2/2</a:t>
            </a:r>
            <a:br>
              <a:rPr lang="en-US" b="1" dirty="0" smtClean="0"/>
            </a:b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Cancellation of E-Invoice – The e-invoice mechanism enables invoices to be cancelled. This will have to be reported within 24 hours. Any cancellation after 24hrs could not be possible, however one can manually cancel the same on GST portal before filing the returns.</a:t>
            </a:r>
          </a:p>
          <a:p>
            <a:pPr algn="just"/>
            <a:r>
              <a:rPr lang="en-US" dirty="0"/>
              <a:t>E Way Bill — E-Invoice will not replace E-way bill. For transportation of goods, the e-way bill will continue to be </a:t>
            </a:r>
            <a:r>
              <a:rPr lang="en-US" dirty="0" smtClean="0"/>
              <a:t>mandatory</a:t>
            </a:r>
          </a:p>
          <a:p>
            <a:pPr algn="just"/>
            <a:r>
              <a:rPr lang="en-US" dirty="0"/>
              <a:t>At present, E-invoicing is applicable for B2B, Exports &amp; SEZ sales.</a:t>
            </a:r>
          </a:p>
          <a:p>
            <a:pPr algn="just"/>
            <a:r>
              <a:rPr lang="en-US" dirty="0"/>
              <a:t>Applicable for Tax invoices, </a:t>
            </a:r>
            <a:r>
              <a:rPr lang="en-US" dirty="0" smtClean="0"/>
              <a:t> </a:t>
            </a:r>
            <a:r>
              <a:rPr lang="en-US" dirty="0" err="1" smtClean="0"/>
              <a:t>Dr</a:t>
            </a:r>
            <a:r>
              <a:rPr lang="en-US" dirty="0" smtClean="0"/>
              <a:t>/Cr </a:t>
            </a:r>
            <a:r>
              <a:rPr lang="en-US" dirty="0"/>
              <a:t>notes, RCM invoices except </a:t>
            </a:r>
            <a:r>
              <a:rPr lang="en-US" dirty="0" err="1"/>
              <a:t>proforma</a:t>
            </a:r>
            <a:r>
              <a:rPr lang="en-US" dirty="0"/>
              <a:t> invoices</a:t>
            </a:r>
            <a:r>
              <a:rPr lang="en-US" dirty="0" smtClean="0"/>
              <a:t>.</a:t>
            </a:r>
          </a:p>
          <a:p>
            <a:pPr algn="just"/>
            <a:r>
              <a:rPr lang="en-US" dirty="0" smtClean="0"/>
              <a:t>No requirement </a:t>
            </a:r>
            <a:r>
              <a:rPr lang="en-US" dirty="0"/>
              <a:t>to issue e-invoice in triplicate and duplicate </a:t>
            </a:r>
            <a:endParaRPr lang="en-US" dirty="0" smtClean="0"/>
          </a:p>
          <a:p>
            <a:pPr algn="just"/>
            <a:r>
              <a:rPr lang="en-US" dirty="0"/>
              <a:t>IRN will be based on 4 parameters like Supplier GSTIN,  invoice no., financial year and document type</a:t>
            </a:r>
          </a:p>
          <a:p>
            <a:pPr algn="just"/>
            <a:endParaRPr lang="en-US" dirty="0"/>
          </a:p>
          <a:p>
            <a:pPr algn="just"/>
            <a:endParaRPr lang="en-US" dirty="0"/>
          </a:p>
          <a:p>
            <a:pPr algn="just"/>
            <a:endParaRPr lang="en-US" dirty="0"/>
          </a:p>
          <a:p>
            <a:pPr algn="just"/>
            <a:endParaRPr lang="en-US" dirty="0"/>
          </a:p>
        </p:txBody>
      </p:sp>
    </p:spTree>
    <p:extLst>
      <p:ext uri="{BB962C8B-B14F-4D97-AF65-F5344CB8AC3E}">
        <p14:creationId xmlns:p14="http://schemas.microsoft.com/office/powerpoint/2010/main" val="573727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DMRN &amp; Associates</a:t>
            </a:r>
            <a:endParaRPr lang="en-US" dirty="0"/>
          </a:p>
        </p:txBody>
      </p:sp>
      <p:sp>
        <p:nvSpPr>
          <p:cNvPr id="3" name="Content Placeholder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smtClean="0"/>
              <a:t>503, JMD </a:t>
            </a:r>
            <a:r>
              <a:rPr lang="en-US" dirty="0" err="1" smtClean="0"/>
              <a:t>Megapo;is</a:t>
            </a: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r>
              <a:rPr lang="en-US" dirty="0" err="1" smtClean="0"/>
              <a:t>Sohna</a:t>
            </a:r>
            <a:r>
              <a:rPr lang="en-US" dirty="0" smtClean="0"/>
              <a:t> Road,</a:t>
            </a:r>
          </a:p>
          <a:p>
            <a:pPr marL="0" marR="0" lvl="0" indent="0" defTabSz="914400" eaLnBrk="1" fontAlgn="auto" latinLnBrk="0" hangingPunct="1">
              <a:lnSpc>
                <a:spcPct val="100000"/>
              </a:lnSpc>
              <a:spcBef>
                <a:spcPts val="0"/>
              </a:spcBef>
              <a:spcAft>
                <a:spcPts val="0"/>
              </a:spcAft>
              <a:buClrTx/>
              <a:buSzTx/>
              <a:buFontTx/>
              <a:buNone/>
              <a:tabLst/>
              <a:defRPr/>
            </a:pPr>
            <a:r>
              <a:rPr lang="en-US" dirty="0" smtClean="0"/>
              <a:t>Gurgaon</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a:p>
            <a:pPr marL="0" marR="0" lvl="0" indent="0" defTabSz="914400" eaLnBrk="1" fontAlgn="auto" latinLnBrk="0" hangingPunct="1">
              <a:lnSpc>
                <a:spcPct val="100000"/>
              </a:lnSpc>
              <a:spcBef>
                <a:spcPts val="0"/>
              </a:spcBef>
              <a:spcAft>
                <a:spcPts val="0"/>
              </a:spcAft>
              <a:buClrTx/>
              <a:buSzTx/>
              <a:buFontTx/>
              <a:buNone/>
              <a:tabLst/>
              <a:defRPr/>
            </a:pP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9245878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E-Invoicing under GST</a:t>
            </a:r>
            <a:br>
              <a:rPr lang="en-US" b="1" dirty="0"/>
            </a:br>
            <a:endParaRPr lang="en-US" dirty="0"/>
          </a:p>
        </p:txBody>
      </p:sp>
      <p:sp>
        <p:nvSpPr>
          <p:cNvPr id="3" name="Content Placeholder 2"/>
          <p:cNvSpPr>
            <a:spLocks noGrp="1"/>
          </p:cNvSpPr>
          <p:nvPr>
            <p:ph idx="1"/>
          </p:nvPr>
        </p:nvSpPr>
        <p:spPr/>
        <p:txBody>
          <a:bodyPr/>
          <a:lstStyle/>
          <a:p>
            <a:r>
              <a:rPr lang="en-US" b="1" dirty="0"/>
              <a:t>E-invoicing</a:t>
            </a:r>
            <a:r>
              <a:rPr lang="en-US" dirty="0"/>
              <a:t> is a mechanism or </a:t>
            </a:r>
            <a:r>
              <a:rPr lang="en-US" b="1" dirty="0"/>
              <a:t>system</a:t>
            </a:r>
            <a:r>
              <a:rPr lang="en-US" dirty="0"/>
              <a:t> which has been developed with the objective</a:t>
            </a:r>
          </a:p>
          <a:p>
            <a:r>
              <a:rPr lang="en-US" b="1" dirty="0"/>
              <a:t>to authenticate the B2B</a:t>
            </a:r>
            <a:r>
              <a:rPr lang="en-US" dirty="0"/>
              <a:t> transactions </a:t>
            </a:r>
            <a:r>
              <a:rPr lang="en-US" b="1" dirty="0"/>
              <a:t>automatically by GSTN </a:t>
            </a:r>
            <a:endParaRPr lang="en-US" dirty="0"/>
          </a:p>
          <a:p>
            <a:r>
              <a:rPr lang="en-US" dirty="0"/>
              <a:t>for </a:t>
            </a:r>
            <a:r>
              <a:rPr lang="en-US" b="1" dirty="0"/>
              <a:t>further use on common</a:t>
            </a:r>
            <a:r>
              <a:rPr lang="en-US" b="1" dirty="0">
                <a:hlinkClick r:id="rId2"/>
              </a:rPr>
              <a:t> GST portal</a:t>
            </a:r>
            <a:endParaRPr lang="en-US" dirty="0"/>
          </a:p>
          <a:p>
            <a:r>
              <a:rPr lang="en-US" dirty="0"/>
              <a:t>It </a:t>
            </a:r>
            <a:r>
              <a:rPr lang="en-US" b="1" dirty="0"/>
              <a:t>does not mean</a:t>
            </a:r>
            <a:r>
              <a:rPr lang="en-US" dirty="0"/>
              <a:t> generation of </a:t>
            </a:r>
            <a:r>
              <a:rPr lang="en-US" b="1" dirty="0"/>
              <a:t>invoice by any computer system or tax portal</a:t>
            </a:r>
            <a:r>
              <a:rPr lang="en-US" dirty="0"/>
              <a:t>.</a:t>
            </a:r>
          </a:p>
          <a:p>
            <a:r>
              <a:rPr lang="en-US" dirty="0"/>
              <a:t>E-invoicing standards </a:t>
            </a:r>
            <a:r>
              <a:rPr lang="en-US" b="1" dirty="0"/>
              <a:t>approved</a:t>
            </a:r>
            <a:r>
              <a:rPr lang="en-US" dirty="0"/>
              <a:t> by GST council in its</a:t>
            </a:r>
            <a:r>
              <a:rPr lang="en-US" b="1" dirty="0"/>
              <a:t> 37</a:t>
            </a:r>
            <a:r>
              <a:rPr lang="en-US" b="1" baseline="30000" dirty="0"/>
              <a:t>th</a:t>
            </a:r>
            <a:r>
              <a:rPr lang="en-US" b="1" dirty="0"/>
              <a:t> meeting</a:t>
            </a:r>
            <a:r>
              <a:rPr lang="en-US" dirty="0"/>
              <a:t> held on Sept,2019</a:t>
            </a:r>
          </a:p>
          <a:p>
            <a:r>
              <a:rPr lang="en-US" dirty="0"/>
              <a:t>Generation of E-Invoice will be the responsibility of taxpayers.</a:t>
            </a:r>
          </a:p>
          <a:p>
            <a:endParaRPr lang="en-US" dirty="0"/>
          </a:p>
        </p:txBody>
      </p:sp>
    </p:spTree>
    <p:extLst>
      <p:ext uri="{BB962C8B-B14F-4D97-AF65-F5344CB8AC3E}">
        <p14:creationId xmlns:p14="http://schemas.microsoft.com/office/powerpoint/2010/main" val="6222805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taxpayers required to generate E-Invoice under GST</a:t>
            </a:r>
            <a:br>
              <a:rPr lang="en-US" b="1" dirty="0"/>
            </a:b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57029545"/>
              </p:ext>
            </p:extLst>
          </p:nvPr>
        </p:nvGraphicFramePr>
        <p:xfrm>
          <a:off x="1451579" y="2016124"/>
          <a:ext cx="9603275" cy="3449640"/>
        </p:xfrm>
        <a:graphic>
          <a:graphicData uri="http://schemas.openxmlformats.org/drawingml/2006/table">
            <a:tbl>
              <a:tblPr/>
              <a:tblGrid>
                <a:gridCol w="4542688"/>
                <a:gridCol w="2485903"/>
                <a:gridCol w="2574684"/>
              </a:tblGrid>
              <a:tr h="689928">
                <a:tc>
                  <a:txBody>
                    <a:bodyPr/>
                    <a:lstStyle/>
                    <a:p>
                      <a:pPr algn="l" fontAlgn="t"/>
                      <a:r>
                        <a:rPr lang="en-US" sz="1800" b="1">
                          <a:effectLst/>
                        </a:rPr>
                        <a:t>Aggregate Turnover of Supplier in a FY</a:t>
                      </a:r>
                      <a:endParaRPr lang="en-US" sz="1800">
                        <a:effectLst/>
                      </a:endParaRPr>
                    </a:p>
                  </a:txBody>
                  <a:tcPr marL="27324" marR="27324" marT="27324" marB="27324">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800" b="1">
                          <a:effectLst/>
                        </a:rPr>
                        <a:t>Applicability status</a:t>
                      </a:r>
                      <a:endParaRPr lang="en-US" sz="1800">
                        <a:effectLst/>
                      </a:endParaRP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800" b="1">
                          <a:effectLst/>
                        </a:rPr>
                        <a:t>Date of applicability</a:t>
                      </a:r>
                      <a:endParaRPr lang="en-US" sz="1800">
                        <a:effectLst/>
                      </a:endParaRP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r>
              <a:tr h="689928">
                <a:tc>
                  <a:txBody>
                    <a:bodyPr/>
                    <a:lstStyle/>
                    <a:p>
                      <a:pPr algn="l" fontAlgn="t"/>
                      <a:r>
                        <a:rPr lang="es-ES_tradnl" sz="1800" b="1" dirty="0">
                          <a:effectLst/>
                        </a:rPr>
                        <a:t>&gt;500 </a:t>
                      </a:r>
                      <a:r>
                        <a:rPr lang="es-ES_tradnl" sz="1800" b="1" dirty="0" err="1">
                          <a:effectLst/>
                        </a:rPr>
                        <a:t>crores</a:t>
                      </a:r>
                      <a:endParaRPr lang="es-ES_tradnl" sz="1800" dirty="0">
                        <a:effectLst/>
                      </a:endParaRPr>
                    </a:p>
                  </a:txBody>
                  <a:tcPr marL="27324" marR="27324" marT="27324" marB="27324">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800">
                          <a:effectLst/>
                        </a:rPr>
                        <a:t>Voluntary</a:t>
                      </a: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800" dirty="0">
                          <a:effectLst/>
                        </a:rPr>
                        <a:t>1</a:t>
                      </a:r>
                      <a:r>
                        <a:rPr lang="en-US" sz="1800" baseline="30000" dirty="0">
                          <a:effectLst/>
                        </a:rPr>
                        <a:t>st</a:t>
                      </a:r>
                      <a:r>
                        <a:rPr lang="en-US" sz="1800" dirty="0">
                          <a:effectLst/>
                        </a:rPr>
                        <a:t> January ,2020</a:t>
                      </a: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r>
              <a:tr h="689928">
                <a:tc>
                  <a:txBody>
                    <a:bodyPr/>
                    <a:lstStyle/>
                    <a:p>
                      <a:pPr algn="l" fontAlgn="t"/>
                      <a:r>
                        <a:rPr lang="es-ES_tradnl" sz="1800" b="1">
                          <a:effectLst/>
                        </a:rPr>
                        <a:t>&gt;100 crores</a:t>
                      </a:r>
                      <a:endParaRPr lang="es-ES_tradnl" sz="1800">
                        <a:effectLst/>
                      </a:endParaRPr>
                    </a:p>
                  </a:txBody>
                  <a:tcPr marL="27324" marR="27324" marT="27324" marB="27324">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800">
                          <a:effectLst/>
                        </a:rPr>
                        <a:t>Voluntary</a:t>
                      </a: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800">
                          <a:effectLst/>
                        </a:rPr>
                        <a:t>1</a:t>
                      </a:r>
                      <a:r>
                        <a:rPr lang="en-US" sz="1800" baseline="30000">
                          <a:effectLst/>
                        </a:rPr>
                        <a:t>st</a:t>
                      </a:r>
                      <a:r>
                        <a:rPr lang="en-US" sz="1800">
                          <a:effectLst/>
                        </a:rPr>
                        <a:t> February,2020</a:t>
                      </a: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r>
              <a:tr h="689928">
                <a:tc>
                  <a:txBody>
                    <a:bodyPr/>
                    <a:lstStyle/>
                    <a:p>
                      <a:pPr algn="l" fontAlgn="t"/>
                      <a:r>
                        <a:rPr lang="es-ES_tradnl" sz="1800" b="1">
                          <a:effectLst/>
                        </a:rPr>
                        <a:t>&gt;100 crores</a:t>
                      </a:r>
                      <a:endParaRPr lang="es-ES_tradnl" sz="1800">
                        <a:effectLst/>
                      </a:endParaRPr>
                    </a:p>
                  </a:txBody>
                  <a:tcPr marL="27324" marR="27324" marT="27324" marB="27324">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800" b="1">
                          <a:effectLst/>
                        </a:rPr>
                        <a:t>Mandatory</a:t>
                      </a:r>
                      <a:endParaRPr lang="en-US" sz="1800">
                        <a:effectLst/>
                      </a:endParaRP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l" fontAlgn="t"/>
                      <a:r>
                        <a:rPr lang="en-US" sz="1800" b="1">
                          <a:effectLst/>
                        </a:rPr>
                        <a:t>1</a:t>
                      </a:r>
                      <a:r>
                        <a:rPr lang="en-US" sz="1800" b="1" baseline="30000">
                          <a:effectLst/>
                        </a:rPr>
                        <a:t>st</a:t>
                      </a:r>
                      <a:r>
                        <a:rPr lang="en-US" sz="1800" b="1">
                          <a:effectLst/>
                        </a:rPr>
                        <a:t> April,2020</a:t>
                      </a:r>
                      <a:endParaRPr lang="en-US" sz="1800">
                        <a:effectLst/>
                      </a:endParaRP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r>
              <a:tr h="689928">
                <a:tc>
                  <a:txBody>
                    <a:bodyPr/>
                    <a:lstStyle/>
                    <a:p>
                      <a:pPr algn="l" fontAlgn="t"/>
                      <a:r>
                        <a:rPr lang="en-US" sz="1800" b="1">
                          <a:effectLst/>
                        </a:rPr>
                        <a:t>&gt;500 crores (for B2C transactions) (note)</a:t>
                      </a:r>
                      <a:endParaRPr lang="en-US" sz="1800">
                        <a:effectLst/>
                      </a:endParaRPr>
                    </a:p>
                  </a:txBody>
                  <a:tcPr marL="27324" marR="27324" marT="27324" marB="27324">
                    <a:lnL>
                      <a:noFill/>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800" b="1">
                          <a:effectLst/>
                        </a:rPr>
                        <a:t>Mandatory</a:t>
                      </a:r>
                      <a:endParaRPr lang="en-US" sz="1800">
                        <a:effectLst/>
                      </a:endParaRP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c>
                  <a:txBody>
                    <a:bodyPr/>
                    <a:lstStyle/>
                    <a:p>
                      <a:pPr algn="l" fontAlgn="t"/>
                      <a:r>
                        <a:rPr lang="en-US" sz="1800" b="1" dirty="0">
                          <a:effectLst/>
                        </a:rPr>
                        <a:t>1</a:t>
                      </a:r>
                      <a:r>
                        <a:rPr lang="en-US" sz="1800" b="1" baseline="30000" dirty="0">
                          <a:effectLst/>
                        </a:rPr>
                        <a:t>st</a:t>
                      </a:r>
                      <a:r>
                        <a:rPr lang="en-US" sz="1800" b="1" dirty="0">
                          <a:effectLst/>
                        </a:rPr>
                        <a:t> April,2020</a:t>
                      </a:r>
                      <a:endParaRPr lang="en-US" sz="1800" dirty="0">
                        <a:effectLst/>
                      </a:endParaRPr>
                    </a:p>
                  </a:txBody>
                  <a:tcPr marL="27324" marR="27324" marT="27324" marB="27324">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9F9F9"/>
                    </a:solidFill>
                  </a:tcPr>
                </a:tc>
              </a:tr>
            </a:tbl>
          </a:graphicData>
        </a:graphic>
      </p:graphicFrame>
      <p:sp>
        <p:nvSpPr>
          <p:cNvPr id="6" name="TextBox 5"/>
          <p:cNvSpPr txBox="1"/>
          <p:nvPr/>
        </p:nvSpPr>
        <p:spPr>
          <a:xfrm>
            <a:off x="1451579" y="5465764"/>
            <a:ext cx="9673971" cy="646331"/>
          </a:xfrm>
          <a:prstGeom prst="rect">
            <a:avLst/>
          </a:prstGeom>
          <a:noFill/>
        </p:spPr>
        <p:txBody>
          <a:bodyPr wrap="square" rtlCol="0">
            <a:spAutoFit/>
          </a:bodyPr>
          <a:lstStyle/>
          <a:p>
            <a:r>
              <a:rPr lang="en-US" b="1"/>
              <a:t>Note- QR code</a:t>
            </a:r>
            <a:r>
              <a:rPr lang="en-US"/>
              <a:t> is required to be generated </a:t>
            </a:r>
            <a:r>
              <a:rPr lang="en-US" b="1"/>
              <a:t>for B2C transactions</a:t>
            </a:r>
            <a:r>
              <a:rPr lang="en-US"/>
              <a:t> by those taxpayers.</a:t>
            </a:r>
          </a:p>
          <a:p>
            <a:endParaRPr lang="en-US" dirty="0"/>
          </a:p>
        </p:txBody>
      </p:sp>
    </p:spTree>
    <p:extLst>
      <p:ext uri="{BB962C8B-B14F-4D97-AF65-F5344CB8AC3E}">
        <p14:creationId xmlns:p14="http://schemas.microsoft.com/office/powerpoint/2010/main" val="6051950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N.No</a:t>
            </a:r>
            <a:r>
              <a:rPr lang="en-US" dirty="0"/>
              <a:t>. 68/2019-CT</a:t>
            </a:r>
          </a:p>
        </p:txBody>
      </p:sp>
      <p:sp>
        <p:nvSpPr>
          <p:cNvPr id="3" name="Content Placeholder 2"/>
          <p:cNvSpPr>
            <a:spLocks noGrp="1"/>
          </p:cNvSpPr>
          <p:nvPr>
            <p:ph idx="1"/>
          </p:nvPr>
        </p:nvSpPr>
        <p:spPr/>
        <p:txBody>
          <a:bodyPr>
            <a:normAutofit fontScale="92500" lnSpcReduction="20000"/>
          </a:bodyPr>
          <a:lstStyle/>
          <a:p>
            <a:pPr algn="just"/>
            <a:r>
              <a:rPr lang="en-US" dirty="0" smtClean="0">
                <a:latin typeface="Arial Hebrew" charset="-79"/>
                <a:ea typeface="Arial Hebrew" charset="-79"/>
                <a:cs typeface="Arial Hebrew" charset="-79"/>
              </a:rPr>
              <a:t>The </a:t>
            </a:r>
            <a:r>
              <a:rPr lang="en-US" dirty="0">
                <a:latin typeface="Arial Hebrew" charset="-79"/>
                <a:ea typeface="Arial Hebrew" charset="-79"/>
                <a:cs typeface="Arial Hebrew" charset="-79"/>
              </a:rPr>
              <a:t>invoice shall be prepared by such class of registered persons as may be notified by the Government, on the recommendations of the Council, by including such particulars contained in FORM GST INV-01 after obtaining an Invoice Reference Number by uploading information contained therein on the Common Goods and Services Tax Electronic Portal in such manner and subject to such conditions and restrictions as may be specified in the notification.</a:t>
            </a:r>
          </a:p>
          <a:p>
            <a:pPr algn="just"/>
            <a:r>
              <a:rPr lang="en-US" dirty="0" smtClean="0">
                <a:latin typeface="Arial Hebrew" charset="-79"/>
                <a:ea typeface="Arial Hebrew" charset="-79"/>
                <a:cs typeface="Arial Hebrew" charset="-79"/>
              </a:rPr>
              <a:t>Every </a:t>
            </a:r>
            <a:r>
              <a:rPr lang="en-US" dirty="0">
                <a:latin typeface="Arial Hebrew" charset="-79"/>
                <a:ea typeface="Arial Hebrew" charset="-79"/>
                <a:cs typeface="Arial Hebrew" charset="-79"/>
              </a:rPr>
              <a:t>invoice issued by a person to whom sub-rule (4) applies in any manner other than the manner specified in the </a:t>
            </a:r>
            <a:r>
              <a:rPr lang="en-US">
                <a:latin typeface="Arial Hebrew" charset="-79"/>
                <a:ea typeface="Arial Hebrew" charset="-79"/>
                <a:cs typeface="Arial Hebrew" charset="-79"/>
              </a:rPr>
              <a:t>said </a:t>
            </a:r>
            <a:r>
              <a:rPr lang="en-US" smtClean="0">
                <a:latin typeface="Arial Hebrew" charset="-79"/>
                <a:ea typeface="Arial Hebrew" charset="-79"/>
                <a:cs typeface="Arial Hebrew" charset="-79"/>
              </a:rPr>
              <a:t>sub-rule``` </a:t>
            </a:r>
            <a:r>
              <a:rPr lang="en-US" dirty="0">
                <a:latin typeface="Arial Hebrew" charset="-79"/>
                <a:ea typeface="Arial Hebrew" charset="-79"/>
                <a:cs typeface="Arial Hebrew" charset="-79"/>
              </a:rPr>
              <a:t>shall not be treated as an invoice.</a:t>
            </a:r>
          </a:p>
          <a:p>
            <a:pPr algn="just"/>
            <a:r>
              <a:rPr lang="en-US" dirty="0" smtClean="0">
                <a:latin typeface="Arial Hebrew" charset="-79"/>
                <a:ea typeface="Arial Hebrew" charset="-79"/>
                <a:cs typeface="Arial Hebrew" charset="-79"/>
              </a:rPr>
              <a:t>The </a:t>
            </a:r>
            <a:r>
              <a:rPr lang="en-US" dirty="0">
                <a:latin typeface="Arial Hebrew" charset="-79"/>
                <a:ea typeface="Arial Hebrew" charset="-79"/>
                <a:cs typeface="Arial Hebrew" charset="-79"/>
              </a:rPr>
              <a:t>provisions of sub-rule (1) and (2) shall not apply to an invoice prepared in the manner specified in sub-rule (4).”.</a:t>
            </a:r>
          </a:p>
          <a:p>
            <a:pPr algn="just"/>
            <a:endParaRPr lang="en-US" dirty="0">
              <a:latin typeface="Arial Hebrew" charset="-79"/>
              <a:ea typeface="Arial Hebrew" charset="-79"/>
              <a:cs typeface="Arial Hebrew" charset="-79"/>
            </a:endParaRPr>
          </a:p>
        </p:txBody>
      </p:sp>
    </p:spTree>
    <p:extLst>
      <p:ext uri="{BB962C8B-B14F-4D97-AF65-F5344CB8AC3E}">
        <p14:creationId xmlns:p14="http://schemas.microsoft.com/office/powerpoint/2010/main" val="15048744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804519"/>
            <a:ext cx="9603275" cy="1511961"/>
          </a:xfrm>
        </p:spPr>
        <p:txBody>
          <a:bodyPr>
            <a:normAutofit/>
          </a:bodyPr>
          <a:lstStyle/>
          <a:p>
            <a:r>
              <a:rPr lang="en-US" dirty="0" err="1" smtClean="0"/>
              <a:t>N.No</a:t>
            </a:r>
            <a:r>
              <a:rPr lang="en-US" dirty="0" smtClean="0"/>
              <a:t>. 69/2019-CT Official websites </a:t>
            </a:r>
            <a:r>
              <a:rPr lang="en-US" dirty="0"/>
              <a:t>managed by the </a:t>
            </a:r>
            <a:r>
              <a:rPr lang="en-US" dirty="0" smtClean="0"/>
              <a:t>GSTN for e-invoice</a:t>
            </a:r>
            <a:r>
              <a:rPr lang="en-US" dirty="0"/>
              <a:t/>
            </a:r>
            <a:br>
              <a:rPr lang="en-US" dirty="0"/>
            </a:br>
            <a:endParaRPr lang="en-US" dirty="0"/>
          </a:p>
        </p:txBody>
      </p:sp>
      <p:sp>
        <p:nvSpPr>
          <p:cNvPr id="3" name="Content Placeholder 2"/>
          <p:cNvSpPr>
            <a:spLocks noGrp="1"/>
          </p:cNvSpPr>
          <p:nvPr>
            <p:ph idx="1"/>
          </p:nvPr>
        </p:nvSpPr>
        <p:spPr>
          <a:xfrm>
            <a:off x="1451579" y="2316480"/>
            <a:ext cx="9603275" cy="3149865"/>
          </a:xfrm>
        </p:spPr>
        <p:txBody>
          <a:bodyPr/>
          <a:lstStyle/>
          <a:p>
            <a:r>
              <a:rPr lang="en-US" dirty="0" smtClean="0"/>
              <a:t>(</a:t>
            </a:r>
            <a:r>
              <a:rPr lang="en-US" dirty="0" err="1"/>
              <a:t>i</a:t>
            </a:r>
            <a:r>
              <a:rPr lang="en-US" dirty="0"/>
              <a:t>) www.einvoice1.gst.gov.in; </a:t>
            </a:r>
            <a:endParaRPr lang="en-US" dirty="0" smtClean="0"/>
          </a:p>
          <a:p>
            <a:r>
              <a:rPr lang="en-US" dirty="0" smtClean="0"/>
              <a:t>(</a:t>
            </a:r>
            <a:r>
              <a:rPr lang="en-US" dirty="0"/>
              <a:t>ii) www.einvoice2.gst.gov.in; </a:t>
            </a:r>
            <a:endParaRPr lang="en-US" dirty="0" smtClean="0"/>
          </a:p>
          <a:p>
            <a:r>
              <a:rPr lang="mr-IN" dirty="0" smtClean="0"/>
              <a:t>………</a:t>
            </a:r>
            <a:r>
              <a:rPr lang="en-US" dirty="0" smtClean="0"/>
              <a:t>..</a:t>
            </a:r>
          </a:p>
          <a:p>
            <a:r>
              <a:rPr lang="en-US" dirty="0" smtClean="0"/>
              <a:t>(</a:t>
            </a:r>
            <a:r>
              <a:rPr lang="en-US" dirty="0"/>
              <a:t>ix) www.einvoice9.gst.gov.in; </a:t>
            </a:r>
            <a:endParaRPr lang="en-US" dirty="0" smtClean="0"/>
          </a:p>
          <a:p>
            <a:r>
              <a:rPr lang="en-US" dirty="0" smtClean="0"/>
              <a:t>(</a:t>
            </a:r>
            <a:r>
              <a:rPr lang="en-US" dirty="0"/>
              <a:t>x) www.einvoice10.gst.gov.in. </a:t>
            </a:r>
          </a:p>
          <a:p>
            <a:endParaRPr lang="en-US" dirty="0"/>
          </a:p>
        </p:txBody>
      </p:sp>
    </p:spTree>
    <p:extLst>
      <p:ext uri="{BB962C8B-B14F-4D97-AF65-F5344CB8AC3E}">
        <p14:creationId xmlns:p14="http://schemas.microsoft.com/office/powerpoint/2010/main" val="15095502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t>N.No</a:t>
            </a:r>
            <a:r>
              <a:rPr lang="en-US" dirty="0" smtClean="0"/>
              <a:t>. 70 &amp; 71/2019 </a:t>
            </a:r>
            <a:br>
              <a:rPr lang="en-US" dirty="0" smtClean="0"/>
            </a:br>
            <a:r>
              <a:rPr lang="en-US" dirty="0" smtClean="0"/>
              <a:t>Applicability </a:t>
            </a:r>
            <a:endParaRPr lang="en-US" dirty="0"/>
          </a:p>
        </p:txBody>
      </p:sp>
      <p:sp>
        <p:nvSpPr>
          <p:cNvPr id="3" name="Content Placeholder 2"/>
          <p:cNvSpPr>
            <a:spLocks noGrp="1"/>
          </p:cNvSpPr>
          <p:nvPr>
            <p:ph idx="1"/>
          </p:nvPr>
        </p:nvSpPr>
        <p:spPr/>
        <p:txBody>
          <a:bodyPr/>
          <a:lstStyle/>
          <a:p>
            <a:r>
              <a:rPr lang="en-US" dirty="0" smtClean="0"/>
              <a:t>Any Registered </a:t>
            </a:r>
            <a:r>
              <a:rPr lang="en-US" dirty="0"/>
              <a:t>person, whose aggregate turnover in a financial year exceeds </a:t>
            </a:r>
            <a:r>
              <a:rPr lang="en-US" dirty="0" smtClean="0"/>
              <a:t>100 </a:t>
            </a:r>
            <a:r>
              <a:rPr lang="en-US" dirty="0"/>
              <a:t>crore rupees, as a class of registered person who shall prepare invoice in terms of sub-rule (4) of rule 48 of the said rules in respect of supply of goods or services or both to a registered person. </a:t>
            </a:r>
            <a:endParaRPr lang="en-US" dirty="0" smtClean="0"/>
          </a:p>
          <a:p>
            <a:r>
              <a:rPr lang="en-US" dirty="0" smtClean="0"/>
              <a:t>Effective Date- 1</a:t>
            </a:r>
            <a:r>
              <a:rPr lang="en-US" baseline="30000" dirty="0" smtClean="0"/>
              <a:t>st</a:t>
            </a:r>
            <a:r>
              <a:rPr lang="en-US" dirty="0" smtClean="0"/>
              <a:t> April, 2020</a:t>
            </a:r>
            <a:endParaRPr lang="en-US" dirty="0"/>
          </a:p>
          <a:p>
            <a:endParaRPr lang="en-US" dirty="0"/>
          </a:p>
        </p:txBody>
      </p:sp>
    </p:spTree>
    <p:extLst>
      <p:ext uri="{BB962C8B-B14F-4D97-AF65-F5344CB8AC3E}">
        <p14:creationId xmlns:p14="http://schemas.microsoft.com/office/powerpoint/2010/main" val="16432337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N.No</a:t>
            </a:r>
            <a:r>
              <a:rPr lang="en-US" dirty="0" smtClean="0"/>
              <a:t>. 72 B2C invoice if turnover exceeds 500 Cr</a:t>
            </a:r>
            <a:endParaRPr lang="en-US" dirty="0"/>
          </a:p>
        </p:txBody>
      </p:sp>
      <p:sp>
        <p:nvSpPr>
          <p:cNvPr id="3" name="Content Placeholder 2"/>
          <p:cNvSpPr>
            <a:spLocks noGrp="1"/>
          </p:cNvSpPr>
          <p:nvPr>
            <p:ph idx="1"/>
          </p:nvPr>
        </p:nvSpPr>
        <p:spPr/>
        <p:txBody>
          <a:bodyPr/>
          <a:lstStyle/>
          <a:p>
            <a:r>
              <a:rPr lang="en-US" dirty="0" smtClean="0"/>
              <a:t>Invoice </a:t>
            </a:r>
            <a:r>
              <a:rPr lang="en-US" dirty="0"/>
              <a:t>issued by a registered person, whose aggregate turnover in a financial year exceeds five hundred crore rupees, to an unregistered person (hereinafter referred to as B2C invoice), shall have Quick Response (QR)code: </a:t>
            </a:r>
          </a:p>
          <a:p>
            <a:r>
              <a:rPr lang="en-US" dirty="0"/>
              <a:t>Provided that where such registered person makes a Dynamic Quick Response (QR) code available to the recipient through a digital display, such B2C invoice issued by such registered person containing cross-reference of the payment using a Dynamic Quick Response (QR) code, shall be deemed to be having Quick Response (QR) code. </a:t>
            </a:r>
          </a:p>
          <a:p>
            <a:endParaRPr lang="en-US" dirty="0"/>
          </a:p>
        </p:txBody>
      </p:sp>
    </p:spTree>
    <p:extLst>
      <p:ext uri="{BB962C8B-B14F-4D97-AF65-F5344CB8AC3E}">
        <p14:creationId xmlns:p14="http://schemas.microsoft.com/office/powerpoint/2010/main" val="1277251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Misconception About E-Invoice Under GST</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dirty="0">
                <a:latin typeface="Arial Hebrew" charset="-79"/>
                <a:ea typeface="Arial Hebrew" charset="-79"/>
                <a:cs typeface="Arial Hebrew" charset="-79"/>
              </a:rPr>
              <a:t>E</a:t>
            </a:r>
            <a:r>
              <a:rPr lang="en-US" dirty="0" smtClean="0">
                <a:latin typeface="Arial Hebrew" charset="-79"/>
                <a:ea typeface="Arial Hebrew" charset="-79"/>
                <a:cs typeface="Arial Hebrew" charset="-79"/>
              </a:rPr>
              <a:t>-invoice </a:t>
            </a:r>
            <a:r>
              <a:rPr lang="en-US" dirty="0">
                <a:latin typeface="Arial Hebrew" charset="-79"/>
                <a:ea typeface="Arial Hebrew" charset="-79"/>
                <a:cs typeface="Arial Hebrew" charset="-79"/>
              </a:rPr>
              <a:t>will </a:t>
            </a:r>
            <a:r>
              <a:rPr lang="en-US" dirty="0" smtClean="0">
                <a:latin typeface="Arial Hebrew" charset="-79"/>
                <a:ea typeface="Arial Hebrew" charset="-79"/>
                <a:cs typeface="Arial Hebrew" charset="-79"/>
              </a:rPr>
              <a:t>not be </a:t>
            </a:r>
            <a:r>
              <a:rPr lang="en-US" dirty="0">
                <a:latin typeface="Arial Hebrew" charset="-79"/>
                <a:ea typeface="Arial Hebrew" charset="-79"/>
                <a:cs typeface="Arial Hebrew" charset="-79"/>
              </a:rPr>
              <a:t>generated from governments tax portal</a:t>
            </a:r>
            <a:r>
              <a:rPr lang="en-US" dirty="0" smtClean="0">
                <a:latin typeface="Arial Hebrew" charset="-79"/>
                <a:ea typeface="Arial Hebrew" charset="-79"/>
                <a:cs typeface="Arial Hebrew" charset="-79"/>
              </a:rPr>
              <a:t>. </a:t>
            </a:r>
            <a:r>
              <a:rPr lang="en-US" dirty="0">
                <a:latin typeface="Arial Hebrew" charset="-79"/>
                <a:ea typeface="Arial Hebrew" charset="-79"/>
                <a:cs typeface="Arial Hebrew" charset="-79"/>
              </a:rPr>
              <a:t>Invoices will continue to be generated using an Accounting or billing software. Under E-Invoice, Invoice is prepared on ERP software and then JSON file from software will be created and that is required to be uploaded on portal.</a:t>
            </a:r>
          </a:p>
          <a:p>
            <a:pPr algn="just"/>
            <a:r>
              <a:rPr lang="en-US" dirty="0">
                <a:latin typeface="Arial Hebrew" charset="-79"/>
                <a:ea typeface="Arial Hebrew" charset="-79"/>
                <a:cs typeface="Arial Hebrew" charset="-79"/>
              </a:rPr>
              <a:t>Another misconception about E-invoice is that, it is applicable to all GST Registered person. However as per</a:t>
            </a:r>
            <a:r>
              <a:rPr lang="en-US" b="1" dirty="0">
                <a:latin typeface="Arial Hebrew" charset="-79"/>
                <a:ea typeface="Arial Hebrew" charset="-79"/>
                <a:cs typeface="Arial Hebrew" charset="-79"/>
                <a:hlinkClick r:id="rId2"/>
              </a:rPr>
              <a:t> Notification No 70/2019 CT dated 13th Dec 2019</a:t>
            </a:r>
            <a:r>
              <a:rPr lang="en-US" dirty="0">
                <a:latin typeface="Arial Hebrew" charset="-79"/>
                <a:ea typeface="Arial Hebrew" charset="-79"/>
                <a:cs typeface="Arial Hebrew" charset="-79"/>
              </a:rPr>
              <a:t>, it will be </a:t>
            </a:r>
            <a:r>
              <a:rPr lang="en-US" dirty="0" smtClean="0">
                <a:latin typeface="Arial Hebrew" charset="-79"/>
                <a:ea typeface="Arial Hebrew" charset="-79"/>
                <a:cs typeface="Arial Hebrew" charset="-79"/>
              </a:rPr>
              <a:t>applicable only to </a:t>
            </a:r>
            <a:r>
              <a:rPr lang="en-US" dirty="0">
                <a:latin typeface="Arial Hebrew" charset="-79"/>
                <a:ea typeface="Arial Hebrew" charset="-79"/>
                <a:cs typeface="Arial Hebrew" charset="-79"/>
              </a:rPr>
              <a:t>Registered person whose aggregate turnover in a financial year exceeds </a:t>
            </a:r>
            <a:r>
              <a:rPr lang="en-US" dirty="0" err="1">
                <a:latin typeface="Arial Hebrew" charset="-79"/>
                <a:ea typeface="Arial Hebrew" charset="-79"/>
                <a:cs typeface="Arial Hebrew" charset="-79"/>
              </a:rPr>
              <a:t>Rs</a:t>
            </a:r>
            <a:r>
              <a:rPr lang="en-US" dirty="0">
                <a:latin typeface="Arial Hebrew" charset="-79"/>
                <a:ea typeface="Arial Hebrew" charset="-79"/>
                <a:cs typeface="Arial Hebrew" charset="-79"/>
              </a:rPr>
              <a:t> 100 Crore </a:t>
            </a:r>
            <a:r>
              <a:rPr lang="en-US" dirty="0" smtClean="0">
                <a:latin typeface="Arial Hebrew" charset="-79"/>
                <a:ea typeface="Arial Hebrew" charset="-79"/>
                <a:cs typeface="Arial Hebrew" charset="-79"/>
              </a:rPr>
              <a:t>an in </a:t>
            </a:r>
            <a:r>
              <a:rPr lang="en-US" dirty="0">
                <a:latin typeface="Arial Hebrew" charset="-79"/>
                <a:ea typeface="Arial Hebrew" charset="-79"/>
                <a:cs typeface="Arial Hebrew" charset="-79"/>
              </a:rPr>
              <a:t>respect of supply of Goods/Services to Registered Person (B2B)</a:t>
            </a:r>
          </a:p>
          <a:p>
            <a:pPr algn="just"/>
            <a:endParaRPr lang="en-US" dirty="0">
              <a:latin typeface="Arial Hebrew" charset="-79"/>
              <a:ea typeface="Arial Hebrew" charset="-79"/>
              <a:cs typeface="Arial Hebrew" charset="-79"/>
            </a:endParaRPr>
          </a:p>
        </p:txBody>
      </p:sp>
    </p:spTree>
    <p:extLst>
      <p:ext uri="{BB962C8B-B14F-4D97-AF65-F5344CB8AC3E}">
        <p14:creationId xmlns:p14="http://schemas.microsoft.com/office/powerpoint/2010/main" val="1664558567"/>
      </p:ext>
    </p:extLst>
  </p:cSld>
  <p:clrMapOvr>
    <a:masterClrMapping/>
  </p:clrMapOvr>
  <p:timing>
    <p:tnLst>
      <p:par>
        <p:cTn id="1" dur="indefinite" restart="never" nodeType="tmRoot"/>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5453</TotalTime>
  <Words>1485</Words>
  <Application>Microsoft Macintosh PowerPoint</Application>
  <PresentationFormat>Widescreen</PresentationFormat>
  <Paragraphs>165</Paragraphs>
  <Slides>27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 Hebrew</vt:lpstr>
      <vt:lpstr>Gill Sans MT</vt:lpstr>
      <vt:lpstr>Mangal</vt:lpstr>
      <vt:lpstr>Wingdings</vt:lpstr>
      <vt:lpstr>Arial</vt:lpstr>
      <vt:lpstr>Gallery</vt:lpstr>
      <vt:lpstr>E-Invoice under GST</vt:lpstr>
      <vt:lpstr>Introduction</vt:lpstr>
      <vt:lpstr>What is E-Invoicing under GST </vt:lpstr>
      <vt:lpstr>taxpayers required to generate E-Invoice under GST </vt:lpstr>
      <vt:lpstr>N.No. 68/2019-CT</vt:lpstr>
      <vt:lpstr>N.No. 69/2019-CT Official websites managed by the GSTN for e-invoice </vt:lpstr>
      <vt:lpstr>N.No. 70 &amp; 71/2019  Applicability </vt:lpstr>
      <vt:lpstr>N.No. 72 B2C invoice if turnover exceeds 500 Cr</vt:lpstr>
      <vt:lpstr>Misconception About E-Invoice Under GST </vt:lpstr>
      <vt:lpstr>E-Invoice Scheme </vt:lpstr>
      <vt:lpstr>What is Invoice Reference Number (IRN) </vt:lpstr>
      <vt:lpstr>Benefits From E-Invoice under GST </vt:lpstr>
      <vt:lpstr>Invoice Registration Portal – (IRP) </vt:lpstr>
      <vt:lpstr>procedure for generating an E-Invoice under GST….1/2 </vt:lpstr>
      <vt:lpstr>procedure for generating an E-Invoice under GST….2/2 </vt:lpstr>
      <vt:lpstr>Steps of Generation of E-Invoice under GST </vt:lpstr>
      <vt:lpstr> STEP 1 – Generation of Invoice and JSON </vt:lpstr>
      <vt:lpstr>STEP 2 – Uploading of JSON </vt:lpstr>
      <vt:lpstr>STEP 3 – Validation of data by IRP</vt:lpstr>
      <vt:lpstr>STEP 4 – Sharing of E-invoice</vt:lpstr>
      <vt:lpstr>STEP 5- Returning the digitally signed JSON to the seller along with a QR </vt:lpstr>
      <vt:lpstr>QR Code </vt:lpstr>
      <vt:lpstr>Modes of Generation of E-Invoice under GST </vt:lpstr>
      <vt:lpstr>Mandatory Fields Of E-Invoice </vt:lpstr>
      <vt:lpstr>Other Important points of E-Invoices under GST…..1/2 </vt:lpstr>
      <vt:lpstr>Other Important points of E-Invoices under GST…..2/2  </vt:lpstr>
      <vt:lpstr>DMRN &amp; Associates</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E-Invoice under GST</dc:title>
  <dc:creator>Naveen Garg</dc:creator>
  <cp:lastModifiedBy>Naveen Garg</cp:lastModifiedBy>
  <cp:revision>15</cp:revision>
  <dcterms:created xsi:type="dcterms:W3CDTF">2020-01-20T11:22:12Z</dcterms:created>
  <dcterms:modified xsi:type="dcterms:W3CDTF">2020-01-24T06:20:01Z</dcterms:modified>
</cp:coreProperties>
</file>