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2" r:id="rId1"/>
  </p:sldMasterIdLst>
  <p:notesMasterIdLst>
    <p:notesMasterId r:id="rId47"/>
  </p:notesMasterIdLst>
  <p:sldIdLst>
    <p:sldId id="256" r:id="rId2"/>
    <p:sldId id="304" r:id="rId3"/>
    <p:sldId id="305" r:id="rId4"/>
    <p:sldId id="306" r:id="rId5"/>
    <p:sldId id="307" r:id="rId6"/>
    <p:sldId id="308" r:id="rId7"/>
    <p:sldId id="309" r:id="rId8"/>
    <p:sldId id="310" r:id="rId9"/>
    <p:sldId id="311" r:id="rId10"/>
    <p:sldId id="257" r:id="rId11"/>
    <p:sldId id="303" r:id="rId12"/>
    <p:sldId id="299" r:id="rId13"/>
    <p:sldId id="300" r:id="rId14"/>
    <p:sldId id="301" r:id="rId15"/>
    <p:sldId id="302" r:id="rId16"/>
    <p:sldId id="258" r:id="rId17"/>
    <p:sldId id="273" r:id="rId18"/>
    <p:sldId id="277" r:id="rId19"/>
    <p:sldId id="286" r:id="rId20"/>
    <p:sldId id="270" r:id="rId21"/>
    <p:sldId id="271" r:id="rId22"/>
    <p:sldId id="278" r:id="rId23"/>
    <p:sldId id="260" r:id="rId24"/>
    <p:sldId id="262" r:id="rId25"/>
    <p:sldId id="287" r:id="rId26"/>
    <p:sldId id="288" r:id="rId27"/>
    <p:sldId id="263" r:id="rId28"/>
    <p:sldId id="290" r:id="rId29"/>
    <p:sldId id="265" r:id="rId30"/>
    <p:sldId id="266" r:id="rId31"/>
    <p:sldId id="267" r:id="rId32"/>
    <p:sldId id="268" r:id="rId33"/>
    <p:sldId id="269" r:id="rId34"/>
    <p:sldId id="279" r:id="rId35"/>
    <p:sldId id="272" r:id="rId36"/>
    <p:sldId id="297" r:id="rId37"/>
    <p:sldId id="274" r:id="rId38"/>
    <p:sldId id="289" r:id="rId39"/>
    <p:sldId id="275" r:id="rId40"/>
    <p:sldId id="291" r:id="rId41"/>
    <p:sldId id="292" r:id="rId42"/>
    <p:sldId id="293" r:id="rId43"/>
    <p:sldId id="294" r:id="rId44"/>
    <p:sldId id="295" r:id="rId45"/>
    <p:sldId id="298"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32"/>
    <p:restoredTop sz="85121" autoAdjust="0"/>
  </p:normalViewPr>
  <p:slideViewPr>
    <p:cSldViewPr snapToGrid="0">
      <p:cViewPr>
        <p:scale>
          <a:sx n="86" d="100"/>
          <a:sy n="86" d="100"/>
        </p:scale>
        <p:origin x="1920" y="4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52" Type="http://schemas.microsoft.com/office/2015/10/relationships/revisionInfo" Target="revisionInfo.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8AB0F4-B305-44E8-9C00-040ABEAF6765}" type="datetimeFigureOut">
              <a:rPr lang="en-US" smtClean="0"/>
              <a:t>6/29/20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33CC94-134B-4CE3-A63B-9C19A950D87A}" type="slidenum">
              <a:rPr lang="en-US" smtClean="0"/>
              <a:t>‹#›</a:t>
            </a:fld>
            <a:endParaRPr lang="en-US"/>
          </a:p>
        </p:txBody>
      </p:sp>
    </p:spTree>
    <p:extLst>
      <p:ext uri="{BB962C8B-B14F-4D97-AF65-F5344CB8AC3E}">
        <p14:creationId xmlns:p14="http://schemas.microsoft.com/office/powerpoint/2010/main" val="257954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2</a:t>
            </a:fld>
            <a:endParaRPr lang="en-IN"/>
          </a:p>
        </p:txBody>
      </p:sp>
    </p:spTree>
    <p:extLst>
      <p:ext uri="{BB962C8B-B14F-4D97-AF65-F5344CB8AC3E}">
        <p14:creationId xmlns:p14="http://schemas.microsoft.com/office/powerpoint/2010/main" val="2016229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4</a:t>
            </a:fld>
            <a:endParaRPr lang="en-IN"/>
          </a:p>
        </p:txBody>
      </p:sp>
    </p:spTree>
    <p:extLst>
      <p:ext uri="{BB962C8B-B14F-4D97-AF65-F5344CB8AC3E}">
        <p14:creationId xmlns:p14="http://schemas.microsoft.com/office/powerpoint/2010/main" val="1343964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10.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 The place of supply of goods, other than supply of goods imported into, or exported from India, shall be as under,–– </a:t>
            </a:r>
            <a:endParaRPr lang="en-US" dirty="0" smtClean="0"/>
          </a:p>
          <a:p>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a</a:t>
            </a:r>
            <a:r>
              <a:rPr lang="en-US" sz="1200" kern="1200" dirty="0" smtClean="0">
                <a:solidFill>
                  <a:schemeClr val="tx1"/>
                </a:solidFill>
                <a:effectLst/>
                <a:latin typeface="+mn-lt"/>
                <a:ea typeface="+mn-ea"/>
                <a:cs typeface="+mn-cs"/>
              </a:rPr>
              <a:t>) where the supply involves movement of goods, whether by the supplier or the recipient or by any other person, the place of supply of such goods shall be the location of the goods at the time at which the movement of goods terminates for delivery to the recipient; </a:t>
            </a:r>
            <a:endParaRPr lang="en-US" dirty="0" smtClean="0"/>
          </a:p>
          <a:p>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b</a:t>
            </a:r>
            <a:r>
              <a:rPr lang="en-US" sz="1200" kern="1200" dirty="0" smtClean="0">
                <a:solidFill>
                  <a:schemeClr val="tx1"/>
                </a:solidFill>
                <a:effectLst/>
                <a:latin typeface="+mn-lt"/>
                <a:ea typeface="+mn-ea"/>
                <a:cs typeface="+mn-cs"/>
              </a:rPr>
              <a:t>) where the goods are delivered by the supplier to a recipient or any other person on the direction of a third person, whether acting as an agent or otherwise, before or during movement of goods, either by way of transfer of documents of title to the goods or otherwise, it shall be deemed that the said third person has received the goods and the place of supply of such goods shall be the principal place of business of such person; </a:t>
            </a:r>
            <a:endParaRPr lang="en-US" dirty="0" smtClean="0"/>
          </a:p>
          <a:p>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c</a:t>
            </a:r>
            <a:r>
              <a:rPr lang="en-US" sz="1200" kern="1200" dirty="0" smtClean="0">
                <a:solidFill>
                  <a:schemeClr val="tx1"/>
                </a:solidFill>
                <a:effectLst/>
                <a:latin typeface="+mn-lt"/>
                <a:ea typeface="+mn-ea"/>
                <a:cs typeface="+mn-cs"/>
              </a:rPr>
              <a:t>) where the supply does not involve movement of goods, whether by the supplier or the recipient, the place of supply shall be the location of such goods at the time of the delivery to the recipient; </a:t>
            </a:r>
            <a:endParaRPr lang="en-US" dirty="0" smtClean="0"/>
          </a:p>
          <a:p>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 where the goods are assembled or installed at site, the place of supply shall be the place of such installation or assembly; </a:t>
            </a:r>
            <a:endParaRPr lang="en-US" dirty="0" smtClean="0"/>
          </a:p>
          <a:p>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e</a:t>
            </a:r>
            <a:r>
              <a:rPr lang="en-US" sz="1200" kern="1200" dirty="0" smtClean="0">
                <a:solidFill>
                  <a:schemeClr val="tx1"/>
                </a:solidFill>
                <a:effectLst/>
                <a:latin typeface="+mn-lt"/>
                <a:ea typeface="+mn-ea"/>
                <a:cs typeface="+mn-cs"/>
              </a:rPr>
              <a:t>) where the goods are supplied on board a conveyance, including a vessel, an aircraft, a train or a motor vehicle, the place of supply shall be the location at which such goods are taken on board. </a:t>
            </a:r>
            <a:endParaRPr lang="en-US" dirty="0" smtClean="0"/>
          </a:p>
          <a:p>
            <a:endParaRPr lang="en-US" dirty="0"/>
          </a:p>
        </p:txBody>
      </p:sp>
      <p:sp>
        <p:nvSpPr>
          <p:cNvPr id="4" name="Slide Number Placeholder 3"/>
          <p:cNvSpPr>
            <a:spLocks noGrp="1"/>
          </p:cNvSpPr>
          <p:nvPr>
            <p:ph type="sldNum" sz="quarter" idx="10"/>
          </p:nvPr>
        </p:nvSpPr>
        <p:spPr/>
        <p:txBody>
          <a:bodyPr/>
          <a:lstStyle/>
          <a:p>
            <a:fld id="{8859C6BC-88A5-4741-A059-C55EB107E9A6}" type="slidenum">
              <a:rPr lang="en-US" smtClean="0"/>
              <a:t>6</a:t>
            </a:fld>
            <a:endParaRPr lang="en-US"/>
          </a:p>
        </p:txBody>
      </p:sp>
    </p:spTree>
    <p:extLst>
      <p:ext uri="{BB962C8B-B14F-4D97-AF65-F5344CB8AC3E}">
        <p14:creationId xmlns:p14="http://schemas.microsoft.com/office/powerpoint/2010/main" val="1990318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12</a:t>
            </a:fld>
            <a:endParaRPr lang="en-IN"/>
          </a:p>
        </p:txBody>
      </p:sp>
    </p:spTree>
    <p:extLst>
      <p:ext uri="{BB962C8B-B14F-4D97-AF65-F5344CB8AC3E}">
        <p14:creationId xmlns:p14="http://schemas.microsoft.com/office/powerpoint/2010/main" val="1925953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9C6BC-88A5-4741-A059-C55EB107E9A6}" type="slidenum">
              <a:rPr lang="en-US" smtClean="0"/>
              <a:t>13</a:t>
            </a:fld>
            <a:endParaRPr lang="en-US"/>
          </a:p>
        </p:txBody>
      </p:sp>
    </p:spTree>
    <p:extLst>
      <p:ext uri="{BB962C8B-B14F-4D97-AF65-F5344CB8AC3E}">
        <p14:creationId xmlns:p14="http://schemas.microsoft.com/office/powerpoint/2010/main" val="1566361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33CC94-134B-4CE3-A63B-9C19A950D87A}" type="slidenum">
              <a:rPr lang="en-US" smtClean="0"/>
              <a:t>18</a:t>
            </a:fld>
            <a:endParaRPr lang="en-US"/>
          </a:p>
        </p:txBody>
      </p:sp>
    </p:spTree>
    <p:extLst>
      <p:ext uri="{BB962C8B-B14F-4D97-AF65-F5344CB8AC3E}">
        <p14:creationId xmlns:p14="http://schemas.microsoft.com/office/powerpoint/2010/main" val="1281930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SEZ – table 6B</a:t>
            </a:r>
          </a:p>
        </p:txBody>
      </p:sp>
      <p:sp>
        <p:nvSpPr>
          <p:cNvPr id="4" name="Slide Number Placeholder 3"/>
          <p:cNvSpPr>
            <a:spLocks noGrp="1"/>
          </p:cNvSpPr>
          <p:nvPr>
            <p:ph type="sldNum" sz="quarter" idx="10"/>
          </p:nvPr>
        </p:nvSpPr>
        <p:spPr/>
        <p:txBody>
          <a:bodyPr/>
          <a:lstStyle/>
          <a:p>
            <a:fld id="{1433CC94-134B-4CE3-A63B-9C19A950D87A}" type="slidenum">
              <a:rPr lang="en-US" smtClean="0"/>
              <a:t>26</a:t>
            </a:fld>
            <a:endParaRPr lang="en-US"/>
          </a:p>
        </p:txBody>
      </p:sp>
    </p:spTree>
    <p:extLst>
      <p:ext uri="{BB962C8B-B14F-4D97-AF65-F5344CB8AC3E}">
        <p14:creationId xmlns:p14="http://schemas.microsoft.com/office/powerpoint/2010/main" val="1661356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CAN BE REMOVED</a:t>
            </a:r>
          </a:p>
        </p:txBody>
      </p:sp>
      <p:sp>
        <p:nvSpPr>
          <p:cNvPr id="4" name="Slide Number Placeholder 3"/>
          <p:cNvSpPr>
            <a:spLocks noGrp="1"/>
          </p:cNvSpPr>
          <p:nvPr>
            <p:ph type="sldNum" sz="quarter" idx="10"/>
          </p:nvPr>
        </p:nvSpPr>
        <p:spPr/>
        <p:txBody>
          <a:bodyPr/>
          <a:lstStyle/>
          <a:p>
            <a:fld id="{1433CC94-134B-4CE3-A63B-9C19A950D87A}" type="slidenum">
              <a:rPr lang="en-US" smtClean="0"/>
              <a:t>27</a:t>
            </a:fld>
            <a:endParaRPr lang="en-US"/>
          </a:p>
        </p:txBody>
      </p:sp>
    </p:spTree>
    <p:extLst>
      <p:ext uri="{BB962C8B-B14F-4D97-AF65-F5344CB8AC3E}">
        <p14:creationId xmlns:p14="http://schemas.microsoft.com/office/powerpoint/2010/main" val="711349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B6DFBB2D-F36E-4A22-8F97-D1C1BF5AC2DE}" type="datetimeFigureOut">
              <a:rPr lang="en-US" smtClean="0"/>
              <a:t>6/29/20</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CDCFC96F-5113-4B2F-B0F4-38054D7DD22C}" type="slidenum">
              <a:rPr lang="en-US" smtClean="0"/>
              <a:t>‹#›</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99240348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DFBB2D-F36E-4A22-8F97-D1C1BF5AC2DE}" type="datetimeFigureOut">
              <a:rPr lang="en-US" smtClean="0"/>
              <a:t>6/29/20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3631336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DFBB2D-F36E-4A22-8F97-D1C1BF5AC2DE}" type="datetimeFigureOut">
              <a:rPr lang="en-US" smtClean="0"/>
              <a:t>6/29/20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422373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51678" y="1477927"/>
            <a:ext cx="10178322" cy="44016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DFBB2D-F36E-4A22-8F97-D1C1BF5AC2DE}" type="datetimeFigureOut">
              <a:rPr lang="en-US" smtClean="0"/>
              <a:t>6/29/20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3636267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B6DFBB2D-F36E-4A22-8F97-D1C1BF5AC2DE}" type="datetimeFigureOut">
              <a:rPr lang="en-US" smtClean="0"/>
              <a:t>6/29/20</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CDCFC96F-5113-4B2F-B0F4-38054D7DD22C}" type="slidenum">
              <a:rPr lang="en-US" smtClean="0"/>
              <a:t>‹#›</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22569022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DFBB2D-F36E-4A22-8F97-D1C1BF5AC2DE}" type="datetimeFigureOut">
              <a:rPr lang="en-US" smtClean="0"/>
              <a:t>6/29/20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2798389105"/>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DFBB2D-F36E-4A22-8F97-D1C1BF5AC2DE}" type="datetimeFigureOut">
              <a:rPr lang="en-US" smtClean="0"/>
              <a:t>6/29/20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835101563"/>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DFBB2D-F36E-4A22-8F97-D1C1BF5AC2DE}" type="datetimeFigureOut">
              <a:rPr lang="en-US" smtClean="0"/>
              <a:t>6/29/20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3420785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DFBB2D-F36E-4A22-8F97-D1C1BF5AC2DE}" type="datetimeFigureOut">
              <a:rPr lang="en-US" smtClean="0"/>
              <a:t>6/29/20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212727658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051" y="6375679"/>
            <a:ext cx="1233355" cy="348462"/>
          </a:xfrm>
        </p:spPr>
        <p:txBody>
          <a:bodyPr/>
          <a:lstStyle/>
          <a:p>
            <a:fld id="{B6DFBB2D-F36E-4A22-8F97-D1C1BF5AC2DE}" type="datetimeFigureOut">
              <a:rPr lang="en-US" smtClean="0"/>
              <a:t>6/29/20</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CDCFC96F-5113-4B2F-B0F4-38054D7DD22C}" type="slidenum">
              <a:rPr lang="en-US" smtClean="0"/>
              <a:t>‹#›</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69026510"/>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950" y="6375679"/>
            <a:ext cx="1232456" cy="348462"/>
          </a:xfrm>
        </p:spPr>
        <p:txBody>
          <a:bodyPr/>
          <a:lstStyle/>
          <a:p>
            <a:fld id="{B6DFBB2D-F36E-4A22-8F97-D1C1BF5AC2DE}" type="datetimeFigureOut">
              <a:rPr lang="en-US" smtClean="0"/>
              <a:t>6/29/20</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CDCFC96F-5113-4B2F-B0F4-38054D7DD22C}" type="slidenum">
              <a:rPr lang="en-US" smtClean="0"/>
              <a:t>‹#›</a:t>
            </a:fld>
            <a:endParaRPr lang="en-US"/>
          </a:p>
        </p:txBody>
      </p:sp>
    </p:spTree>
    <p:extLst>
      <p:ext uri="{BB962C8B-B14F-4D97-AF65-F5344CB8AC3E}">
        <p14:creationId xmlns:p14="http://schemas.microsoft.com/office/powerpoint/2010/main" val="24551349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B6DFBB2D-F36E-4A22-8F97-D1C1BF5AC2DE}" type="datetimeFigureOut">
              <a:rPr lang="en-US" smtClean="0"/>
              <a:t>6/29/20</a:t>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CDCFC96F-5113-4B2F-B0F4-38054D7DD22C}" type="slidenum">
              <a:rPr lang="en-US" smtClean="0"/>
              <a:t>‹#›</a:t>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14647104"/>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69CF60-46AE-49CF-8642-06E360638621}"/>
              </a:ext>
            </a:extLst>
          </p:cNvPr>
          <p:cNvSpPr>
            <a:spLocks noGrp="1"/>
          </p:cNvSpPr>
          <p:nvPr>
            <p:ph type="ctrTitle"/>
          </p:nvPr>
        </p:nvSpPr>
        <p:spPr/>
        <p:txBody>
          <a:bodyPr/>
          <a:lstStyle/>
          <a:p>
            <a:r>
              <a:rPr lang="en-US" dirty="0"/>
              <a:t>Export Provisions</a:t>
            </a:r>
          </a:p>
        </p:txBody>
      </p:sp>
      <p:sp>
        <p:nvSpPr>
          <p:cNvPr id="3" name="Subtitle 2">
            <a:extLst>
              <a:ext uri="{FF2B5EF4-FFF2-40B4-BE49-F238E27FC236}">
                <a16:creationId xmlns:a16="http://schemas.microsoft.com/office/drawing/2014/main" xmlns="" id="{A562B379-ADC3-4215-904E-055158484967}"/>
              </a:ext>
            </a:extLst>
          </p:cNvPr>
          <p:cNvSpPr>
            <a:spLocks noGrp="1"/>
          </p:cNvSpPr>
          <p:nvPr>
            <p:ph type="subTitle" idx="1"/>
          </p:nvPr>
        </p:nvSpPr>
        <p:spPr>
          <a:xfrm>
            <a:off x="2215045" y="5141626"/>
            <a:ext cx="9837047" cy="1579849"/>
          </a:xfrm>
        </p:spPr>
        <p:txBody>
          <a:bodyPr>
            <a:normAutofit lnSpcReduction="10000"/>
          </a:bodyPr>
          <a:lstStyle/>
          <a:p>
            <a:pPr algn="r"/>
            <a:r>
              <a:rPr lang="en-US" sz="2400" dirty="0" smtClean="0"/>
              <a:t>CA</a:t>
            </a:r>
            <a:r>
              <a:rPr lang="en-US" sz="2400" dirty="0"/>
              <a:t>. Naveen </a:t>
            </a:r>
            <a:r>
              <a:rPr lang="en-US" sz="2400" dirty="0" smtClean="0"/>
              <a:t>Garg</a:t>
            </a:r>
          </a:p>
          <a:p>
            <a:pPr algn="r"/>
            <a:r>
              <a:rPr lang="en-US" sz="1600" dirty="0" smtClean="0"/>
              <a:t>DMRN &amp; ASSOCIATES</a:t>
            </a:r>
          </a:p>
          <a:p>
            <a:pPr algn="r"/>
            <a:r>
              <a:rPr lang="en-US" sz="1300" dirty="0" smtClean="0"/>
              <a:t>503, JMD </a:t>
            </a:r>
            <a:r>
              <a:rPr lang="en-US" sz="1300" dirty="0" err="1" smtClean="0"/>
              <a:t>Megapolis</a:t>
            </a:r>
            <a:r>
              <a:rPr lang="en-US" sz="1300" dirty="0" smtClean="0"/>
              <a:t>, </a:t>
            </a:r>
            <a:r>
              <a:rPr lang="en-US" sz="1300" dirty="0" err="1" smtClean="0"/>
              <a:t>Sohna</a:t>
            </a:r>
            <a:r>
              <a:rPr lang="en-US" sz="1300" dirty="0" smtClean="0"/>
              <a:t> Road, Gurgaon</a:t>
            </a:r>
          </a:p>
          <a:p>
            <a:pPr algn="r"/>
            <a:r>
              <a:rPr lang="en-US" sz="1300" dirty="0" smtClean="0"/>
              <a:t>Ph. 0124-4114919, M. 9911283111</a:t>
            </a:r>
          </a:p>
          <a:p>
            <a:pPr algn="r"/>
            <a:r>
              <a:rPr lang="en-US" sz="1300" dirty="0" err="1" smtClean="0"/>
              <a:t>www.dmrnca.com</a:t>
            </a:r>
            <a:endParaRPr lang="en-US" sz="1300" dirty="0"/>
          </a:p>
        </p:txBody>
      </p:sp>
    </p:spTree>
    <p:extLst>
      <p:ext uri="{BB962C8B-B14F-4D97-AF65-F5344CB8AC3E}">
        <p14:creationId xmlns:p14="http://schemas.microsoft.com/office/powerpoint/2010/main" val="17844699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F24F82-E4EC-4155-B945-DC34A782E1A2}"/>
              </a:ext>
            </a:extLst>
          </p:cNvPr>
          <p:cNvSpPr>
            <a:spLocks noGrp="1"/>
          </p:cNvSpPr>
          <p:nvPr>
            <p:ph type="title"/>
          </p:nvPr>
        </p:nvSpPr>
        <p:spPr>
          <a:xfrm>
            <a:off x="1251678" y="104931"/>
            <a:ext cx="10178322" cy="899409"/>
          </a:xfrm>
        </p:spPr>
        <p:txBody>
          <a:bodyPr>
            <a:normAutofit/>
          </a:bodyPr>
          <a:lstStyle/>
          <a:p>
            <a:r>
              <a:rPr lang="en-US" dirty="0"/>
              <a:t>Export</a:t>
            </a:r>
          </a:p>
        </p:txBody>
      </p:sp>
      <p:sp>
        <p:nvSpPr>
          <p:cNvPr id="3" name="Content Placeholder 2">
            <a:extLst>
              <a:ext uri="{FF2B5EF4-FFF2-40B4-BE49-F238E27FC236}">
                <a16:creationId xmlns:a16="http://schemas.microsoft.com/office/drawing/2014/main" xmlns="" id="{9FCFFD34-7E7A-4B4E-AAE6-A2FA3B09C643}"/>
              </a:ext>
            </a:extLst>
          </p:cNvPr>
          <p:cNvSpPr>
            <a:spLocks noGrp="1"/>
          </p:cNvSpPr>
          <p:nvPr>
            <p:ph idx="1"/>
          </p:nvPr>
        </p:nvSpPr>
        <p:spPr>
          <a:xfrm>
            <a:off x="959370" y="1004340"/>
            <a:ext cx="10470630" cy="5853659"/>
          </a:xfrm>
        </p:spPr>
        <p:txBody>
          <a:bodyPr>
            <a:normAutofit fontScale="92500" lnSpcReduction="20000"/>
          </a:bodyPr>
          <a:lstStyle/>
          <a:p>
            <a:pPr marL="0" indent="0" algn="just">
              <a:buNone/>
            </a:pPr>
            <a:r>
              <a:rPr lang="en-US" sz="2600" dirty="0"/>
              <a:t>Sec. 2(5) of IGST Act:</a:t>
            </a:r>
          </a:p>
          <a:p>
            <a:pPr marL="0" indent="0" algn="just">
              <a:buNone/>
            </a:pPr>
            <a:r>
              <a:rPr lang="en-US" sz="2600" dirty="0"/>
              <a:t>“</a:t>
            </a:r>
            <a:r>
              <a:rPr lang="en-US" sz="2600" b="1" dirty="0"/>
              <a:t>Export of goods</a:t>
            </a:r>
            <a:r>
              <a:rPr lang="en-US" sz="2600" dirty="0"/>
              <a:t>” with its grammatical variations and cognate expressions, means taking goods out of India to a place outside India</a:t>
            </a:r>
          </a:p>
          <a:p>
            <a:pPr marL="0" indent="0" algn="just">
              <a:buNone/>
            </a:pPr>
            <a:endParaRPr lang="en-US" sz="2600" dirty="0"/>
          </a:p>
          <a:p>
            <a:pPr marL="0" indent="0" algn="just">
              <a:buNone/>
            </a:pPr>
            <a:r>
              <a:rPr lang="en-US" sz="2600" dirty="0"/>
              <a:t>Sec. 2(6) of IGST Act:</a:t>
            </a:r>
          </a:p>
          <a:p>
            <a:pPr marL="0" indent="0" algn="just">
              <a:buNone/>
            </a:pPr>
            <a:r>
              <a:rPr lang="en-US" sz="2600" dirty="0"/>
              <a:t>“</a:t>
            </a:r>
            <a:r>
              <a:rPr lang="en-US" sz="2600" b="1" dirty="0"/>
              <a:t>Export of services</a:t>
            </a:r>
            <a:r>
              <a:rPr lang="en-US" sz="2600" dirty="0"/>
              <a:t>” means the supply of any service when,–– </a:t>
            </a:r>
          </a:p>
          <a:p>
            <a:pPr marL="514350" indent="-514350" algn="just">
              <a:buFont typeface="+mj-lt"/>
              <a:buAutoNum type="romanUcPeriod"/>
            </a:pPr>
            <a:r>
              <a:rPr lang="en-US" sz="2600" dirty="0"/>
              <a:t>the supplier of service is located in India;</a:t>
            </a:r>
          </a:p>
          <a:p>
            <a:pPr marL="514350" indent="-514350" algn="just">
              <a:buFont typeface="+mj-lt"/>
              <a:buAutoNum type="romanUcPeriod"/>
            </a:pPr>
            <a:r>
              <a:rPr lang="en-US" sz="2600" dirty="0"/>
              <a:t>the recipient of service is located outside India;</a:t>
            </a:r>
          </a:p>
          <a:p>
            <a:pPr marL="514350" indent="-514350" algn="just">
              <a:buFont typeface="+mj-lt"/>
              <a:buAutoNum type="romanUcPeriod"/>
            </a:pPr>
            <a:r>
              <a:rPr lang="en-US" sz="2600" b="1" dirty="0"/>
              <a:t>the place of supply </a:t>
            </a:r>
            <a:r>
              <a:rPr lang="en-US" sz="2600" dirty="0"/>
              <a:t>of service is outside India; </a:t>
            </a:r>
          </a:p>
          <a:p>
            <a:pPr marL="514350" indent="-514350" algn="just">
              <a:buFont typeface="+mj-lt"/>
              <a:buAutoNum type="romanUcPeriod"/>
            </a:pPr>
            <a:r>
              <a:rPr lang="en-US" sz="2600" dirty="0"/>
              <a:t>the payment for such service has been received by the supplier of service in </a:t>
            </a:r>
            <a:r>
              <a:rPr lang="en-US" sz="2600" b="1" dirty="0"/>
              <a:t>convertible foreign exchange</a:t>
            </a:r>
            <a:r>
              <a:rPr lang="en-US" sz="2600" dirty="0"/>
              <a:t>; and </a:t>
            </a:r>
          </a:p>
          <a:p>
            <a:pPr marL="514350" indent="-514350" algn="just">
              <a:buFont typeface="+mj-lt"/>
              <a:buAutoNum type="romanUcPeriod"/>
            </a:pPr>
            <a:r>
              <a:rPr lang="en-US" sz="2600" dirty="0"/>
              <a:t>the supplier of service and the recipient of service are not merely establishments of a distinct person in accordance with </a:t>
            </a:r>
            <a:r>
              <a:rPr lang="en-US" sz="2600" i="1" dirty="0"/>
              <a:t>Explanation </a:t>
            </a:r>
            <a:r>
              <a:rPr lang="en-US" sz="2600" dirty="0"/>
              <a:t>1 in section 8; </a:t>
            </a:r>
          </a:p>
          <a:p>
            <a:pPr algn="just"/>
            <a:endParaRPr lang="en-US" dirty="0"/>
          </a:p>
        </p:txBody>
      </p:sp>
    </p:spTree>
    <p:extLst>
      <p:ext uri="{BB962C8B-B14F-4D97-AF65-F5344CB8AC3E}">
        <p14:creationId xmlns:p14="http://schemas.microsoft.com/office/powerpoint/2010/main" val="74761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Deemed export</a:t>
            </a:r>
            <a:endParaRPr lang="en-US" dirty="0"/>
          </a:p>
        </p:txBody>
      </p:sp>
      <p:sp>
        <p:nvSpPr>
          <p:cNvPr id="3" name="Content Placeholder 2"/>
          <p:cNvSpPr>
            <a:spLocks noGrp="1"/>
          </p:cNvSpPr>
          <p:nvPr>
            <p:ph idx="1"/>
          </p:nvPr>
        </p:nvSpPr>
        <p:spPr/>
        <p:txBody>
          <a:bodyPr/>
          <a:lstStyle/>
          <a:p>
            <a:pPr algn="just"/>
            <a:r>
              <a:rPr lang="en-GB" dirty="0"/>
              <a:t>Sec. 147 of CGST </a:t>
            </a:r>
            <a:r>
              <a:rPr lang="en-GB" dirty="0" smtClean="0"/>
              <a:t>Act</a:t>
            </a:r>
            <a:r>
              <a:rPr lang="en-GB" b="1" dirty="0" smtClean="0"/>
              <a:t>-</a:t>
            </a:r>
          </a:p>
          <a:p>
            <a:pPr algn="just"/>
            <a:r>
              <a:rPr lang="en-GB" sz="2800" dirty="0" smtClean="0"/>
              <a:t>The </a:t>
            </a:r>
            <a:r>
              <a:rPr lang="en-GB" sz="2800" dirty="0"/>
              <a:t>Government may, on the recommendations of the Council, notify certain supplies of</a:t>
            </a:r>
            <a:r>
              <a:rPr lang="en-GB" sz="2800" b="1" dirty="0"/>
              <a:t> goods </a:t>
            </a:r>
            <a:r>
              <a:rPr lang="en-GB" sz="2800" dirty="0"/>
              <a:t>as deemed exports, where goods supplied do not leave India, and payment for such supplies is received either in Indian rupees or in convertible foreign exchange, </a:t>
            </a:r>
            <a:r>
              <a:rPr lang="en-GB" sz="2800" b="1" dirty="0"/>
              <a:t>if such goods are manufactured in India</a:t>
            </a:r>
            <a:r>
              <a:rPr lang="en-GB" sz="2800" dirty="0"/>
              <a:t> </a:t>
            </a:r>
            <a:endParaRPr lang="en-US" sz="2800" dirty="0"/>
          </a:p>
        </p:txBody>
      </p:sp>
    </p:spTree>
    <p:extLst>
      <p:ext uri="{BB962C8B-B14F-4D97-AF65-F5344CB8AC3E}">
        <p14:creationId xmlns:p14="http://schemas.microsoft.com/office/powerpoint/2010/main" val="8716104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12</a:t>
            </a:fld>
            <a:endParaRPr lang="en-IN"/>
          </a:p>
        </p:txBody>
      </p:sp>
      <p:sp>
        <p:nvSpPr>
          <p:cNvPr id="2" name="Title 1"/>
          <p:cNvSpPr>
            <a:spLocks noGrp="1"/>
          </p:cNvSpPr>
          <p:nvPr>
            <p:ph type="ctrTitle"/>
          </p:nvPr>
        </p:nvSpPr>
        <p:spPr>
          <a:xfrm>
            <a:off x="1199456" y="2180861"/>
            <a:ext cx="10363200" cy="1975104"/>
          </a:xfrm>
        </p:spPr>
        <p:style>
          <a:lnRef idx="3">
            <a:schemeClr val="lt1"/>
          </a:lnRef>
          <a:fillRef idx="1">
            <a:schemeClr val="accent1"/>
          </a:fillRef>
          <a:effectRef idx="1">
            <a:schemeClr val="accent1"/>
          </a:effectRef>
          <a:fontRef idx="minor">
            <a:schemeClr val="lt1"/>
          </a:fontRef>
        </p:style>
        <p:txBody>
          <a:bodyPr>
            <a:noAutofit/>
          </a:bodyPr>
          <a:lstStyle/>
          <a:p>
            <a:r>
              <a:rPr lang="en-IN" sz="4000" dirty="0" smtClean="0"/>
              <a:t>Place of Supply</a:t>
            </a:r>
            <a:br>
              <a:rPr lang="en-IN" sz="4000" dirty="0" smtClean="0"/>
            </a:br>
            <a:r>
              <a:rPr lang="en-IN" sz="4000" dirty="0" smtClean="0"/>
              <a:t>Cross Boarder Transaction</a:t>
            </a:r>
            <a:endParaRPr lang="en-IN" sz="4000" dirty="0"/>
          </a:p>
        </p:txBody>
      </p:sp>
    </p:spTree>
    <p:extLst>
      <p:ext uri="{BB962C8B-B14F-4D97-AF65-F5344CB8AC3E}">
        <p14:creationId xmlns:p14="http://schemas.microsoft.com/office/powerpoint/2010/main" val="1159145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4253" y="-25400"/>
            <a:ext cx="10972800" cy="1143000"/>
          </a:xfrm>
        </p:spPr>
        <p:txBody>
          <a:bodyPr>
            <a:normAutofit fontScale="90000"/>
          </a:bodyPr>
          <a:lstStyle/>
          <a:p>
            <a:r>
              <a:rPr lang="en-US" sz="4800" b="1" dirty="0">
                <a:latin typeface="Times New Roman" pitchFamily="18" charset="0"/>
                <a:cs typeface="Times New Roman" pitchFamily="18" charset="0"/>
              </a:rPr>
              <a:t>Sec. 13 Supply with outside India Party</a:t>
            </a:r>
          </a:p>
        </p:txBody>
      </p:sp>
      <p:sp>
        <p:nvSpPr>
          <p:cNvPr id="10" name="Rectangle 9"/>
          <p:cNvSpPr/>
          <p:nvPr/>
        </p:nvSpPr>
        <p:spPr>
          <a:xfrm>
            <a:off x="931053" y="2616200"/>
            <a:ext cx="3556000" cy="1930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733" b="1" dirty="0">
                <a:solidFill>
                  <a:schemeClr val="tx1"/>
                </a:solidFill>
                <a:latin typeface="Cambria" pitchFamily="18" charset="0"/>
              </a:rPr>
              <a:t>Location of Supply</a:t>
            </a:r>
          </a:p>
        </p:txBody>
      </p:sp>
      <p:sp>
        <p:nvSpPr>
          <p:cNvPr id="15" name="Rectangle 14"/>
          <p:cNvSpPr/>
          <p:nvPr/>
        </p:nvSpPr>
        <p:spPr>
          <a:xfrm>
            <a:off x="7433453" y="1295400"/>
            <a:ext cx="3768341" cy="1930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2133" b="1" dirty="0">
                <a:solidFill>
                  <a:schemeClr val="tx1"/>
                </a:solidFill>
                <a:latin typeface="Cambria" pitchFamily="18" charset="0"/>
              </a:rPr>
              <a:t>Location of Service Receiver</a:t>
            </a:r>
            <a:endParaRPr lang="en-US" sz="2400" dirty="0">
              <a:solidFill>
                <a:schemeClr val="tx1"/>
              </a:solidFill>
            </a:endParaRPr>
          </a:p>
        </p:txBody>
      </p:sp>
      <p:cxnSp>
        <p:nvCxnSpPr>
          <p:cNvPr id="18" name="Straight Arrow Connector 17"/>
          <p:cNvCxnSpPr>
            <a:endCxn id="15" idx="1"/>
          </p:cNvCxnSpPr>
          <p:nvPr/>
        </p:nvCxnSpPr>
        <p:spPr>
          <a:xfrm flipV="1">
            <a:off x="4535821" y="2260600"/>
            <a:ext cx="2897632" cy="143510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34254" y="6230113"/>
            <a:ext cx="10803607" cy="461665"/>
          </a:xfrm>
          <a:prstGeom prst="rect">
            <a:avLst/>
          </a:prstGeom>
          <a:solidFill>
            <a:schemeClr val="bg1">
              <a:lumMod val="95000"/>
            </a:schemeClr>
          </a:solidFill>
          <a:ln>
            <a:solidFill>
              <a:schemeClr val="accent1"/>
            </a:solidFill>
          </a:ln>
        </p:spPr>
        <p:txBody>
          <a:bodyPr wrap="square" rtlCol="0">
            <a:spAutoFit/>
          </a:bodyPr>
          <a:lstStyle/>
          <a:p>
            <a:r>
              <a:rPr lang="en-US" sz="2400" dirty="0"/>
              <a:t>If Location of Recipient is not available then location of Supplier</a:t>
            </a:r>
          </a:p>
        </p:txBody>
      </p:sp>
      <p:sp>
        <p:nvSpPr>
          <p:cNvPr id="9" name="TextBox 8"/>
          <p:cNvSpPr txBox="1"/>
          <p:nvPr/>
        </p:nvSpPr>
        <p:spPr>
          <a:xfrm rot="20011990">
            <a:off x="4540309" y="2570281"/>
            <a:ext cx="2561214" cy="461665"/>
          </a:xfrm>
          <a:prstGeom prst="rect">
            <a:avLst/>
          </a:prstGeom>
          <a:noFill/>
        </p:spPr>
        <p:txBody>
          <a:bodyPr wrap="none" rtlCol="0">
            <a:spAutoFit/>
          </a:bodyPr>
          <a:lstStyle/>
          <a:p>
            <a:r>
              <a:rPr lang="en-US" sz="2400" b="1">
                <a:latin typeface="Times New Roman" pitchFamily="18" charset="0"/>
                <a:cs typeface="Times New Roman" pitchFamily="18" charset="0"/>
              </a:rPr>
              <a:t>General Provision</a:t>
            </a:r>
            <a:endParaRPr lang="en-US" sz="2400"/>
          </a:p>
        </p:txBody>
      </p:sp>
      <p:sp>
        <p:nvSpPr>
          <p:cNvPr id="20" name="Rectangle 19"/>
          <p:cNvSpPr/>
          <p:nvPr/>
        </p:nvSpPr>
        <p:spPr>
          <a:xfrm>
            <a:off x="7433453" y="3695701"/>
            <a:ext cx="3768341" cy="1930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2133" b="1" dirty="0">
                <a:solidFill>
                  <a:schemeClr val="tx1"/>
                </a:solidFill>
                <a:latin typeface="Cambria" pitchFamily="18" charset="0"/>
              </a:rPr>
              <a:t>Specific location as per sec. 13(3) to 13(13)</a:t>
            </a:r>
            <a:endParaRPr lang="en-US" sz="2400" dirty="0">
              <a:solidFill>
                <a:schemeClr val="tx1"/>
              </a:solidFill>
            </a:endParaRPr>
          </a:p>
        </p:txBody>
      </p:sp>
      <p:cxnSp>
        <p:nvCxnSpPr>
          <p:cNvPr id="21" name="Straight Arrow Connector 20"/>
          <p:cNvCxnSpPr/>
          <p:nvPr/>
        </p:nvCxnSpPr>
        <p:spPr>
          <a:xfrm>
            <a:off x="4535821" y="3741021"/>
            <a:ext cx="2946400" cy="109768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314793">
            <a:off x="4805316" y="4253794"/>
            <a:ext cx="1954381" cy="461665"/>
          </a:xfrm>
          <a:prstGeom prst="rect">
            <a:avLst/>
          </a:prstGeom>
          <a:noFill/>
        </p:spPr>
        <p:txBody>
          <a:bodyPr wrap="none" rtlCol="0">
            <a:spAutoFit/>
          </a:bodyPr>
          <a:lstStyle/>
          <a:p>
            <a:r>
              <a:rPr lang="en-US" sz="2400" b="1" dirty="0">
                <a:latin typeface="Times New Roman" pitchFamily="18" charset="0"/>
                <a:cs typeface="Times New Roman" pitchFamily="18" charset="0"/>
              </a:rPr>
              <a:t>Special Cases</a:t>
            </a:r>
            <a:endParaRPr lang="en-US" sz="2400" dirty="0"/>
          </a:p>
        </p:txBody>
      </p:sp>
    </p:spTree>
    <p:extLst>
      <p:ext uri="{BB962C8B-B14F-4D97-AF65-F5344CB8AC3E}">
        <p14:creationId xmlns:p14="http://schemas.microsoft.com/office/powerpoint/2010/main" val="48627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ox(in)">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ox(in)">
                                      <p:cBhvr>
                                        <p:cTn id="3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72" y="0"/>
            <a:ext cx="10972798" cy="827371"/>
          </a:xfrm>
        </p:spPr>
        <p:txBody>
          <a:bodyPr>
            <a:normAutofit fontScale="90000"/>
          </a:bodyPr>
          <a:lstStyle/>
          <a:p>
            <a:r>
              <a:rPr lang="en-US" dirty="0" smtClean="0"/>
              <a:t>Sec.13 Specific Service Cross Boarder..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34866245"/>
              </p:ext>
            </p:extLst>
          </p:nvPr>
        </p:nvGraphicFramePr>
        <p:xfrm>
          <a:off x="1049311" y="1080541"/>
          <a:ext cx="10732958" cy="5631940"/>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817799"/>
                <a:gridCol w="3724221"/>
                <a:gridCol w="2383436"/>
                <a:gridCol w="3807502"/>
              </a:tblGrid>
              <a:tr h="577580">
                <a:tc>
                  <a:txBody>
                    <a:bodyPr/>
                    <a:lstStyle/>
                    <a:p>
                      <a:pPr algn="ctr" fontAlgn="ctr"/>
                      <a:r>
                        <a:rPr lang="en-US" sz="1900" b="1" u="none" strike="noStrike">
                          <a:effectLst/>
                        </a:rPr>
                        <a:t>S. No.</a:t>
                      </a:r>
                      <a:endParaRPr lang="en-GB" sz="1900" b="1" i="0" u="none" strike="noStrike">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 Nature of Service</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Condition</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Place of Supply</a:t>
                      </a:r>
                      <a:endParaRPr lang="en-US" sz="1900" b="1" u="none" strike="noStrike" dirty="0">
                        <a:effectLst/>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614559">
                <a:tc>
                  <a:txBody>
                    <a:bodyPr/>
                    <a:lstStyle/>
                    <a:p>
                      <a:pPr algn="just" fontAlgn="ctr"/>
                      <a:r>
                        <a:rPr lang="en-US" sz="1900" u="none" strike="noStrike" dirty="0">
                          <a:effectLst/>
                        </a:rPr>
                        <a:t>1</a:t>
                      </a:r>
                      <a:endParaRPr lang="en-GB" sz="1900" b="0" i="0" u="none" strike="noStrike" dirty="0">
                        <a:solidFill>
                          <a:srgbClr val="333333"/>
                        </a:solidFill>
                        <a:effectLst/>
                        <a:latin typeface="Arial" charset="0"/>
                      </a:endParaRP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buFontTx/>
                        <a:buNone/>
                      </a:pPr>
                      <a:r>
                        <a:rPr lang="en-US" sz="1900" b="1" kern="1200" dirty="0" smtClean="0">
                          <a:solidFill>
                            <a:schemeClr val="dk1"/>
                          </a:solidFill>
                          <a:effectLst/>
                          <a:latin typeface="+mn-lt"/>
                          <a:ea typeface="+mn-ea"/>
                          <a:cs typeface="+mn-cs"/>
                        </a:rPr>
                        <a:t>Services to Goods</a:t>
                      </a:r>
                      <a:r>
                        <a:rPr lang="en-US" sz="1900" b="1" kern="1200" baseline="0" dirty="0" smtClean="0">
                          <a:solidFill>
                            <a:schemeClr val="dk1"/>
                          </a:solidFill>
                          <a:effectLst/>
                          <a:latin typeface="+mn-lt"/>
                          <a:ea typeface="+mn-ea"/>
                          <a:cs typeface="+mn-cs"/>
                        </a:rPr>
                        <a:t> or Individual where physically required to available</a:t>
                      </a:r>
                    </a:p>
                    <a:p>
                      <a:pPr marL="0" indent="0">
                        <a:buFontTx/>
                        <a:buNone/>
                      </a:pPr>
                      <a:r>
                        <a:rPr lang="en-US" sz="1900" b="1" kern="1200" baseline="0" dirty="0" smtClean="0">
                          <a:solidFill>
                            <a:schemeClr val="dk1"/>
                          </a:solidFill>
                          <a:effectLst/>
                          <a:latin typeface="+mn-lt"/>
                          <a:ea typeface="+mn-ea"/>
                          <a:cs typeface="+mn-cs"/>
                        </a:rPr>
                        <a:t>Expect services on goods re-exported</a:t>
                      </a: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If</a:t>
                      </a:r>
                      <a:r>
                        <a:rPr lang="en-GB" sz="1900" b="0" i="0" u="none" strike="noStrike" baseline="0" dirty="0" smtClean="0">
                          <a:solidFill>
                            <a:srgbClr val="333333"/>
                          </a:solidFill>
                          <a:effectLst/>
                          <a:latin typeface="Arial" charset="0"/>
                        </a:rPr>
                        <a:t> partially performed in India-POS would be India</a:t>
                      </a: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where </a:t>
                      </a:r>
                      <a:r>
                        <a:rPr lang="en-US" sz="1900" b="0" i="0" u="none" strike="noStrike" dirty="0" smtClean="0">
                          <a:solidFill>
                            <a:schemeClr val="dk1"/>
                          </a:solidFill>
                          <a:effectLst/>
                          <a:latin typeface="+mn-lt"/>
                        </a:rPr>
                        <a:t>Services</a:t>
                      </a:r>
                      <a:r>
                        <a:rPr lang="en-US" sz="1900" b="0" i="0" u="none" strike="noStrike" baseline="0" dirty="0" smtClean="0">
                          <a:solidFill>
                            <a:schemeClr val="dk1"/>
                          </a:solidFill>
                          <a:effectLst/>
                          <a:latin typeface="+mn-lt"/>
                        </a:rPr>
                        <a:t> Performed</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06081">
                <a:tc>
                  <a:txBody>
                    <a:bodyPr/>
                    <a:lstStyle/>
                    <a:p>
                      <a:pPr algn="just" fontAlgn="ctr"/>
                      <a:r>
                        <a:rPr lang="en-US" sz="1900" b="0" i="0" u="none" strike="noStrike" dirty="0" smtClean="0">
                          <a:solidFill>
                            <a:schemeClr val="dk1"/>
                          </a:solidFill>
                          <a:effectLst/>
                          <a:latin typeface="+mn-lt"/>
                        </a:rPr>
                        <a:t>2</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1" u="none" strike="noStrike" dirty="0" smtClean="0">
                          <a:effectLst/>
                        </a:rPr>
                        <a:t>Hotel</a:t>
                      </a:r>
                      <a:r>
                        <a:rPr lang="en-US" sz="1900" b="1" u="none" strike="noStrike" baseline="0" dirty="0" smtClean="0">
                          <a:effectLst/>
                        </a:rPr>
                        <a:t> Service, Construction Service, Interior/Architect</a:t>
                      </a:r>
                    </a:p>
                    <a:p>
                      <a:pPr algn="just" fontAlgn="ctr"/>
                      <a:endParaRPr lang="en-GB" sz="1900" b="1"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If</a:t>
                      </a:r>
                      <a:r>
                        <a:rPr lang="en-GB" sz="1900" b="0" i="0" u="none" strike="noStrike" baseline="0" dirty="0" smtClean="0">
                          <a:solidFill>
                            <a:srgbClr val="333333"/>
                          </a:solidFill>
                          <a:effectLst/>
                          <a:latin typeface="Arial" charset="0"/>
                        </a:rPr>
                        <a:t> partially performed in India-POS would be India</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Immovable Property</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862060">
                <a:tc>
                  <a:txBody>
                    <a:bodyPr/>
                    <a:lstStyle/>
                    <a:p>
                      <a:pPr algn="just" fontAlgn="ctr"/>
                      <a:r>
                        <a:rPr lang="en-US" sz="1900" b="0" i="0" u="none" strike="noStrike" dirty="0" smtClean="0">
                          <a:solidFill>
                            <a:schemeClr val="dk1"/>
                          </a:solidFill>
                          <a:effectLst/>
                          <a:latin typeface="+mn-lt"/>
                        </a:rPr>
                        <a:t>3</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1" u="none" strike="noStrike" dirty="0" smtClean="0">
                          <a:effectLst/>
                        </a:rPr>
                        <a:t>Admission</a:t>
                      </a:r>
                      <a:r>
                        <a:rPr lang="en-US" sz="1900" b="1" u="none" strike="noStrike" baseline="0" dirty="0" smtClean="0">
                          <a:effectLst/>
                        </a:rPr>
                        <a:t> </a:t>
                      </a:r>
                      <a:r>
                        <a:rPr lang="en-US" sz="1900" b="1" u="none" strike="noStrike" dirty="0" smtClean="0">
                          <a:effectLst/>
                        </a:rPr>
                        <a:t>to-Cultural/</a:t>
                      </a:r>
                      <a:r>
                        <a:rPr lang="en-US" sz="1900" b="1" u="none" strike="noStrike" baseline="0" dirty="0" smtClean="0">
                          <a:effectLst/>
                        </a:rPr>
                        <a:t> educational/ sport/ entertainment event Amusement Park</a:t>
                      </a: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If</a:t>
                      </a:r>
                      <a:r>
                        <a:rPr lang="en-GB" sz="1900" b="0" i="0" u="none" strike="noStrike" baseline="0" dirty="0" smtClean="0">
                          <a:solidFill>
                            <a:srgbClr val="333333"/>
                          </a:solidFill>
                          <a:effectLst/>
                          <a:latin typeface="Arial" charset="0"/>
                        </a:rPr>
                        <a:t> partially performed in India-POS would be India</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Performance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46540">
                <a:tc>
                  <a:txBody>
                    <a:bodyPr/>
                    <a:lstStyle/>
                    <a:p>
                      <a:pPr algn="just" fontAlgn="ctr"/>
                      <a:r>
                        <a:rPr lang="en-US" sz="1900" b="0" i="0" u="none" strike="noStrike" dirty="0" smtClean="0">
                          <a:solidFill>
                            <a:schemeClr val="dk1"/>
                          </a:solidFill>
                          <a:effectLst/>
                          <a:latin typeface="+mn-lt"/>
                        </a:rPr>
                        <a:t>4</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1" u="none" strike="noStrike" dirty="0" smtClean="0">
                          <a:effectLst/>
                        </a:rPr>
                        <a:t>Banking service</a:t>
                      </a:r>
                    </a:p>
                    <a:p>
                      <a:pPr algn="just" fontAlgn="ctr"/>
                      <a:r>
                        <a:rPr lang="en-US" sz="1900" b="1" u="none" strike="noStrike" baseline="0" dirty="0" smtClean="0">
                          <a:effectLst/>
                        </a:rPr>
                        <a:t>Intermediary Service</a:t>
                      </a:r>
                    </a:p>
                    <a:p>
                      <a:pPr algn="just" fontAlgn="ctr"/>
                      <a:r>
                        <a:rPr lang="en-US" sz="1900" b="1" u="none" strike="noStrike" baseline="0" dirty="0" smtClean="0">
                          <a:effectLst/>
                        </a:rPr>
                        <a:t>Hiring of Road transport vehicle</a:t>
                      </a:r>
                    </a:p>
                    <a:p>
                      <a:pPr algn="just" fontAlgn="ctr"/>
                      <a:r>
                        <a:rPr lang="en-US" sz="1900" b="1" u="none" strike="noStrike" dirty="0" smtClean="0">
                          <a:effectLst/>
                        </a:rPr>
                        <a:t> </a:t>
                      </a:r>
                      <a:endParaRPr lang="en-GB" sz="1900" b="1"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Supplier of </a:t>
                      </a:r>
                    </a:p>
                    <a:p>
                      <a:pPr algn="ctr" fontAlgn="ctr"/>
                      <a:r>
                        <a:rPr lang="en-US" sz="1900" b="0" i="0" u="none" strike="noStrike" baseline="0" dirty="0" smtClean="0">
                          <a:solidFill>
                            <a:srgbClr val="333333"/>
                          </a:solidFill>
                          <a:effectLst/>
                          <a:latin typeface="Arial" charset="0"/>
                        </a:rPr>
                        <a:t>Service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9763451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7742" y="76202"/>
            <a:ext cx="10972799" cy="406399"/>
          </a:xfrm>
        </p:spPr>
        <p:txBody>
          <a:bodyPr>
            <a:normAutofit fontScale="90000"/>
          </a:bodyPr>
          <a:lstStyle/>
          <a:p>
            <a:r>
              <a:rPr lang="en-US" dirty="0" smtClean="0"/>
              <a:t>Sec.13 Specific Service Cross Boarder..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06089441"/>
              </p:ext>
            </p:extLst>
          </p:nvPr>
        </p:nvGraphicFramePr>
        <p:xfrm>
          <a:off x="1064303" y="1065556"/>
          <a:ext cx="10416497" cy="4766183"/>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959371"/>
                <a:gridCol w="4601980"/>
                <a:gridCol w="1815781"/>
                <a:gridCol w="3039365"/>
              </a:tblGrid>
              <a:tr h="577580">
                <a:tc>
                  <a:txBody>
                    <a:bodyPr/>
                    <a:lstStyle/>
                    <a:p>
                      <a:pPr algn="ctr" fontAlgn="ctr"/>
                      <a:r>
                        <a:rPr lang="en-US" sz="1900" b="1" u="none" strike="noStrike" dirty="0">
                          <a:effectLst/>
                        </a:rPr>
                        <a:t>S. No.</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 Nature of Service</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Condition</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Place of Supply</a:t>
                      </a:r>
                      <a:endParaRPr lang="en-US" sz="1900" b="1" u="none" strike="noStrike" dirty="0">
                        <a:effectLst/>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534779">
                <a:tc>
                  <a:txBody>
                    <a:bodyPr/>
                    <a:lstStyle/>
                    <a:p>
                      <a:pPr algn="ctr" fontAlgn="ctr"/>
                      <a:r>
                        <a:rPr lang="en-US" sz="1900" b="0" i="0" u="none" strike="noStrike" dirty="0" smtClean="0">
                          <a:solidFill>
                            <a:schemeClr val="dk1"/>
                          </a:solidFill>
                          <a:effectLst/>
                          <a:latin typeface="+mn-lt"/>
                        </a:rPr>
                        <a:t>5</a:t>
                      </a:r>
                      <a:endParaRPr lang="en-GB" sz="1900" b="0" i="0" u="none" strike="noStrike" dirty="0">
                        <a:solidFill>
                          <a:srgbClr val="333333"/>
                        </a:solidFill>
                        <a:effectLst/>
                        <a:latin typeface="Arial" charset="0"/>
                      </a:endParaRPr>
                    </a:p>
                    <a:p>
                      <a:pPr algn="ctr"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buFontTx/>
                        <a:buNone/>
                      </a:pPr>
                      <a:r>
                        <a:rPr lang="en-US" sz="1900" b="1" kern="1200" dirty="0" smtClean="0">
                          <a:solidFill>
                            <a:schemeClr val="dk1"/>
                          </a:solidFill>
                          <a:effectLst/>
                          <a:latin typeface="+mn-lt"/>
                          <a:ea typeface="+mn-ea"/>
                          <a:cs typeface="+mn-cs"/>
                        </a:rPr>
                        <a:t>Transportation of Goods (exclude mail/courier)</a:t>
                      </a:r>
                      <a:endParaRPr lang="en-US" sz="1900" b="1" kern="1200" baseline="0" dirty="0" smtClean="0">
                        <a:solidFill>
                          <a:schemeClr val="dk1"/>
                        </a:solidFill>
                        <a:effectLst/>
                        <a:latin typeface="+mn-lt"/>
                        <a:ea typeface="+mn-ea"/>
                        <a:cs typeface="+mn-cs"/>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Place of destination of</a:t>
                      </a:r>
                      <a:r>
                        <a:rPr lang="en-US" sz="1900" b="0" i="0" u="none" strike="noStrike" baseline="0" dirty="0" smtClean="0">
                          <a:solidFill>
                            <a:schemeClr val="dk1"/>
                          </a:solidFill>
                          <a:effectLst/>
                          <a:latin typeface="+mn-lt"/>
                        </a:rPr>
                        <a:t> Goods</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06081">
                <a:tc>
                  <a:txBody>
                    <a:bodyPr/>
                    <a:lstStyle/>
                    <a:p>
                      <a:pPr algn="ctr" fontAlgn="ctr"/>
                      <a:r>
                        <a:rPr lang="en-US" sz="1900" b="0" i="0" u="none" strike="noStrike" dirty="0" smtClean="0">
                          <a:solidFill>
                            <a:schemeClr val="dk1"/>
                          </a:solidFill>
                          <a:effectLst/>
                          <a:latin typeface="+mn-lt"/>
                        </a:rPr>
                        <a:t>6</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1" u="none" strike="noStrike" baseline="0" dirty="0" smtClean="0">
                          <a:effectLst/>
                        </a:rPr>
                        <a:t>Transportation of Passenger</a:t>
                      </a:r>
                    </a:p>
                    <a:p>
                      <a:pPr algn="just" fontAlgn="ctr"/>
                      <a:endParaRPr lang="en-GB" sz="1900" b="1"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900" b="0" i="0" u="none" strike="noStrike" kern="1200" dirty="0" smtClean="0">
                          <a:solidFill>
                            <a:schemeClr val="dk1"/>
                          </a:solidFill>
                          <a:effectLst/>
                          <a:latin typeface="+mn-lt"/>
                          <a:ea typeface="+mn-ea"/>
                          <a:cs typeface="+mn-cs"/>
                        </a:rPr>
                        <a:t>Passenger embarks on the conveyance </a:t>
                      </a:r>
                    </a:p>
                    <a:p>
                      <a:pPr algn="ctr" fontAlgn="ct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7580">
                <a:tc>
                  <a:txBody>
                    <a:bodyPr/>
                    <a:lstStyle/>
                    <a:p>
                      <a:pPr algn="ctr" fontAlgn="ctr"/>
                      <a:r>
                        <a:rPr lang="en-US" sz="1900" b="0" i="0" u="none" strike="noStrike" dirty="0" smtClean="0">
                          <a:solidFill>
                            <a:schemeClr val="dk1"/>
                          </a:solidFill>
                          <a:effectLst/>
                          <a:latin typeface="+mn-lt"/>
                        </a:rPr>
                        <a:t>7</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1" u="none" strike="noStrike" dirty="0" smtClean="0">
                          <a:effectLst/>
                        </a:rPr>
                        <a:t>On Board Service</a:t>
                      </a:r>
                      <a:endParaRPr lang="en-US" sz="1900" b="1" u="none" strike="noStrike" baseline="0" dirty="0" smtClean="0">
                        <a:effectLst/>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Place of first schedule departure of</a:t>
                      </a:r>
                      <a:r>
                        <a:rPr lang="en-US" sz="1900" u="none" strike="noStrike" baseline="0" dirty="0" smtClean="0">
                          <a:effectLst/>
                        </a:rPr>
                        <a:t> conveyance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60003">
                <a:tc>
                  <a:txBody>
                    <a:bodyPr/>
                    <a:lstStyle/>
                    <a:p>
                      <a:pPr algn="ctr" fontAlgn="ctr"/>
                      <a:r>
                        <a:rPr lang="en-US" sz="1900" b="0" i="0" u="none" strike="noStrike" dirty="0" smtClean="0">
                          <a:solidFill>
                            <a:schemeClr val="dk1"/>
                          </a:solidFill>
                          <a:effectLst/>
                          <a:latin typeface="+mn-lt"/>
                        </a:rPr>
                        <a:t>8</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1" u="none" strike="noStrike" dirty="0" smtClean="0">
                          <a:effectLst/>
                        </a:rPr>
                        <a:t>Online</a:t>
                      </a:r>
                      <a:r>
                        <a:rPr lang="en-US" sz="1900" b="1" u="none" strike="noStrike" baseline="0" dirty="0" smtClean="0">
                          <a:effectLst/>
                        </a:rPr>
                        <a:t> Database Service</a:t>
                      </a:r>
                    </a:p>
                    <a:p>
                      <a:pPr algn="just" fontAlgn="ctr"/>
                      <a:r>
                        <a:rPr lang="en-US" sz="1900" b="1" u="none" strike="noStrike" dirty="0" smtClean="0">
                          <a:effectLst/>
                        </a:rPr>
                        <a:t> </a:t>
                      </a:r>
                      <a:endParaRPr lang="en-GB" sz="1900" b="1"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Recipient of </a:t>
                      </a:r>
                    </a:p>
                    <a:p>
                      <a:pPr algn="ctr" fontAlgn="ctr"/>
                      <a:r>
                        <a:rPr lang="en-US" sz="1900" b="0" i="0" u="none" strike="noStrike" baseline="0" dirty="0" smtClean="0">
                          <a:solidFill>
                            <a:srgbClr val="333333"/>
                          </a:solidFill>
                          <a:effectLst/>
                          <a:latin typeface="Arial" charset="0"/>
                        </a:rPr>
                        <a:t>Service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3029477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06C034-0E8F-4F6E-A4B3-551E86799827}"/>
              </a:ext>
            </a:extLst>
          </p:cNvPr>
          <p:cNvSpPr>
            <a:spLocks noGrp="1"/>
          </p:cNvSpPr>
          <p:nvPr>
            <p:ph type="title"/>
          </p:nvPr>
        </p:nvSpPr>
        <p:spPr/>
        <p:txBody>
          <a:bodyPr/>
          <a:lstStyle/>
          <a:p>
            <a:r>
              <a:rPr lang="en-US" dirty="0"/>
              <a:t>Zero rated supply</a:t>
            </a:r>
          </a:p>
        </p:txBody>
      </p:sp>
      <p:sp>
        <p:nvSpPr>
          <p:cNvPr id="3" name="Content Placeholder 2">
            <a:extLst>
              <a:ext uri="{FF2B5EF4-FFF2-40B4-BE49-F238E27FC236}">
                <a16:creationId xmlns:a16="http://schemas.microsoft.com/office/drawing/2014/main" xmlns="" id="{B44AEE15-8C21-417C-BBD7-144F3101ACED}"/>
              </a:ext>
            </a:extLst>
          </p:cNvPr>
          <p:cNvSpPr>
            <a:spLocks noGrp="1"/>
          </p:cNvSpPr>
          <p:nvPr>
            <p:ph idx="1"/>
          </p:nvPr>
        </p:nvSpPr>
        <p:spPr>
          <a:xfrm>
            <a:off x="1251678" y="1477926"/>
            <a:ext cx="10178322" cy="4657059"/>
          </a:xfrm>
        </p:spPr>
        <p:txBody>
          <a:bodyPr>
            <a:normAutofit lnSpcReduction="10000"/>
          </a:bodyPr>
          <a:lstStyle/>
          <a:p>
            <a:pPr>
              <a:buFont typeface="Wingdings" charset="2"/>
              <a:buChar char="Ø"/>
            </a:pPr>
            <a:r>
              <a:rPr lang="en-US" sz="3200" dirty="0"/>
              <a:t>“zero rated supply</a:t>
            </a:r>
            <a:r>
              <a:rPr lang="en-US" sz="3200" dirty="0" smtClean="0"/>
              <a:t>”-</a:t>
            </a:r>
            <a:endParaRPr lang="en-US" sz="3200" dirty="0"/>
          </a:p>
          <a:p>
            <a:pPr lvl="1">
              <a:buFont typeface="Wingdings" charset="2"/>
              <a:buChar char="q"/>
            </a:pPr>
            <a:r>
              <a:rPr lang="en-US" sz="2800" dirty="0"/>
              <a:t>Export of goods or services or both; or</a:t>
            </a:r>
          </a:p>
          <a:p>
            <a:pPr lvl="1">
              <a:buFont typeface="Wingdings" charset="2"/>
              <a:buChar char="q"/>
            </a:pPr>
            <a:r>
              <a:rPr lang="en-US" sz="2800" dirty="0"/>
              <a:t>Supply to SEZ</a:t>
            </a:r>
          </a:p>
          <a:p>
            <a:pPr>
              <a:buFont typeface="Wingdings" charset="2"/>
              <a:buChar char="Ø"/>
            </a:pPr>
            <a:endParaRPr lang="en-US" sz="3200" dirty="0" smtClean="0"/>
          </a:p>
          <a:p>
            <a:pPr>
              <a:buFont typeface="Wingdings" charset="2"/>
              <a:buChar char="Ø"/>
            </a:pPr>
            <a:r>
              <a:rPr lang="en-US" sz="3200" dirty="0" smtClean="0"/>
              <a:t>Refund </a:t>
            </a:r>
            <a:r>
              <a:rPr lang="en-US" sz="3200" dirty="0"/>
              <a:t>u/s 54 of CGST Act</a:t>
            </a:r>
          </a:p>
          <a:p>
            <a:pPr lvl="1">
              <a:buFont typeface="Wingdings" charset="2"/>
              <a:buChar char="q"/>
            </a:pPr>
            <a:r>
              <a:rPr lang="en-US" sz="2800" dirty="0"/>
              <a:t>Refund of ITC if Supply under LUT/Bond</a:t>
            </a:r>
          </a:p>
          <a:p>
            <a:pPr lvl="1">
              <a:buFont typeface="Wingdings" charset="2"/>
              <a:buChar char="q"/>
            </a:pPr>
            <a:r>
              <a:rPr lang="en-US" sz="2800" dirty="0"/>
              <a:t>Refund of IGST paid if supply without </a:t>
            </a:r>
            <a:r>
              <a:rPr lang="en-US" sz="2800" dirty="0" smtClean="0"/>
              <a:t>LUT/Bond</a:t>
            </a:r>
          </a:p>
          <a:p>
            <a:pPr lvl="1">
              <a:buFont typeface="Wingdings" charset="2"/>
              <a:buChar char="§"/>
            </a:pPr>
            <a:r>
              <a:rPr lang="en-US" sz="1900" dirty="0" smtClean="0"/>
              <a:t>ITC </a:t>
            </a:r>
            <a:r>
              <a:rPr lang="en-US" sz="1900" dirty="0"/>
              <a:t>may be availed for making zero-rated supplies, notwithstanding that such supply may be an </a:t>
            </a:r>
            <a:r>
              <a:rPr lang="en-US" sz="1900" b="1" dirty="0"/>
              <a:t>exempt</a:t>
            </a:r>
            <a:r>
              <a:rPr lang="en-US" sz="1900" dirty="0"/>
              <a:t> supply. </a:t>
            </a:r>
          </a:p>
          <a:p>
            <a:pPr lvl="1">
              <a:buFont typeface="Wingdings" charset="2"/>
              <a:buChar char="q"/>
            </a:pPr>
            <a:endParaRPr lang="en-US" sz="2800" dirty="0"/>
          </a:p>
          <a:p>
            <a:endParaRPr lang="en-US" sz="2800" dirty="0"/>
          </a:p>
        </p:txBody>
      </p:sp>
    </p:spTree>
    <p:extLst>
      <p:ext uri="{BB962C8B-B14F-4D97-AF65-F5344CB8AC3E}">
        <p14:creationId xmlns:p14="http://schemas.microsoft.com/office/powerpoint/2010/main" val="24660393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xmlns="" id="{85B61381-2C49-40A6-935A-6895F503E609}"/>
              </a:ext>
            </a:extLst>
          </p:cNvPr>
          <p:cNvGraphicFramePr>
            <a:graphicFrameLocks noGrp="1"/>
          </p:cNvGraphicFramePr>
          <p:nvPr>
            <p:ph idx="1"/>
            <p:extLst>
              <p:ext uri="{D42A27DB-BD31-4B8C-83A1-F6EECF244321}">
                <p14:modId xmlns:p14="http://schemas.microsoft.com/office/powerpoint/2010/main" val="98615408"/>
              </p:ext>
            </p:extLst>
          </p:nvPr>
        </p:nvGraphicFramePr>
        <p:xfrm>
          <a:off x="616688" y="253926"/>
          <a:ext cx="11440634" cy="6523962"/>
        </p:xfrm>
        <a:graphic>
          <a:graphicData uri="http://schemas.openxmlformats.org/drawingml/2006/table">
            <a:tbl>
              <a:tblPr firstRow="1" bandRow="1">
                <a:tableStyleId>{5C22544A-7EE6-4342-B048-85BDC9FD1C3A}</a:tableStyleId>
              </a:tblPr>
              <a:tblGrid>
                <a:gridCol w="5720317">
                  <a:extLst>
                    <a:ext uri="{9D8B030D-6E8A-4147-A177-3AD203B41FA5}">
                      <a16:colId xmlns:a16="http://schemas.microsoft.com/office/drawing/2014/main" xmlns="" val="2223432182"/>
                    </a:ext>
                  </a:extLst>
                </a:gridCol>
                <a:gridCol w="5720317">
                  <a:extLst>
                    <a:ext uri="{9D8B030D-6E8A-4147-A177-3AD203B41FA5}">
                      <a16:colId xmlns:a16="http://schemas.microsoft.com/office/drawing/2014/main" xmlns="" val="1397370895"/>
                    </a:ext>
                  </a:extLst>
                </a:gridCol>
              </a:tblGrid>
              <a:tr h="364718">
                <a:tc>
                  <a:txBody>
                    <a:bodyPr/>
                    <a:lstStyle/>
                    <a:p>
                      <a:r>
                        <a:rPr lang="en-US" sz="1700" dirty="0"/>
                        <a:t>Exempt Supplies</a:t>
                      </a:r>
                    </a:p>
                  </a:txBody>
                  <a:tcPr/>
                </a:tc>
                <a:tc>
                  <a:txBody>
                    <a:bodyPr/>
                    <a:lstStyle/>
                    <a:p>
                      <a:r>
                        <a:rPr lang="en-US" sz="1700" dirty="0"/>
                        <a:t>Zero Rated Supplies</a:t>
                      </a:r>
                    </a:p>
                  </a:txBody>
                  <a:tcPr/>
                </a:tc>
                <a:extLst>
                  <a:ext uri="{0D108BD9-81ED-4DB2-BD59-A6C34878D82A}">
                    <a16:rowId xmlns:a16="http://schemas.microsoft.com/office/drawing/2014/main" xmlns="" val="3717686543"/>
                  </a:ext>
                </a:extLst>
              </a:tr>
              <a:tr h="739660">
                <a:tc>
                  <a:txBody>
                    <a:bodyPr/>
                    <a:lstStyle/>
                    <a:p>
                      <a:r>
                        <a:rPr lang="en-US" sz="1700" b="0" i="1" dirty="0">
                          <a:solidFill>
                            <a:srgbClr val="231F20"/>
                          </a:solidFill>
                          <a:effectLst/>
                          <a:latin typeface="ACaslonPro-Italic"/>
                        </a:rPr>
                        <a:t>exempt supply” means supply of any goods or services or both which attracts nil rate of tax or which may be wholly exempt from tax under section 11 of CGST Act or under section 6 of the IGST Act, and includes non-taxable supply</a:t>
                      </a:r>
                      <a:endParaRPr lang="en-US" sz="1700" dirty="0">
                        <a:effectLst/>
                      </a:endParaRPr>
                    </a:p>
                  </a:txBody>
                  <a:tcPr anchor="ctr"/>
                </a:tc>
                <a:tc>
                  <a:txBody>
                    <a:bodyPr/>
                    <a:lstStyle/>
                    <a:p>
                      <a:r>
                        <a:rPr lang="en-US" sz="1700" b="0" i="1" dirty="0">
                          <a:solidFill>
                            <a:srgbClr val="231F20"/>
                          </a:solidFill>
                          <a:effectLst/>
                          <a:latin typeface="ACaslonPro-Italic"/>
                        </a:rPr>
                        <a:t>“zero-rated supply” shall have the meaning assigned to it in section</a:t>
                      </a:r>
                      <a:br>
                        <a:rPr lang="en-US" sz="1700" b="0" i="1" dirty="0">
                          <a:solidFill>
                            <a:srgbClr val="231F20"/>
                          </a:solidFill>
                          <a:effectLst/>
                          <a:latin typeface="ACaslonPro-Italic"/>
                        </a:rPr>
                      </a:br>
                      <a:r>
                        <a:rPr lang="en-US" sz="1700" b="0" i="1" dirty="0">
                          <a:solidFill>
                            <a:srgbClr val="231F20"/>
                          </a:solidFill>
                          <a:effectLst/>
                          <a:latin typeface="ACaslonPro-Italic"/>
                        </a:rPr>
                        <a:t>16</a:t>
                      </a:r>
                      <a:endParaRPr lang="en-US" sz="1700" dirty="0">
                        <a:effectLst/>
                      </a:endParaRPr>
                    </a:p>
                  </a:txBody>
                  <a:tcPr anchor="ctr"/>
                </a:tc>
                <a:extLst>
                  <a:ext uri="{0D108BD9-81ED-4DB2-BD59-A6C34878D82A}">
                    <a16:rowId xmlns:a16="http://schemas.microsoft.com/office/drawing/2014/main" xmlns="" val="1957709773"/>
                  </a:ext>
                </a:extLst>
              </a:tr>
              <a:tr h="465131">
                <a:tc>
                  <a:txBody>
                    <a:bodyPr/>
                    <a:lstStyle/>
                    <a:p>
                      <a:r>
                        <a:rPr lang="en-US" sz="1700" b="0" i="1" dirty="0">
                          <a:solidFill>
                            <a:srgbClr val="231F20"/>
                          </a:solidFill>
                          <a:effectLst/>
                          <a:latin typeface="ACaslonPro-Italic"/>
                        </a:rPr>
                        <a:t>No tax on the outward exempted supplies, however, the input supplies used for making exempt supplies to be taxed</a:t>
                      </a:r>
                      <a:endParaRPr lang="en-US" sz="1700" dirty="0">
                        <a:effectLst/>
                      </a:endParaRPr>
                    </a:p>
                  </a:txBody>
                  <a:tcPr anchor="ctr"/>
                </a:tc>
                <a:tc>
                  <a:txBody>
                    <a:bodyPr/>
                    <a:lstStyle/>
                    <a:p>
                      <a:r>
                        <a:rPr lang="en-US" sz="1700" b="0" i="1" dirty="0">
                          <a:solidFill>
                            <a:srgbClr val="231F20"/>
                          </a:solidFill>
                          <a:effectLst/>
                          <a:latin typeface="ACaslonPro-Italic"/>
                        </a:rPr>
                        <a:t>No tax on the outward supplies; Input supplies also to be tax free</a:t>
                      </a:r>
                      <a:endParaRPr lang="en-US" sz="1700" dirty="0">
                        <a:effectLst/>
                      </a:endParaRPr>
                    </a:p>
                  </a:txBody>
                  <a:tcPr anchor="ctr"/>
                </a:tc>
                <a:extLst>
                  <a:ext uri="{0D108BD9-81ED-4DB2-BD59-A6C34878D82A}">
                    <a16:rowId xmlns:a16="http://schemas.microsoft.com/office/drawing/2014/main" xmlns="" val="3044392084"/>
                  </a:ext>
                </a:extLst>
              </a:tr>
              <a:tr h="858009">
                <a:tc>
                  <a:txBody>
                    <a:bodyPr/>
                    <a:lstStyle/>
                    <a:p>
                      <a:r>
                        <a:rPr lang="en-US" sz="1700" b="0" i="1" dirty="0">
                          <a:solidFill>
                            <a:srgbClr val="231F20"/>
                          </a:solidFill>
                          <a:effectLst/>
                          <a:latin typeface="ACaslonPro-Italic"/>
                        </a:rPr>
                        <a:t>Credit of input tax needs to be reversed, if taken; </a:t>
                      </a:r>
                      <a:br>
                        <a:rPr lang="en-US" sz="1700" b="0" i="1" dirty="0">
                          <a:solidFill>
                            <a:srgbClr val="231F20"/>
                          </a:solidFill>
                          <a:effectLst/>
                          <a:latin typeface="ACaslonPro-Italic"/>
                        </a:rPr>
                      </a:br>
                      <a:r>
                        <a:rPr lang="en-US" sz="1700" b="0" i="1" dirty="0">
                          <a:solidFill>
                            <a:srgbClr val="231F20"/>
                          </a:solidFill>
                          <a:effectLst/>
                          <a:latin typeface="ACaslonPro-Italic"/>
                        </a:rPr>
                        <a:t>No ITC on the exempted supplies</a:t>
                      </a:r>
                      <a:endParaRPr lang="en-US" sz="1700" dirty="0">
                        <a:effectLst/>
                      </a:endParaRPr>
                    </a:p>
                  </a:txBody>
                  <a:tcPr anchor="ctr"/>
                </a:tc>
                <a:tc>
                  <a:txBody>
                    <a:bodyPr/>
                    <a:lstStyle/>
                    <a:p>
                      <a:r>
                        <a:rPr lang="en-US" sz="1700" b="0" i="1" dirty="0">
                          <a:solidFill>
                            <a:srgbClr val="231F20"/>
                          </a:solidFill>
                          <a:effectLst/>
                          <a:latin typeface="ACaslonPro-Italic"/>
                        </a:rPr>
                        <a:t>Credit of input tax may be availed for making zero-rated supplies, even if such supply is an exempt supply ITC allowed on zero rated supplies</a:t>
                      </a:r>
                      <a:endParaRPr lang="en-US" sz="1700" dirty="0">
                        <a:effectLst/>
                      </a:endParaRPr>
                    </a:p>
                  </a:txBody>
                  <a:tcPr anchor="ctr"/>
                </a:tc>
                <a:extLst>
                  <a:ext uri="{0D108BD9-81ED-4DB2-BD59-A6C34878D82A}">
                    <a16:rowId xmlns:a16="http://schemas.microsoft.com/office/drawing/2014/main" xmlns="" val="3346125536"/>
                  </a:ext>
                </a:extLst>
              </a:tr>
              <a:tr h="1205195">
                <a:tc>
                  <a:txBody>
                    <a:bodyPr/>
                    <a:lstStyle/>
                    <a:p>
                      <a:r>
                        <a:rPr lang="en-US" sz="1700" b="0" i="1" dirty="0">
                          <a:solidFill>
                            <a:srgbClr val="231F20"/>
                          </a:solidFill>
                          <a:effectLst/>
                          <a:latin typeface="ACaslonPro-Italic"/>
                        </a:rPr>
                        <a:t>Value of exempt supplies, for apportionment of ITC, shall include supplies on which the recipient is liable to pay tax on reverse charge basis, transactions in securities, sale of land and, subject to clause (b) of paragraph 5 of Schedule II, sale of building.</a:t>
                      </a:r>
                      <a:endParaRPr lang="en-US" sz="1700" dirty="0">
                        <a:effectLst/>
                      </a:endParaRPr>
                    </a:p>
                  </a:txBody>
                  <a:tcPr anchor="ctr"/>
                </a:tc>
                <a:tc>
                  <a:txBody>
                    <a:bodyPr/>
                    <a:lstStyle/>
                    <a:p>
                      <a:r>
                        <a:rPr lang="en-US" sz="1700" b="0" i="1" dirty="0">
                          <a:solidFill>
                            <a:srgbClr val="231F20"/>
                          </a:solidFill>
                          <a:effectLst/>
                          <a:latin typeface="ACaslonPro-Italic"/>
                        </a:rPr>
                        <a:t>Value of zero rated supplies shall be added along with the taxable supplies for apportionment of ITC</a:t>
                      </a:r>
                      <a:endParaRPr lang="en-US" sz="1700" dirty="0">
                        <a:effectLst/>
                      </a:endParaRPr>
                    </a:p>
                  </a:txBody>
                  <a:tcPr anchor="ctr"/>
                </a:tc>
                <a:extLst>
                  <a:ext uri="{0D108BD9-81ED-4DB2-BD59-A6C34878D82A}">
                    <a16:rowId xmlns:a16="http://schemas.microsoft.com/office/drawing/2014/main" xmlns="" val="2647486418"/>
                  </a:ext>
                </a:extLst>
              </a:tr>
              <a:tr h="794834">
                <a:tc>
                  <a:txBody>
                    <a:bodyPr/>
                    <a:lstStyle/>
                    <a:p>
                      <a:r>
                        <a:rPr lang="en-US" sz="1700" b="0" i="1" dirty="0">
                          <a:solidFill>
                            <a:srgbClr val="231F20"/>
                          </a:solidFill>
                          <a:effectLst/>
                          <a:latin typeface="ACaslonPro-Italic"/>
                        </a:rPr>
                        <a:t>Any person engaged exclusively in the business of supplying goods or services or both that are not liable to tax or wholly exempt from tax under the CGST or IGST Act shall not be liable to registration</a:t>
                      </a:r>
                      <a:endParaRPr lang="en-US" sz="1700" dirty="0">
                        <a:effectLst/>
                      </a:endParaRPr>
                    </a:p>
                  </a:txBody>
                  <a:tcPr anchor="ctr"/>
                </a:tc>
                <a:tc>
                  <a:txBody>
                    <a:bodyPr/>
                    <a:lstStyle/>
                    <a:p>
                      <a:r>
                        <a:rPr lang="en-US" sz="1700" b="0" i="1" dirty="0">
                          <a:solidFill>
                            <a:srgbClr val="231F20"/>
                          </a:solidFill>
                          <a:effectLst/>
                          <a:latin typeface="ACaslonPro-Italic"/>
                        </a:rPr>
                        <a:t>A person exclusively making zero rated supplies may have to register as refunds of </a:t>
                      </a:r>
                      <a:r>
                        <a:rPr lang="en-US" sz="1700" b="0" i="1" dirty="0" err="1">
                          <a:solidFill>
                            <a:srgbClr val="231F20"/>
                          </a:solidFill>
                          <a:effectLst/>
                          <a:latin typeface="ACaslonPro-Italic"/>
                        </a:rPr>
                        <a:t>unutilised</a:t>
                      </a:r>
                      <a:r>
                        <a:rPr lang="en-US" sz="1700" b="0" i="1" dirty="0">
                          <a:solidFill>
                            <a:srgbClr val="231F20"/>
                          </a:solidFill>
                          <a:effectLst/>
                          <a:latin typeface="ACaslonPro-Italic"/>
                        </a:rPr>
                        <a:t> ITC or integrated tax paid shall have to be claimed</a:t>
                      </a:r>
                      <a:endParaRPr lang="en-US" sz="1700" dirty="0">
                        <a:effectLst/>
                      </a:endParaRPr>
                    </a:p>
                  </a:txBody>
                  <a:tcPr anchor="ctr"/>
                </a:tc>
                <a:extLst>
                  <a:ext uri="{0D108BD9-81ED-4DB2-BD59-A6C34878D82A}">
                    <a16:rowId xmlns:a16="http://schemas.microsoft.com/office/drawing/2014/main" xmlns="" val="273395455"/>
                  </a:ext>
                </a:extLst>
              </a:tr>
              <a:tr h="0">
                <a:tc>
                  <a:txBody>
                    <a:bodyPr/>
                    <a:lstStyle/>
                    <a:p>
                      <a:r>
                        <a:rPr lang="en-US" sz="1700" b="0" i="1" dirty="0">
                          <a:solidFill>
                            <a:srgbClr val="231F20"/>
                          </a:solidFill>
                          <a:effectLst/>
                          <a:latin typeface="ACaslonPro-Italic"/>
                        </a:rPr>
                        <a:t>A registered person supplying exempted goods or services or both shall issue, instead of a tax invoice, a bill of supply</a:t>
                      </a:r>
                      <a:endParaRPr lang="en-US" sz="1700" dirty="0">
                        <a:effectLst/>
                      </a:endParaRPr>
                    </a:p>
                  </a:txBody>
                  <a:tcPr anchor="ctr"/>
                </a:tc>
                <a:tc>
                  <a:txBody>
                    <a:bodyPr/>
                    <a:lstStyle/>
                    <a:p>
                      <a:r>
                        <a:rPr lang="en-US" sz="1700" b="0" i="1" dirty="0">
                          <a:solidFill>
                            <a:srgbClr val="231F20"/>
                          </a:solidFill>
                          <a:effectLst/>
                          <a:latin typeface="ACaslonPro-Italic"/>
                        </a:rPr>
                        <a:t>Normal tax invoice shall be issued</a:t>
                      </a:r>
                      <a:endParaRPr lang="en-US" sz="1700" dirty="0">
                        <a:effectLst/>
                      </a:endParaRPr>
                    </a:p>
                  </a:txBody>
                  <a:tcPr anchor="ctr"/>
                </a:tc>
                <a:extLst>
                  <a:ext uri="{0D108BD9-81ED-4DB2-BD59-A6C34878D82A}">
                    <a16:rowId xmlns:a16="http://schemas.microsoft.com/office/drawing/2014/main" xmlns="" val="2936619820"/>
                  </a:ext>
                </a:extLst>
              </a:tr>
              <a:tr h="429004">
                <a:tc>
                  <a:txBody>
                    <a:bodyPr/>
                    <a:lstStyle/>
                    <a:p>
                      <a:endParaRPr lang="en-US" sz="1700"/>
                    </a:p>
                  </a:txBody>
                  <a:tcPr/>
                </a:tc>
                <a:tc>
                  <a:txBody>
                    <a:bodyPr/>
                    <a:lstStyle/>
                    <a:p>
                      <a:endParaRPr lang="en-US" sz="1700" dirty="0"/>
                    </a:p>
                  </a:txBody>
                  <a:tcPr/>
                </a:tc>
                <a:extLst>
                  <a:ext uri="{0D108BD9-81ED-4DB2-BD59-A6C34878D82A}">
                    <a16:rowId xmlns:a16="http://schemas.microsoft.com/office/drawing/2014/main" xmlns="" val="2163168015"/>
                  </a:ext>
                </a:extLst>
              </a:tr>
            </a:tbl>
          </a:graphicData>
        </a:graphic>
      </p:graphicFrame>
    </p:spTree>
    <p:extLst>
      <p:ext uri="{BB962C8B-B14F-4D97-AF65-F5344CB8AC3E}">
        <p14:creationId xmlns:p14="http://schemas.microsoft.com/office/powerpoint/2010/main" val="31476666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64C02AE-386F-4DDF-8FC2-ACAF9200F2B3}"/>
              </a:ext>
            </a:extLst>
          </p:cNvPr>
          <p:cNvSpPr>
            <a:spLocks noGrp="1"/>
          </p:cNvSpPr>
          <p:nvPr>
            <p:ph type="title"/>
          </p:nvPr>
        </p:nvSpPr>
        <p:spPr/>
        <p:txBody>
          <a:bodyPr/>
          <a:lstStyle/>
          <a:p>
            <a:r>
              <a:rPr lang="en-US" dirty="0"/>
              <a:t>Export Procedure</a:t>
            </a:r>
          </a:p>
        </p:txBody>
      </p:sp>
    </p:spTree>
    <p:extLst>
      <p:ext uri="{BB962C8B-B14F-4D97-AF65-F5344CB8AC3E}">
        <p14:creationId xmlns:p14="http://schemas.microsoft.com/office/powerpoint/2010/main" val="29397224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4F349C-F06E-4F4B-9591-69441A886652}"/>
              </a:ext>
            </a:extLst>
          </p:cNvPr>
          <p:cNvSpPr>
            <a:spLocks noGrp="1"/>
          </p:cNvSpPr>
          <p:nvPr>
            <p:ph type="title"/>
          </p:nvPr>
        </p:nvSpPr>
        <p:spPr/>
        <p:txBody>
          <a:bodyPr/>
          <a:lstStyle/>
          <a:p>
            <a:r>
              <a:rPr lang="en-US" dirty="0" smtClean="0"/>
              <a:t>Export-with tax/without tax</a:t>
            </a:r>
            <a:endParaRPr lang="en-US" dirty="0"/>
          </a:p>
        </p:txBody>
      </p:sp>
      <p:sp>
        <p:nvSpPr>
          <p:cNvPr id="3" name="Content Placeholder 2">
            <a:extLst>
              <a:ext uri="{FF2B5EF4-FFF2-40B4-BE49-F238E27FC236}">
                <a16:creationId xmlns:a16="http://schemas.microsoft.com/office/drawing/2014/main" xmlns="" id="{24000AC3-0204-4AA7-B764-1A5DECC44F6D}"/>
              </a:ext>
            </a:extLst>
          </p:cNvPr>
          <p:cNvSpPr>
            <a:spLocks noGrp="1"/>
          </p:cNvSpPr>
          <p:nvPr>
            <p:ph idx="1"/>
          </p:nvPr>
        </p:nvSpPr>
        <p:spPr/>
        <p:txBody>
          <a:bodyPr>
            <a:normAutofit/>
          </a:bodyPr>
          <a:lstStyle/>
          <a:p>
            <a:r>
              <a:rPr lang="en-US" sz="3200" dirty="0"/>
              <a:t>Exports with payment of tax</a:t>
            </a:r>
          </a:p>
          <a:p>
            <a:pPr lvl="1"/>
            <a:r>
              <a:rPr lang="en-US" sz="3000" dirty="0"/>
              <a:t>Export of goods with payment of tax</a:t>
            </a:r>
          </a:p>
          <a:p>
            <a:pPr lvl="1"/>
            <a:r>
              <a:rPr lang="en-US" sz="3000" dirty="0"/>
              <a:t>Export of services with payment of tax</a:t>
            </a:r>
          </a:p>
          <a:p>
            <a:pPr marL="0" indent="0">
              <a:buNone/>
            </a:pPr>
            <a:endParaRPr lang="en-US" sz="3200" dirty="0"/>
          </a:p>
          <a:p>
            <a:r>
              <a:rPr lang="en-US" sz="3200" dirty="0"/>
              <a:t>Exports without payment of tax – using </a:t>
            </a:r>
            <a:r>
              <a:rPr lang="en-US" sz="3200" dirty="0" smtClean="0"/>
              <a:t>LUT/Bond</a:t>
            </a:r>
            <a:endParaRPr lang="en-US" sz="3200" dirty="0"/>
          </a:p>
          <a:p>
            <a:pPr lvl="1"/>
            <a:r>
              <a:rPr lang="en-US" sz="3000" dirty="0"/>
              <a:t>Export of goods without payment of tax – using LUT</a:t>
            </a:r>
          </a:p>
          <a:p>
            <a:pPr lvl="1"/>
            <a:r>
              <a:rPr lang="en-US" sz="3000" dirty="0"/>
              <a:t>Export of services without payment of tax – using LUT</a:t>
            </a:r>
          </a:p>
        </p:txBody>
      </p:sp>
    </p:spTree>
    <p:extLst>
      <p:ext uri="{BB962C8B-B14F-4D97-AF65-F5344CB8AC3E}">
        <p14:creationId xmlns:p14="http://schemas.microsoft.com/office/powerpoint/2010/main" val="9762634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2</a:t>
            </a:fld>
            <a:endParaRPr lang="en-IN"/>
          </a:p>
        </p:txBody>
      </p:sp>
      <p:sp>
        <p:nvSpPr>
          <p:cNvPr id="2" name="Title 1"/>
          <p:cNvSpPr>
            <a:spLocks noGrp="1"/>
          </p:cNvSpPr>
          <p:nvPr>
            <p:ph type="ctrTitle"/>
          </p:nvPr>
        </p:nvSpPr>
        <p:spPr>
          <a:xfrm>
            <a:off x="1199456" y="0"/>
            <a:ext cx="10363200" cy="4155965"/>
          </a:xfrm>
        </p:spPr>
        <p:style>
          <a:lnRef idx="3">
            <a:schemeClr val="lt1"/>
          </a:lnRef>
          <a:fillRef idx="1">
            <a:schemeClr val="accent1"/>
          </a:fillRef>
          <a:effectRef idx="1">
            <a:schemeClr val="accent1"/>
          </a:effectRef>
          <a:fontRef idx="minor">
            <a:schemeClr val="lt1"/>
          </a:fontRef>
        </p:style>
        <p:txBody>
          <a:bodyPr>
            <a:noAutofit/>
          </a:bodyPr>
          <a:lstStyle/>
          <a:p>
            <a:r>
              <a:rPr lang="en-IN" sz="5000" dirty="0" smtClean="0"/>
              <a:t>Domestic Place </a:t>
            </a:r>
            <a:r>
              <a:rPr lang="en-IN" sz="5000" dirty="0" smtClean="0"/>
              <a:t>of Supply under GST</a:t>
            </a:r>
            <a:endParaRPr lang="en-IN" sz="5000" dirty="0"/>
          </a:p>
        </p:txBody>
      </p:sp>
    </p:spTree>
    <p:extLst>
      <p:ext uri="{BB962C8B-B14F-4D97-AF65-F5344CB8AC3E}">
        <p14:creationId xmlns:p14="http://schemas.microsoft.com/office/powerpoint/2010/main" val="10892584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3FEAA6-A3CB-4806-BFF9-5C16D6BFA4DF}"/>
              </a:ext>
            </a:extLst>
          </p:cNvPr>
          <p:cNvSpPr>
            <a:spLocks noGrp="1"/>
          </p:cNvSpPr>
          <p:nvPr>
            <p:ph type="title"/>
          </p:nvPr>
        </p:nvSpPr>
        <p:spPr/>
        <p:txBody>
          <a:bodyPr/>
          <a:lstStyle/>
          <a:p>
            <a:r>
              <a:rPr lang="en-US" dirty="0"/>
              <a:t>Export of goods or services – with payment of tax</a:t>
            </a:r>
          </a:p>
        </p:txBody>
      </p:sp>
      <p:sp>
        <p:nvSpPr>
          <p:cNvPr id="3" name="Content Placeholder 2">
            <a:extLst>
              <a:ext uri="{FF2B5EF4-FFF2-40B4-BE49-F238E27FC236}">
                <a16:creationId xmlns:a16="http://schemas.microsoft.com/office/drawing/2014/main" xmlns="" id="{2D8CCA95-12F0-4ADC-AA60-3BA494DB3931}"/>
              </a:ext>
            </a:extLst>
          </p:cNvPr>
          <p:cNvSpPr>
            <a:spLocks noGrp="1"/>
          </p:cNvSpPr>
          <p:nvPr>
            <p:ph idx="1"/>
          </p:nvPr>
        </p:nvSpPr>
        <p:spPr>
          <a:xfrm>
            <a:off x="1251678" y="1886328"/>
            <a:ext cx="10178322" cy="4401666"/>
          </a:xfrm>
        </p:spPr>
        <p:txBody>
          <a:bodyPr>
            <a:normAutofit/>
          </a:bodyPr>
          <a:lstStyle/>
          <a:p>
            <a:pPr algn="just"/>
            <a:r>
              <a:rPr lang="en-US" sz="2800" dirty="0"/>
              <a:t>Export by charging IGST</a:t>
            </a:r>
          </a:p>
          <a:p>
            <a:pPr algn="just"/>
            <a:r>
              <a:rPr lang="en-US" sz="2800" dirty="0"/>
              <a:t>Pay IGST utilizing credit and balance by cash</a:t>
            </a:r>
          </a:p>
          <a:p>
            <a:pPr algn="just"/>
            <a:r>
              <a:rPr lang="en-US" sz="2800" dirty="0" smtClean="0"/>
              <a:t>Export/SEZ invoice </a:t>
            </a:r>
            <a:r>
              <a:rPr lang="en-US" sz="2800" dirty="0"/>
              <a:t>requirements</a:t>
            </a:r>
          </a:p>
          <a:p>
            <a:pPr lvl="1" algn="just"/>
            <a:r>
              <a:rPr lang="en-US" sz="2800" dirty="0" smtClean="0"/>
              <a:t>carry an endorsement “</a:t>
            </a:r>
            <a:r>
              <a:rPr lang="en-US" sz="2800" b="1" dirty="0" smtClean="0"/>
              <a:t>SUPPLY MEANT FOR EXPORT/SUPPLY TO SEZ UNIT OR SEZ DEVELOPER FOR AUTHORISED OPERATIONS ON PAYMENT OF INTEGRATED TAX</a:t>
            </a:r>
            <a:r>
              <a:rPr lang="en-US" sz="2400" b="1" dirty="0" smtClean="0"/>
              <a:t>” </a:t>
            </a:r>
            <a:endParaRPr lang="en-US" sz="2400" b="1" dirty="0"/>
          </a:p>
        </p:txBody>
      </p:sp>
    </p:spTree>
    <p:extLst>
      <p:ext uri="{BB962C8B-B14F-4D97-AF65-F5344CB8AC3E}">
        <p14:creationId xmlns:p14="http://schemas.microsoft.com/office/powerpoint/2010/main" val="12328748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018B2D-2506-4C67-9C6C-F4AB2829B5F3}"/>
              </a:ext>
            </a:extLst>
          </p:cNvPr>
          <p:cNvSpPr>
            <a:spLocks noGrp="1"/>
          </p:cNvSpPr>
          <p:nvPr>
            <p:ph type="title"/>
          </p:nvPr>
        </p:nvSpPr>
        <p:spPr/>
        <p:txBody>
          <a:bodyPr/>
          <a:lstStyle/>
          <a:p>
            <a:r>
              <a:rPr lang="en-US" dirty="0"/>
              <a:t>Export of goods or services – without payment of tax i.e. LUT </a:t>
            </a:r>
          </a:p>
        </p:txBody>
      </p:sp>
      <p:sp>
        <p:nvSpPr>
          <p:cNvPr id="3" name="Content Placeholder 2">
            <a:extLst>
              <a:ext uri="{FF2B5EF4-FFF2-40B4-BE49-F238E27FC236}">
                <a16:creationId xmlns:a16="http://schemas.microsoft.com/office/drawing/2014/main" xmlns="" id="{1E87887F-D974-4857-8D33-82328706F23F}"/>
              </a:ext>
            </a:extLst>
          </p:cNvPr>
          <p:cNvSpPr>
            <a:spLocks noGrp="1"/>
          </p:cNvSpPr>
          <p:nvPr>
            <p:ph idx="1"/>
          </p:nvPr>
        </p:nvSpPr>
        <p:spPr>
          <a:xfrm>
            <a:off x="1251678" y="1865925"/>
            <a:ext cx="10178322" cy="4789708"/>
          </a:xfrm>
        </p:spPr>
        <p:txBody>
          <a:bodyPr>
            <a:noAutofit/>
          </a:bodyPr>
          <a:lstStyle/>
          <a:p>
            <a:r>
              <a:rPr lang="en-US" sz="2600" dirty="0"/>
              <a:t>File LUT in form GST RFD – 11 (notification 37/2017-Central </a:t>
            </a:r>
            <a:r>
              <a:rPr lang="en-US" sz="2600" dirty="0" smtClean="0"/>
              <a:t>Tax)</a:t>
            </a:r>
          </a:p>
          <a:p>
            <a:r>
              <a:rPr lang="en-US" sz="2600" b="1" dirty="0" smtClean="0"/>
              <a:t>Condition of LUT</a:t>
            </a:r>
            <a:endParaRPr lang="en-US" sz="2600" b="1" dirty="0"/>
          </a:p>
          <a:p>
            <a:pPr lvl="1"/>
            <a:r>
              <a:rPr lang="en-US" sz="2400" dirty="0"/>
              <a:t>Goods – not exported within 3 m + 15 days </a:t>
            </a:r>
            <a:r>
              <a:rPr lang="en-US" sz="2400" dirty="0" smtClean="0"/>
              <a:t> </a:t>
            </a:r>
            <a:r>
              <a:rPr lang="en-US" sz="2400" dirty="0"/>
              <a:t>-  pay tax + interest u/s 50(1)</a:t>
            </a:r>
          </a:p>
          <a:p>
            <a:pPr lvl="1"/>
            <a:r>
              <a:rPr lang="en-US" sz="2400" dirty="0"/>
              <a:t>Services – if CFC not received within 1 year + 15 days - - pay tax + interest u/s 50(1) </a:t>
            </a:r>
            <a:endParaRPr lang="en-US" sz="2400" dirty="0" smtClean="0"/>
          </a:p>
          <a:p>
            <a:r>
              <a:rPr lang="en-US" sz="2600" b="1" dirty="0" smtClean="0"/>
              <a:t>Export </a:t>
            </a:r>
            <a:r>
              <a:rPr lang="en-US" sz="2600" b="1" dirty="0"/>
              <a:t>invoice requirements</a:t>
            </a:r>
          </a:p>
          <a:p>
            <a:pPr lvl="1"/>
            <a:r>
              <a:rPr lang="en-US" sz="2400" dirty="0"/>
              <a:t>carry an endorsement “SUPPLY MEANT FOR EXPORT/SUPPLY TO SEZ UNIT OR SEZ DEVELOPER FOR AUTHORISED OPERATIONS UNDER BOND OR LETTER OF UNDERTAKING WITHOUT PAYMENT OF INTEGRATED TAX”</a:t>
            </a:r>
          </a:p>
          <a:p>
            <a:pPr lvl="1"/>
            <a:endParaRPr lang="en-US" sz="2800" b="1" dirty="0"/>
          </a:p>
        </p:txBody>
      </p:sp>
    </p:spTree>
    <p:extLst>
      <p:ext uri="{BB962C8B-B14F-4D97-AF65-F5344CB8AC3E}">
        <p14:creationId xmlns:p14="http://schemas.microsoft.com/office/powerpoint/2010/main" val="5719936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81A5B720-7FD1-42BF-A0A5-F03805DD012F}"/>
              </a:ext>
            </a:extLst>
          </p:cNvPr>
          <p:cNvSpPr>
            <a:spLocks noGrp="1"/>
          </p:cNvSpPr>
          <p:nvPr>
            <p:ph type="title"/>
          </p:nvPr>
        </p:nvSpPr>
        <p:spPr/>
        <p:txBody>
          <a:bodyPr/>
          <a:lstStyle/>
          <a:p>
            <a:r>
              <a:rPr lang="en-US" dirty="0"/>
              <a:t>Refund on Export</a:t>
            </a:r>
          </a:p>
        </p:txBody>
      </p:sp>
      <p:sp>
        <p:nvSpPr>
          <p:cNvPr id="5" name="Text Placeholder 4">
            <a:extLst>
              <a:ext uri="{FF2B5EF4-FFF2-40B4-BE49-F238E27FC236}">
                <a16:creationId xmlns:a16="http://schemas.microsoft.com/office/drawing/2014/main" xmlns="" id="{A2631119-F486-4334-B09B-F9FEB7EF15E5}"/>
              </a:ext>
            </a:extLst>
          </p:cNvPr>
          <p:cNvSpPr>
            <a:spLocks noGrp="1"/>
          </p:cNvSpPr>
          <p:nvPr>
            <p:ph type="body" idx="1"/>
          </p:nvPr>
        </p:nvSpPr>
        <p:spPr/>
        <p:txBody>
          <a:bodyPr/>
          <a:lstStyle/>
          <a:p>
            <a:r>
              <a:rPr lang="en-US" dirty="0"/>
              <a:t>Sec. 54 read with rule 89 to 97A of CGST Rules</a:t>
            </a:r>
          </a:p>
        </p:txBody>
      </p:sp>
    </p:spTree>
    <p:extLst>
      <p:ext uri="{BB962C8B-B14F-4D97-AF65-F5344CB8AC3E}">
        <p14:creationId xmlns:p14="http://schemas.microsoft.com/office/powerpoint/2010/main" val="21609787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6B332F-5DD1-4139-82B6-9032E552D6B3}"/>
              </a:ext>
            </a:extLst>
          </p:cNvPr>
          <p:cNvSpPr>
            <a:spLocks noGrp="1"/>
          </p:cNvSpPr>
          <p:nvPr>
            <p:ph type="title"/>
          </p:nvPr>
        </p:nvSpPr>
        <p:spPr>
          <a:xfrm>
            <a:off x="1251678" y="382385"/>
            <a:ext cx="10102122" cy="861799"/>
          </a:xfrm>
        </p:spPr>
        <p:txBody>
          <a:bodyPr>
            <a:normAutofit fontScale="90000"/>
          </a:bodyPr>
          <a:lstStyle/>
          <a:p>
            <a:r>
              <a:rPr lang="en-US" dirty="0"/>
              <a:t>Refund </a:t>
            </a:r>
            <a:r>
              <a:rPr lang="en-US"/>
              <a:t>on </a:t>
            </a:r>
            <a:r>
              <a:rPr lang="en-US" smtClean="0"/>
              <a:t>Export</a:t>
            </a:r>
            <a:r>
              <a:rPr lang="en-US" dirty="0"/>
              <a:t/>
            </a:r>
            <a:br>
              <a:rPr lang="en-US" dirty="0"/>
            </a:br>
            <a:endParaRPr lang="en-US" sz="3600" dirty="0"/>
          </a:p>
        </p:txBody>
      </p:sp>
      <p:sp>
        <p:nvSpPr>
          <p:cNvPr id="3" name="Content Placeholder 2">
            <a:extLst>
              <a:ext uri="{FF2B5EF4-FFF2-40B4-BE49-F238E27FC236}">
                <a16:creationId xmlns:a16="http://schemas.microsoft.com/office/drawing/2014/main" xmlns="" id="{5A85A0C7-9F13-40A0-84AB-C31A2A66BEC3}"/>
              </a:ext>
            </a:extLst>
          </p:cNvPr>
          <p:cNvSpPr>
            <a:spLocks noGrp="1"/>
          </p:cNvSpPr>
          <p:nvPr>
            <p:ph idx="1"/>
          </p:nvPr>
        </p:nvSpPr>
        <p:spPr>
          <a:xfrm>
            <a:off x="838200" y="1658679"/>
            <a:ext cx="10515600" cy="4539550"/>
          </a:xfrm>
        </p:spPr>
        <p:txBody>
          <a:bodyPr>
            <a:normAutofit/>
          </a:bodyPr>
          <a:lstStyle/>
          <a:p>
            <a:pPr marL="0" indent="0">
              <a:buNone/>
            </a:pPr>
            <a:r>
              <a:rPr lang="en-US" sz="2800" b="1" dirty="0"/>
              <a:t>Refund includes refund of</a:t>
            </a:r>
            <a:r>
              <a:rPr lang="en-US" sz="2400" b="1" dirty="0"/>
              <a:t>:</a:t>
            </a:r>
            <a:endParaRPr lang="en-US" sz="2400" dirty="0"/>
          </a:p>
          <a:p>
            <a:r>
              <a:rPr lang="en-US" sz="2400" b="1" dirty="0"/>
              <a:t>tax paid</a:t>
            </a:r>
            <a:r>
              <a:rPr lang="en-US" sz="2400" dirty="0"/>
              <a:t> </a:t>
            </a:r>
            <a:r>
              <a:rPr lang="en-US" sz="2400" dirty="0" smtClean="0"/>
              <a:t>Export/SEZ</a:t>
            </a:r>
            <a:endParaRPr lang="en-US" sz="2400" dirty="0"/>
          </a:p>
          <a:p>
            <a:r>
              <a:rPr lang="en-US" sz="2400" b="1" dirty="0"/>
              <a:t>inputs or input services</a:t>
            </a:r>
            <a:r>
              <a:rPr lang="en-US" sz="2400" dirty="0"/>
              <a:t> </a:t>
            </a:r>
            <a:r>
              <a:rPr lang="en-US" sz="2400" dirty="0">
                <a:solidFill>
                  <a:srgbClr val="FF0000"/>
                </a:solidFill>
              </a:rPr>
              <a:t>(not capital goods) </a:t>
            </a:r>
            <a:r>
              <a:rPr lang="en-US" sz="2400" dirty="0"/>
              <a:t>used in making zero-rated supply</a:t>
            </a:r>
          </a:p>
          <a:p>
            <a:r>
              <a:rPr lang="en-GB" sz="2400" dirty="0"/>
              <a:t>tax on the supply of goods regarded as </a:t>
            </a:r>
            <a:r>
              <a:rPr lang="en-GB" sz="2400" b="1" dirty="0"/>
              <a:t>deemed exports</a:t>
            </a:r>
          </a:p>
          <a:p>
            <a:pPr marL="0" indent="0">
              <a:buNone/>
            </a:pPr>
            <a:endParaRPr lang="en-US" sz="2800" b="1" dirty="0" smtClean="0"/>
          </a:p>
          <a:p>
            <a:pPr marL="0" indent="0">
              <a:buNone/>
            </a:pPr>
            <a:r>
              <a:rPr lang="en-US" sz="2800" b="1" dirty="0" smtClean="0"/>
              <a:t>No </a:t>
            </a:r>
            <a:r>
              <a:rPr lang="en-US" sz="2800" b="1" dirty="0"/>
              <a:t>refund in following cases</a:t>
            </a:r>
          </a:p>
          <a:p>
            <a:r>
              <a:rPr lang="en-US" sz="2400" dirty="0"/>
              <a:t>goods exported out of India are subjected to export duty</a:t>
            </a:r>
          </a:p>
          <a:p>
            <a:r>
              <a:rPr lang="en-US" sz="2400" dirty="0"/>
              <a:t>if the supplier of goods or services or both avails of drawback in respect of central tax or claims refund of the integrated tax paid on such supplies.</a:t>
            </a:r>
            <a:endParaRPr lang="en-US" sz="2400" b="1" dirty="0"/>
          </a:p>
        </p:txBody>
      </p:sp>
    </p:spTree>
    <p:extLst>
      <p:ext uri="{BB962C8B-B14F-4D97-AF65-F5344CB8AC3E}">
        <p14:creationId xmlns:p14="http://schemas.microsoft.com/office/powerpoint/2010/main" val="38267461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69411C-CB1C-4385-A651-FD91B85A39A9}"/>
              </a:ext>
            </a:extLst>
          </p:cNvPr>
          <p:cNvSpPr>
            <a:spLocks noGrp="1"/>
          </p:cNvSpPr>
          <p:nvPr>
            <p:ph type="title"/>
          </p:nvPr>
        </p:nvSpPr>
        <p:spPr/>
        <p:txBody>
          <a:bodyPr/>
          <a:lstStyle/>
          <a:p>
            <a:r>
              <a:rPr lang="en-US" dirty="0"/>
              <a:t>When to apply for refund</a:t>
            </a:r>
          </a:p>
        </p:txBody>
      </p:sp>
      <p:sp>
        <p:nvSpPr>
          <p:cNvPr id="3" name="Content Placeholder 2">
            <a:extLst>
              <a:ext uri="{FF2B5EF4-FFF2-40B4-BE49-F238E27FC236}">
                <a16:creationId xmlns:a16="http://schemas.microsoft.com/office/drawing/2014/main" xmlns="" id="{64A08AC9-18C5-4AAC-808E-7541CAC1D48E}"/>
              </a:ext>
            </a:extLst>
          </p:cNvPr>
          <p:cNvSpPr>
            <a:spLocks noGrp="1"/>
          </p:cNvSpPr>
          <p:nvPr>
            <p:ph idx="1"/>
          </p:nvPr>
        </p:nvSpPr>
        <p:spPr>
          <a:xfrm>
            <a:off x="1251677" y="1034320"/>
            <a:ext cx="10545581" cy="5823679"/>
          </a:xfrm>
        </p:spPr>
        <p:txBody>
          <a:bodyPr>
            <a:normAutofit/>
          </a:bodyPr>
          <a:lstStyle/>
          <a:p>
            <a:pPr marL="0" lvl="1" indent="0">
              <a:buNone/>
            </a:pPr>
            <a:r>
              <a:rPr lang="en-US" sz="2400" b="1" dirty="0"/>
              <a:t>Time limit:</a:t>
            </a:r>
          </a:p>
          <a:p>
            <a:pPr marL="201168" lvl="1" indent="0">
              <a:buNone/>
            </a:pPr>
            <a:r>
              <a:rPr lang="en-US" sz="2400" b="1" dirty="0"/>
              <a:t>2 years from the relevant </a:t>
            </a:r>
            <a:r>
              <a:rPr lang="en-US" sz="2400" b="1" dirty="0" smtClean="0"/>
              <a:t>date</a:t>
            </a:r>
            <a:endParaRPr lang="en-US" sz="2400" b="1" dirty="0"/>
          </a:p>
          <a:p>
            <a:pPr marL="0" indent="0">
              <a:buNone/>
            </a:pPr>
            <a:endParaRPr lang="en-US" sz="2400" b="1" dirty="0" smtClean="0"/>
          </a:p>
          <a:p>
            <a:pPr marL="0" indent="0">
              <a:buNone/>
            </a:pPr>
            <a:r>
              <a:rPr lang="en-US" sz="2400" b="1" dirty="0" smtClean="0"/>
              <a:t>Relevant </a:t>
            </a:r>
            <a:r>
              <a:rPr lang="en-US" sz="2400" b="1" dirty="0"/>
              <a:t>date:</a:t>
            </a:r>
          </a:p>
          <a:p>
            <a:r>
              <a:rPr lang="en-US" sz="2400" b="1" dirty="0">
                <a:solidFill>
                  <a:schemeClr val="tx1"/>
                </a:solidFill>
                <a:ea typeface="Cambria Math" panose="02040503050406030204" pitchFamily="18" charset="0"/>
              </a:rPr>
              <a:t>Export of Goods </a:t>
            </a:r>
            <a:r>
              <a:rPr lang="en-US" sz="2400" dirty="0">
                <a:solidFill>
                  <a:schemeClr val="tx1"/>
                </a:solidFill>
                <a:ea typeface="Cambria Math" panose="02040503050406030204" pitchFamily="18" charset="0"/>
              </a:rPr>
              <a:t>- Date </a:t>
            </a:r>
            <a:r>
              <a:rPr lang="en-US" sz="2400" dirty="0" smtClean="0">
                <a:solidFill>
                  <a:schemeClr val="tx1"/>
                </a:solidFill>
                <a:ea typeface="Cambria Math" panose="02040503050406030204" pitchFamily="18" charset="0"/>
              </a:rPr>
              <a:t>of  “LET </a:t>
            </a:r>
            <a:r>
              <a:rPr lang="en-US" sz="2400" dirty="0">
                <a:solidFill>
                  <a:schemeClr val="tx1"/>
                </a:solidFill>
                <a:ea typeface="Cambria Math" panose="02040503050406030204" pitchFamily="18" charset="0"/>
              </a:rPr>
              <a:t>EXPORT ORDER” :</a:t>
            </a:r>
          </a:p>
          <a:p>
            <a:pPr lvl="1"/>
            <a:r>
              <a:rPr lang="en-US" sz="2400" dirty="0"/>
              <a:t>if the goods are exported by </a:t>
            </a:r>
            <a:r>
              <a:rPr lang="en-US" sz="2400" dirty="0" smtClean="0"/>
              <a:t>sea/ air/road, </a:t>
            </a:r>
            <a:r>
              <a:rPr lang="en-US" sz="2400" dirty="0"/>
              <a:t>the date on which l</a:t>
            </a:r>
            <a:r>
              <a:rPr lang="en-US" sz="2400" dirty="0" smtClean="0"/>
              <a:t>eaves India</a:t>
            </a:r>
            <a:endParaRPr lang="en-US" sz="2400" dirty="0"/>
          </a:p>
          <a:p>
            <a:pPr lvl="1"/>
            <a:r>
              <a:rPr lang="en-US" sz="2400" dirty="0" smtClean="0"/>
              <a:t>if </a:t>
            </a:r>
            <a:r>
              <a:rPr lang="en-US" sz="2400" dirty="0"/>
              <a:t>the goods are exported by post, the date of </a:t>
            </a:r>
            <a:r>
              <a:rPr lang="en-US" sz="2400" dirty="0" smtClean="0"/>
              <a:t>dispatch </a:t>
            </a:r>
            <a:r>
              <a:rPr lang="en-US" sz="2400" dirty="0"/>
              <a:t>of goods by the Post Office concerned to a place outside India </a:t>
            </a:r>
          </a:p>
          <a:p>
            <a:r>
              <a:rPr lang="en-US" sz="2400" b="1" dirty="0"/>
              <a:t>Export of service – Date of</a:t>
            </a:r>
          </a:p>
          <a:p>
            <a:pPr lvl="1"/>
            <a:r>
              <a:rPr lang="en-US" sz="2400" dirty="0"/>
              <a:t>receipt of payment in CFE – supply completed prior to receipt of payment</a:t>
            </a:r>
          </a:p>
          <a:p>
            <a:pPr lvl="1"/>
            <a:r>
              <a:rPr lang="en-US" sz="2400" dirty="0"/>
              <a:t>Issue of invoice – </a:t>
            </a:r>
            <a:r>
              <a:rPr lang="en-US" sz="2400" dirty="0" smtClean="0"/>
              <a:t>if advance payment received</a:t>
            </a:r>
            <a:endParaRPr lang="en-US" sz="2400" dirty="0"/>
          </a:p>
        </p:txBody>
      </p:sp>
    </p:spTree>
    <p:extLst>
      <p:ext uri="{BB962C8B-B14F-4D97-AF65-F5344CB8AC3E}">
        <p14:creationId xmlns:p14="http://schemas.microsoft.com/office/powerpoint/2010/main" val="28878087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66CEA4-025F-42E6-A2FF-6F15578345D5}"/>
              </a:ext>
            </a:extLst>
          </p:cNvPr>
          <p:cNvSpPr>
            <a:spLocks noGrp="1"/>
          </p:cNvSpPr>
          <p:nvPr>
            <p:ph type="title"/>
          </p:nvPr>
        </p:nvSpPr>
        <p:spPr/>
        <p:txBody>
          <a:bodyPr/>
          <a:lstStyle/>
          <a:p>
            <a:r>
              <a:rPr lang="en-US" dirty="0"/>
              <a:t>Documents for Refund on Filing RFD 01A</a:t>
            </a:r>
          </a:p>
        </p:txBody>
      </p:sp>
      <p:graphicFrame>
        <p:nvGraphicFramePr>
          <p:cNvPr id="4" name="Content Placeholder 3">
            <a:extLst>
              <a:ext uri="{FF2B5EF4-FFF2-40B4-BE49-F238E27FC236}">
                <a16:creationId xmlns:a16="http://schemas.microsoft.com/office/drawing/2014/main" xmlns="" id="{FBFB7B0C-FCFC-4B96-818E-4DF567E9A15C}"/>
              </a:ext>
            </a:extLst>
          </p:cNvPr>
          <p:cNvGraphicFramePr>
            <a:graphicFrameLocks noGrp="1"/>
          </p:cNvGraphicFramePr>
          <p:nvPr>
            <p:ph idx="1"/>
            <p:extLst>
              <p:ext uri="{D42A27DB-BD31-4B8C-83A1-F6EECF244321}">
                <p14:modId xmlns:p14="http://schemas.microsoft.com/office/powerpoint/2010/main" val="4021159376"/>
              </p:ext>
            </p:extLst>
          </p:nvPr>
        </p:nvGraphicFramePr>
        <p:xfrm>
          <a:off x="1250950" y="1956434"/>
          <a:ext cx="10179050" cy="2021840"/>
        </p:xfrm>
        <a:graphic>
          <a:graphicData uri="http://schemas.openxmlformats.org/drawingml/2006/table">
            <a:tbl>
              <a:tblPr firstRow="1" bandRow="1">
                <a:tableStyleId>{5C22544A-7EE6-4342-B048-85BDC9FD1C3A}</a:tableStyleId>
              </a:tblPr>
              <a:tblGrid>
                <a:gridCol w="5089525">
                  <a:extLst>
                    <a:ext uri="{9D8B030D-6E8A-4147-A177-3AD203B41FA5}">
                      <a16:colId xmlns:a16="http://schemas.microsoft.com/office/drawing/2014/main" xmlns="" val="359484967"/>
                    </a:ext>
                  </a:extLst>
                </a:gridCol>
                <a:gridCol w="5089525">
                  <a:extLst>
                    <a:ext uri="{9D8B030D-6E8A-4147-A177-3AD203B41FA5}">
                      <a16:colId xmlns:a16="http://schemas.microsoft.com/office/drawing/2014/main" xmlns="" val="2456058296"/>
                    </a:ext>
                  </a:extLst>
                </a:gridCol>
              </a:tblGrid>
              <a:tr h="370840">
                <a:tc>
                  <a:txBody>
                    <a:bodyPr/>
                    <a:lstStyle/>
                    <a:p>
                      <a:r>
                        <a:rPr lang="en-US" dirty="0"/>
                        <a:t>Goods – normal exports</a:t>
                      </a:r>
                    </a:p>
                  </a:txBody>
                  <a:tcPr/>
                </a:tc>
                <a:tc>
                  <a:txBody>
                    <a:bodyPr/>
                    <a:lstStyle/>
                    <a:p>
                      <a:r>
                        <a:rPr lang="en-US" dirty="0"/>
                        <a:t>Services – normal exports</a:t>
                      </a:r>
                    </a:p>
                  </a:txBody>
                  <a:tcPr/>
                </a:tc>
                <a:extLst>
                  <a:ext uri="{0D108BD9-81ED-4DB2-BD59-A6C34878D82A}">
                    <a16:rowId xmlns:a16="http://schemas.microsoft.com/office/drawing/2014/main" xmlns="" val="1013340774"/>
                  </a:ext>
                </a:extLst>
              </a:tr>
              <a:tr h="370840">
                <a:tc>
                  <a:txBody>
                    <a:bodyPr/>
                    <a:lstStyle/>
                    <a:p>
                      <a:r>
                        <a:rPr lang="en-US" dirty="0"/>
                        <a:t>Statement of no. &amp; date of Shipping Bill or Bill of Export</a:t>
                      </a:r>
                    </a:p>
                  </a:txBody>
                  <a:tcPr/>
                </a:tc>
                <a:tc>
                  <a:txBody>
                    <a:bodyPr/>
                    <a:lstStyle/>
                    <a:p>
                      <a:r>
                        <a:rPr lang="en-US" dirty="0"/>
                        <a:t>Statement of Bank </a:t>
                      </a:r>
                      <a:r>
                        <a:rPr lang="en-US" dirty="0" err="1"/>
                        <a:t>Realisation</a:t>
                      </a:r>
                      <a:r>
                        <a:rPr lang="en-US" dirty="0"/>
                        <a:t> Certificates or Foreign Inward Remittance Certificates</a:t>
                      </a:r>
                    </a:p>
                  </a:txBody>
                  <a:tcPr/>
                </a:tc>
                <a:extLst>
                  <a:ext uri="{0D108BD9-81ED-4DB2-BD59-A6C34878D82A}">
                    <a16:rowId xmlns:a16="http://schemas.microsoft.com/office/drawing/2014/main" xmlns="" val="3929718819"/>
                  </a:ext>
                </a:extLst>
              </a:tr>
              <a:tr h="370840">
                <a:tc>
                  <a:txBody>
                    <a:bodyPr/>
                    <a:lstStyle/>
                    <a:p>
                      <a:r>
                        <a:rPr lang="en-US" dirty="0"/>
                        <a:t>Statement of no. and date of export invoice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Statement of no. &amp; date of export invoice </a:t>
                      </a:r>
                    </a:p>
                    <a:p>
                      <a:endParaRPr lang="en-US" dirty="0"/>
                    </a:p>
                  </a:txBody>
                  <a:tcPr/>
                </a:tc>
                <a:extLst>
                  <a:ext uri="{0D108BD9-81ED-4DB2-BD59-A6C34878D82A}">
                    <a16:rowId xmlns:a16="http://schemas.microsoft.com/office/drawing/2014/main" xmlns="" val="335130288"/>
                  </a:ext>
                </a:extLst>
              </a:tr>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xmlns="" val="2076405228"/>
                  </a:ext>
                </a:extLst>
              </a:tr>
            </a:tbl>
          </a:graphicData>
        </a:graphic>
      </p:graphicFrame>
      <p:graphicFrame>
        <p:nvGraphicFramePr>
          <p:cNvPr id="7" name="Table 6">
            <a:extLst>
              <a:ext uri="{FF2B5EF4-FFF2-40B4-BE49-F238E27FC236}">
                <a16:creationId xmlns:a16="http://schemas.microsoft.com/office/drawing/2014/main" xmlns="" id="{60097801-44AB-4F88-88E5-B565A3819C00}"/>
              </a:ext>
            </a:extLst>
          </p:cNvPr>
          <p:cNvGraphicFramePr>
            <a:graphicFrameLocks noGrp="1"/>
          </p:cNvGraphicFramePr>
          <p:nvPr>
            <p:extLst>
              <p:ext uri="{D42A27DB-BD31-4B8C-83A1-F6EECF244321}">
                <p14:modId xmlns:p14="http://schemas.microsoft.com/office/powerpoint/2010/main" val="1273852688"/>
              </p:ext>
            </p:extLst>
          </p:nvPr>
        </p:nvGraphicFramePr>
        <p:xfrm>
          <a:off x="1250950" y="4175257"/>
          <a:ext cx="10104622" cy="1854200"/>
        </p:xfrm>
        <a:graphic>
          <a:graphicData uri="http://schemas.openxmlformats.org/drawingml/2006/table">
            <a:tbl>
              <a:tblPr firstRow="1" bandRow="1">
                <a:tableStyleId>{5C22544A-7EE6-4342-B048-85BDC9FD1C3A}</a:tableStyleId>
              </a:tblPr>
              <a:tblGrid>
                <a:gridCol w="5052311">
                  <a:extLst>
                    <a:ext uri="{9D8B030D-6E8A-4147-A177-3AD203B41FA5}">
                      <a16:colId xmlns:a16="http://schemas.microsoft.com/office/drawing/2014/main" xmlns="" val="2444824637"/>
                    </a:ext>
                  </a:extLst>
                </a:gridCol>
                <a:gridCol w="5052311">
                  <a:extLst>
                    <a:ext uri="{9D8B030D-6E8A-4147-A177-3AD203B41FA5}">
                      <a16:colId xmlns:a16="http://schemas.microsoft.com/office/drawing/2014/main" xmlns="" val="3324854056"/>
                    </a:ext>
                  </a:extLst>
                </a:gridCol>
              </a:tblGrid>
              <a:tr h="370840">
                <a:tc>
                  <a:txBody>
                    <a:bodyPr/>
                    <a:lstStyle/>
                    <a:p>
                      <a:r>
                        <a:rPr lang="en-US" dirty="0"/>
                        <a:t>Goods – SEZ</a:t>
                      </a:r>
                    </a:p>
                  </a:txBody>
                  <a:tcPr/>
                </a:tc>
                <a:tc>
                  <a:txBody>
                    <a:bodyPr/>
                    <a:lstStyle/>
                    <a:p>
                      <a:r>
                        <a:rPr lang="en-US" dirty="0"/>
                        <a:t>Services – SEZ</a:t>
                      </a:r>
                    </a:p>
                  </a:txBody>
                  <a:tcPr/>
                </a:tc>
                <a:extLst>
                  <a:ext uri="{0D108BD9-81ED-4DB2-BD59-A6C34878D82A}">
                    <a16:rowId xmlns:a16="http://schemas.microsoft.com/office/drawing/2014/main" xmlns="" val="2506628071"/>
                  </a:ext>
                </a:extLst>
              </a:tr>
              <a:tr h="370840">
                <a:tc>
                  <a:txBody>
                    <a:bodyPr/>
                    <a:lstStyle/>
                    <a:p>
                      <a:r>
                        <a:rPr lang="en-US" dirty="0"/>
                        <a:t>Statement of no. &amp; date of invoice</a:t>
                      </a:r>
                    </a:p>
                  </a:txBody>
                  <a:tcPr/>
                </a:tc>
                <a:tc>
                  <a:txBody>
                    <a:bodyPr/>
                    <a:lstStyle/>
                    <a:p>
                      <a:r>
                        <a:rPr lang="en-US" dirty="0"/>
                        <a:t>Statement of no. &amp; date of invoice</a:t>
                      </a:r>
                    </a:p>
                  </a:txBody>
                  <a:tcPr/>
                </a:tc>
                <a:extLst>
                  <a:ext uri="{0D108BD9-81ED-4DB2-BD59-A6C34878D82A}">
                    <a16:rowId xmlns:a16="http://schemas.microsoft.com/office/drawing/2014/main" xmlns="" val="2709810750"/>
                  </a:ext>
                </a:extLst>
              </a:tr>
              <a:tr h="370840">
                <a:tc>
                  <a:txBody>
                    <a:bodyPr/>
                    <a:lstStyle/>
                    <a:p>
                      <a:r>
                        <a:rPr lang="en-US" dirty="0"/>
                        <a:t>Evidence of endorsement by Zonal Officer</a:t>
                      </a:r>
                    </a:p>
                  </a:txBody>
                  <a:tcPr/>
                </a:tc>
                <a:tc>
                  <a:txBody>
                    <a:bodyPr/>
                    <a:lstStyle/>
                    <a:p>
                      <a:r>
                        <a:rPr lang="en-US" dirty="0"/>
                        <a:t>Evidence of endorsement by Zonal Officer</a:t>
                      </a:r>
                    </a:p>
                  </a:txBody>
                  <a:tcPr/>
                </a:tc>
                <a:extLst>
                  <a:ext uri="{0D108BD9-81ED-4DB2-BD59-A6C34878D82A}">
                    <a16:rowId xmlns:a16="http://schemas.microsoft.com/office/drawing/2014/main" xmlns="" val="1387907156"/>
                  </a:ext>
                </a:extLst>
              </a:tr>
              <a:tr h="370840">
                <a:tc>
                  <a:txBody>
                    <a:bodyPr/>
                    <a:lstStyle/>
                    <a:p>
                      <a:r>
                        <a:rPr lang="en-US" dirty="0"/>
                        <a:t>Declaration that SEZ has not availed ITC</a:t>
                      </a:r>
                    </a:p>
                  </a:txBody>
                  <a:tcPr/>
                </a:tc>
                <a:tc>
                  <a:txBody>
                    <a:bodyPr/>
                    <a:lstStyle/>
                    <a:p>
                      <a:r>
                        <a:rPr lang="en-US" dirty="0"/>
                        <a:t>Details of payment + proof</a:t>
                      </a:r>
                    </a:p>
                  </a:txBody>
                  <a:tcPr/>
                </a:tc>
                <a:extLst>
                  <a:ext uri="{0D108BD9-81ED-4DB2-BD59-A6C34878D82A}">
                    <a16:rowId xmlns:a16="http://schemas.microsoft.com/office/drawing/2014/main" xmlns="" val="3825367369"/>
                  </a:ext>
                </a:extLst>
              </a:tr>
              <a:tr h="370840">
                <a:tc>
                  <a:txBody>
                    <a:bodyPr/>
                    <a:lstStyle/>
                    <a:p>
                      <a:endParaRPr lang="en-US" dirty="0"/>
                    </a:p>
                  </a:txBody>
                  <a:tcPr/>
                </a:tc>
                <a:tc>
                  <a:txBody>
                    <a:bodyPr/>
                    <a:lstStyle/>
                    <a:p>
                      <a:r>
                        <a:rPr lang="en-US" dirty="0"/>
                        <a:t>Declaration that SEZ has not availed ITC</a:t>
                      </a:r>
                    </a:p>
                  </a:txBody>
                  <a:tcPr/>
                </a:tc>
                <a:extLst>
                  <a:ext uri="{0D108BD9-81ED-4DB2-BD59-A6C34878D82A}">
                    <a16:rowId xmlns:a16="http://schemas.microsoft.com/office/drawing/2014/main" xmlns="" val="1862888315"/>
                  </a:ext>
                </a:extLst>
              </a:tr>
            </a:tbl>
          </a:graphicData>
        </a:graphic>
      </p:graphicFrame>
    </p:spTree>
    <p:extLst>
      <p:ext uri="{BB962C8B-B14F-4D97-AF65-F5344CB8AC3E}">
        <p14:creationId xmlns:p14="http://schemas.microsoft.com/office/powerpoint/2010/main" val="11231993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9C0C50-8934-44E4-88EE-7A0BC60314C7}"/>
              </a:ext>
            </a:extLst>
          </p:cNvPr>
          <p:cNvSpPr>
            <a:spLocks noGrp="1"/>
          </p:cNvSpPr>
          <p:nvPr>
            <p:ph type="title"/>
          </p:nvPr>
        </p:nvSpPr>
        <p:spPr/>
        <p:txBody>
          <a:bodyPr/>
          <a:lstStyle/>
          <a:p>
            <a:r>
              <a:rPr lang="en-US" dirty="0"/>
              <a:t>Refund process</a:t>
            </a:r>
          </a:p>
        </p:txBody>
      </p:sp>
      <p:graphicFrame>
        <p:nvGraphicFramePr>
          <p:cNvPr id="10" name="Content Placeholder 9">
            <a:extLst>
              <a:ext uri="{FF2B5EF4-FFF2-40B4-BE49-F238E27FC236}">
                <a16:creationId xmlns:a16="http://schemas.microsoft.com/office/drawing/2014/main" xmlns="" id="{D07ED1F0-2DA5-4344-AFFA-EF0194A8160E}"/>
              </a:ext>
            </a:extLst>
          </p:cNvPr>
          <p:cNvGraphicFramePr>
            <a:graphicFrameLocks noGrp="1"/>
          </p:cNvGraphicFramePr>
          <p:nvPr>
            <p:ph idx="1"/>
            <p:extLst>
              <p:ext uri="{D42A27DB-BD31-4B8C-83A1-F6EECF244321}">
                <p14:modId xmlns:p14="http://schemas.microsoft.com/office/powerpoint/2010/main" val="811281080"/>
              </p:ext>
            </p:extLst>
          </p:nvPr>
        </p:nvGraphicFramePr>
        <p:xfrm>
          <a:off x="1250950" y="1477963"/>
          <a:ext cx="10179052" cy="3383280"/>
        </p:xfrm>
        <a:graphic>
          <a:graphicData uri="http://schemas.openxmlformats.org/drawingml/2006/table">
            <a:tbl>
              <a:tblPr firstRow="1" bandRow="1">
                <a:tableStyleId>{5C22544A-7EE6-4342-B048-85BDC9FD1C3A}</a:tableStyleId>
              </a:tblPr>
              <a:tblGrid>
                <a:gridCol w="2544763">
                  <a:extLst>
                    <a:ext uri="{9D8B030D-6E8A-4147-A177-3AD203B41FA5}">
                      <a16:colId xmlns:a16="http://schemas.microsoft.com/office/drawing/2014/main" xmlns="" val="1283323797"/>
                    </a:ext>
                  </a:extLst>
                </a:gridCol>
                <a:gridCol w="2544763">
                  <a:extLst>
                    <a:ext uri="{9D8B030D-6E8A-4147-A177-3AD203B41FA5}">
                      <a16:colId xmlns:a16="http://schemas.microsoft.com/office/drawing/2014/main" xmlns="" val="2496141785"/>
                    </a:ext>
                  </a:extLst>
                </a:gridCol>
                <a:gridCol w="2544763">
                  <a:extLst>
                    <a:ext uri="{9D8B030D-6E8A-4147-A177-3AD203B41FA5}">
                      <a16:colId xmlns:a16="http://schemas.microsoft.com/office/drawing/2014/main" xmlns="" val="1077617807"/>
                    </a:ext>
                  </a:extLst>
                </a:gridCol>
                <a:gridCol w="2544763">
                  <a:extLst>
                    <a:ext uri="{9D8B030D-6E8A-4147-A177-3AD203B41FA5}">
                      <a16:colId xmlns:a16="http://schemas.microsoft.com/office/drawing/2014/main" xmlns="" val="1318870258"/>
                    </a:ext>
                  </a:extLst>
                </a:gridCol>
              </a:tblGrid>
              <a:tr h="370840">
                <a:tc gridSpan="2">
                  <a:txBody>
                    <a:bodyPr/>
                    <a:lstStyle/>
                    <a:p>
                      <a:pPr algn="ctr"/>
                      <a:r>
                        <a:rPr lang="en-US" sz="2400" dirty="0"/>
                        <a:t>Goods</a:t>
                      </a:r>
                    </a:p>
                  </a:txBody>
                  <a:tcPr>
                    <a:lnR w="12700" cap="flat" cmpd="sng" algn="ctr">
                      <a:solidFill>
                        <a:schemeClr val="tx1"/>
                      </a:solidFill>
                      <a:prstDash val="solid"/>
                      <a:round/>
                      <a:headEnd type="none" w="med" len="med"/>
                      <a:tailEnd type="none" w="med" len="med"/>
                    </a:lnR>
                  </a:tcPr>
                </a:tc>
                <a:tc hMerge="1">
                  <a:txBody>
                    <a:bodyPr/>
                    <a:lstStyle/>
                    <a:p>
                      <a:endParaRPr lang="en-US" dirty="0"/>
                    </a:p>
                  </a:txBody>
                  <a:tcPr/>
                </a:tc>
                <a:tc gridSpan="2">
                  <a:txBody>
                    <a:bodyPr/>
                    <a:lstStyle/>
                    <a:p>
                      <a:pPr algn="ctr"/>
                      <a:r>
                        <a:rPr lang="en-US" sz="2400" dirty="0"/>
                        <a:t>Service</a:t>
                      </a:r>
                    </a:p>
                  </a:txBody>
                  <a:tcPr>
                    <a:lnL w="12700" cap="flat" cmpd="sng" algn="ctr">
                      <a:solidFill>
                        <a:schemeClr val="tx1"/>
                      </a:solidFill>
                      <a:prstDash val="solid"/>
                      <a:round/>
                      <a:headEnd type="none" w="med" len="med"/>
                      <a:tailEnd type="none" w="med" len="med"/>
                    </a:lnL>
                  </a:tcPr>
                </a:tc>
                <a:tc hMerge="1">
                  <a:txBody>
                    <a:bodyPr/>
                    <a:lstStyle/>
                    <a:p>
                      <a:endParaRPr lang="en-US" dirty="0"/>
                    </a:p>
                  </a:txBody>
                  <a:tcPr/>
                </a:tc>
                <a:extLst>
                  <a:ext uri="{0D108BD9-81ED-4DB2-BD59-A6C34878D82A}">
                    <a16:rowId xmlns:a16="http://schemas.microsoft.com/office/drawing/2014/main" xmlns="" val="484316152"/>
                  </a:ext>
                </a:extLst>
              </a:tr>
              <a:tr h="370840">
                <a:tc>
                  <a:txBody>
                    <a:bodyPr/>
                    <a:lstStyle/>
                    <a:p>
                      <a:pPr algn="ctr"/>
                      <a:r>
                        <a:rPr lang="en-US" sz="2400" b="1" dirty="0" smtClean="0"/>
                        <a:t>Tax Paid</a:t>
                      </a:r>
                      <a:endParaRPr lang="en-US" sz="2400" b="1" dirty="0"/>
                    </a:p>
                  </a:txBody>
                  <a:tcPr>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r>
                        <a:rPr lang="en-US" sz="2400" b="1" dirty="0" smtClean="0"/>
                        <a:t>LUT</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r>
                        <a:rPr lang="en-US" sz="2400" b="1" dirty="0" smtClean="0"/>
                        <a:t>Tax Paid</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90000"/>
                      </a:schemeClr>
                    </a:solidFill>
                  </a:tcPr>
                </a:tc>
                <a:tc>
                  <a:txBody>
                    <a:bodyPr/>
                    <a:lstStyle/>
                    <a:p>
                      <a:pPr algn="ctr"/>
                      <a:r>
                        <a:rPr lang="en-US" sz="2400" b="1" dirty="0"/>
                        <a:t>LUT</a:t>
                      </a:r>
                    </a:p>
                  </a:txBody>
                  <a:tcPr>
                    <a:lnL w="12700" cap="flat" cmpd="sng" algn="ctr">
                      <a:solidFill>
                        <a:schemeClr val="tx1"/>
                      </a:solidFill>
                      <a:prstDash val="solid"/>
                      <a:round/>
                      <a:headEnd type="none" w="med" len="med"/>
                      <a:tailEnd type="none" w="med" len="med"/>
                    </a:lnL>
                    <a:solidFill>
                      <a:schemeClr val="bg2">
                        <a:lumMod val="90000"/>
                      </a:schemeClr>
                    </a:solidFill>
                  </a:tcPr>
                </a:tc>
                <a:extLst>
                  <a:ext uri="{0D108BD9-81ED-4DB2-BD59-A6C34878D82A}">
                    <a16:rowId xmlns:a16="http://schemas.microsoft.com/office/drawing/2014/main" xmlns="" val="1128957104"/>
                  </a:ext>
                </a:extLst>
              </a:tr>
              <a:tr h="370840">
                <a:tc>
                  <a:txBody>
                    <a:bodyPr/>
                    <a:lstStyle/>
                    <a:p>
                      <a:pPr marL="285750" indent="-285750" algn="ctr">
                        <a:buFont typeface="Arial" panose="020B0604020202020204" pitchFamily="34" charset="0"/>
                        <a:buChar char="•"/>
                      </a:pPr>
                      <a:r>
                        <a:rPr lang="en-US" sz="2400" dirty="0"/>
                        <a:t>Table 6A</a:t>
                      </a:r>
                    </a:p>
                  </a:txBody>
                  <a:tcPr>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a:t>Table 6A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a:t>Table 6A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a:t>Table 6A</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1441601535"/>
                  </a:ext>
                </a:extLst>
              </a:tr>
              <a:tr h="370840">
                <a:tc>
                  <a:txBody>
                    <a:bodyPr/>
                    <a:lstStyle/>
                    <a:p>
                      <a:pPr marL="285750" indent="-285750" algn="ctr">
                        <a:buFont typeface="Arial" panose="020B0604020202020204" pitchFamily="34" charset="0"/>
                        <a:buChar char="•"/>
                      </a:pPr>
                      <a:r>
                        <a:rPr lang="en-US" sz="2400" dirty="0"/>
                        <a:t>GSTR 3B (or GSTR 3)</a:t>
                      </a:r>
                    </a:p>
                  </a:txBody>
                  <a:tcPr>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smtClean="0"/>
                        <a:t>--------</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GSTR 3B (or GSTR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smtClean="0"/>
                        <a:t>----------</a:t>
                      </a:r>
                      <a:endParaRPr lang="en-US" sz="2400" dirty="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3509895380"/>
                  </a:ext>
                </a:extLst>
              </a:tr>
              <a:tr h="370840">
                <a:tc>
                  <a:txBody>
                    <a:bodyPr/>
                    <a:lstStyle/>
                    <a:p>
                      <a:pPr algn="ctr"/>
                      <a:r>
                        <a:rPr lang="en-US" sz="2400" dirty="0" smtClean="0"/>
                        <a:t>Auto refund-Shipping Bill*</a:t>
                      </a:r>
                      <a:endParaRPr lang="en-US" sz="2400" dirty="0"/>
                    </a:p>
                  </a:txBody>
                  <a:tcPr>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a:t>RFD -01A (formula)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indent="-285750" algn="ctr">
                        <a:buFont typeface="Arial" panose="020B0604020202020204" pitchFamily="34" charset="0"/>
                        <a:buChar char="•"/>
                      </a:pPr>
                      <a:r>
                        <a:rPr lang="en-US" sz="2400" dirty="0"/>
                        <a:t>RFD -01A </a:t>
                      </a:r>
                      <a:endParaRPr lang="en-US" sz="2400" dirty="0" smtClean="0"/>
                    </a:p>
                    <a:p>
                      <a:pPr marL="0" indent="0" algn="ctr">
                        <a:buFontTx/>
                        <a:buNone/>
                      </a:pPr>
                      <a:r>
                        <a:rPr lang="en-US" sz="2400" dirty="0" smtClean="0"/>
                        <a:t>(Full refund)</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RFD – </a:t>
                      </a:r>
                      <a:r>
                        <a:rPr lang="en-US" sz="2400" dirty="0" smtClean="0"/>
                        <a:t>01A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t>(</a:t>
                      </a:r>
                      <a:r>
                        <a:rPr lang="en-US" sz="2400" dirty="0"/>
                        <a:t>formula)</a:t>
                      </a:r>
                    </a:p>
                    <a:p>
                      <a:pPr marL="285750" indent="-285750" algn="ctr">
                        <a:buFont typeface="Arial" panose="020B0604020202020204" pitchFamily="34" charset="0"/>
                        <a:buChar char="•"/>
                      </a:pPr>
                      <a:endParaRPr lang="en-US" sz="2400" dirty="0"/>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xmlns="" val="2950087590"/>
                  </a:ext>
                </a:extLst>
              </a:tr>
            </a:tbl>
          </a:graphicData>
        </a:graphic>
      </p:graphicFrame>
      <p:sp>
        <p:nvSpPr>
          <p:cNvPr id="11" name="Rectangle 10">
            <a:extLst>
              <a:ext uri="{FF2B5EF4-FFF2-40B4-BE49-F238E27FC236}">
                <a16:creationId xmlns:a16="http://schemas.microsoft.com/office/drawing/2014/main" xmlns="" id="{29681A6D-5F0D-472A-A180-B1034F41652B}"/>
              </a:ext>
            </a:extLst>
          </p:cNvPr>
          <p:cNvSpPr/>
          <p:nvPr/>
        </p:nvSpPr>
        <p:spPr>
          <a:xfrm>
            <a:off x="1305111" y="5636666"/>
            <a:ext cx="6260496" cy="461665"/>
          </a:xfrm>
          <a:prstGeom prst="rect">
            <a:avLst/>
          </a:prstGeom>
        </p:spPr>
        <p:txBody>
          <a:bodyPr wrap="none">
            <a:spAutoFit/>
          </a:bodyPr>
          <a:lstStyle/>
          <a:p>
            <a:r>
              <a:rPr lang="en-US" sz="2400" dirty="0"/>
              <a:t>* Shipping bill is deemed to be refund application</a:t>
            </a:r>
          </a:p>
        </p:txBody>
      </p:sp>
    </p:spTree>
    <p:extLst>
      <p:ext uri="{BB962C8B-B14F-4D97-AF65-F5344CB8AC3E}">
        <p14:creationId xmlns:p14="http://schemas.microsoft.com/office/powerpoint/2010/main" val="21233528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CFC5C4-B25F-4A60-902F-F6C72C0756A3}"/>
              </a:ext>
            </a:extLst>
          </p:cNvPr>
          <p:cNvSpPr>
            <a:spLocks noGrp="1"/>
          </p:cNvSpPr>
          <p:nvPr>
            <p:ph type="title"/>
          </p:nvPr>
        </p:nvSpPr>
        <p:spPr/>
        <p:txBody>
          <a:bodyPr>
            <a:normAutofit/>
          </a:bodyPr>
          <a:lstStyle/>
          <a:p>
            <a:r>
              <a:rPr lang="en-US" sz="3200" b="1" dirty="0"/>
              <a:t>Refund for</a:t>
            </a:r>
            <a:r>
              <a:rPr lang="en-US" sz="3200" dirty="0"/>
              <a:t> </a:t>
            </a:r>
            <a:r>
              <a:rPr lang="en-US" sz="3200" b="1" dirty="0"/>
              <a:t>Non-LUT case (export of goods/service with payment of tax)</a:t>
            </a:r>
            <a:r>
              <a:rPr lang="en-US" sz="2800" dirty="0"/>
              <a:t/>
            </a:r>
            <a:br>
              <a:rPr lang="en-US" sz="2800" dirty="0"/>
            </a:br>
            <a:endParaRPr lang="en-US" sz="2800" b="1" dirty="0"/>
          </a:p>
        </p:txBody>
      </p:sp>
      <p:sp>
        <p:nvSpPr>
          <p:cNvPr id="3" name="Content Placeholder 2">
            <a:extLst>
              <a:ext uri="{FF2B5EF4-FFF2-40B4-BE49-F238E27FC236}">
                <a16:creationId xmlns:a16="http://schemas.microsoft.com/office/drawing/2014/main" xmlns="" id="{96A0C344-5D59-49D6-B4A9-2F9892E83FDD}"/>
              </a:ext>
            </a:extLst>
          </p:cNvPr>
          <p:cNvSpPr>
            <a:spLocks noGrp="1"/>
          </p:cNvSpPr>
          <p:nvPr>
            <p:ph idx="1"/>
          </p:nvPr>
        </p:nvSpPr>
        <p:spPr/>
        <p:txBody>
          <a:bodyPr>
            <a:normAutofit/>
          </a:bodyPr>
          <a:lstStyle/>
          <a:p>
            <a:r>
              <a:rPr lang="en-US" sz="2800" dirty="0"/>
              <a:t>File Table 6A of GSTR – 1</a:t>
            </a:r>
          </a:p>
          <a:p>
            <a:r>
              <a:rPr lang="en-US" sz="2800" dirty="0"/>
              <a:t>File GSTR 3B or GSTR 3</a:t>
            </a:r>
          </a:p>
          <a:p>
            <a:r>
              <a:rPr lang="en-US" sz="2800" dirty="0"/>
              <a:t>RFD 01A (</a:t>
            </a:r>
            <a:r>
              <a:rPr lang="en-US" sz="2800" b="1" dirty="0"/>
              <a:t>for services only</a:t>
            </a:r>
            <a:r>
              <a:rPr lang="en-US" sz="2800" dirty="0"/>
              <a:t>)</a:t>
            </a:r>
          </a:p>
          <a:p>
            <a:r>
              <a:rPr lang="en-US" sz="2800" dirty="0"/>
              <a:t>Shipping bill is deemed to be refund application in case of goods (Rule 96).</a:t>
            </a:r>
          </a:p>
          <a:p>
            <a:r>
              <a:rPr lang="en-US" sz="2800" dirty="0"/>
              <a:t>the person in charge of the conveyance carrying the export goods duly files an export manifest or an export report covering the number and the date of shipping bills or bills of export; and</a:t>
            </a:r>
          </a:p>
          <a:p>
            <a:endParaRPr lang="en-US" sz="2800" dirty="0"/>
          </a:p>
        </p:txBody>
      </p:sp>
    </p:spTree>
    <p:extLst>
      <p:ext uri="{BB962C8B-B14F-4D97-AF65-F5344CB8AC3E}">
        <p14:creationId xmlns:p14="http://schemas.microsoft.com/office/powerpoint/2010/main" val="41575230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F0AF27-1BF7-49B4-A9A0-689F9DF2B7D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A4E85D41-C12C-4C44-BADB-279C1EBA5F2D}"/>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FD8A78D9-946D-402A-9AF3-2EC2384F9C86}"/>
              </a:ext>
            </a:extLst>
          </p:cNvPr>
          <p:cNvPicPr>
            <a:picLocks noChangeAspect="1"/>
          </p:cNvPicPr>
          <p:nvPr/>
        </p:nvPicPr>
        <p:blipFill rotWithShape="1">
          <a:blip r:embed="rId2"/>
          <a:srcRect l="19383" t="27333" r="20909" b="5576"/>
          <a:stretch/>
        </p:blipFill>
        <p:spPr>
          <a:xfrm>
            <a:off x="0" y="3"/>
            <a:ext cx="12192000" cy="7032310"/>
          </a:xfrm>
          <a:prstGeom prst="rect">
            <a:avLst/>
          </a:prstGeom>
        </p:spPr>
      </p:pic>
    </p:spTree>
    <p:extLst>
      <p:ext uri="{BB962C8B-B14F-4D97-AF65-F5344CB8AC3E}">
        <p14:creationId xmlns:p14="http://schemas.microsoft.com/office/powerpoint/2010/main" val="29727324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DAE0FB-5C81-40E1-A3F3-221EB55CD63E}"/>
              </a:ext>
            </a:extLst>
          </p:cNvPr>
          <p:cNvSpPr>
            <a:spLocks noGrp="1"/>
          </p:cNvSpPr>
          <p:nvPr>
            <p:ph type="title"/>
          </p:nvPr>
        </p:nvSpPr>
        <p:spPr/>
        <p:txBody>
          <a:bodyPr>
            <a:normAutofit/>
          </a:bodyPr>
          <a:lstStyle/>
          <a:p>
            <a:r>
              <a:rPr lang="en-US" sz="3000" dirty="0"/>
              <a:t>Refund for LUT case – Rule </a:t>
            </a:r>
            <a:r>
              <a:rPr lang="en-US" sz="3000" dirty="0" smtClean="0"/>
              <a:t>89-93</a:t>
            </a:r>
            <a:br>
              <a:rPr lang="en-US" sz="3000" dirty="0" smtClean="0"/>
            </a:br>
            <a:r>
              <a:rPr lang="en-US" sz="3000" dirty="0" smtClean="0"/>
              <a:t>Circular No. 17/17 dated15-11-2017</a:t>
            </a:r>
            <a:endParaRPr lang="en-US" sz="3000" dirty="0"/>
          </a:p>
        </p:txBody>
      </p:sp>
      <p:sp>
        <p:nvSpPr>
          <p:cNvPr id="3" name="Content Placeholder 2">
            <a:extLst>
              <a:ext uri="{FF2B5EF4-FFF2-40B4-BE49-F238E27FC236}">
                <a16:creationId xmlns:a16="http://schemas.microsoft.com/office/drawing/2014/main" xmlns="" id="{8ADE8489-7407-43F5-BBE5-C8E0CBA1BAC1}"/>
              </a:ext>
            </a:extLst>
          </p:cNvPr>
          <p:cNvSpPr>
            <a:spLocks noGrp="1"/>
          </p:cNvSpPr>
          <p:nvPr>
            <p:ph idx="1"/>
          </p:nvPr>
        </p:nvSpPr>
        <p:spPr>
          <a:xfrm>
            <a:off x="1251678" y="1371052"/>
            <a:ext cx="10178322" cy="4997688"/>
          </a:xfrm>
        </p:spPr>
        <p:txBody>
          <a:bodyPr>
            <a:noAutofit/>
          </a:bodyPr>
          <a:lstStyle/>
          <a:p>
            <a:r>
              <a:rPr lang="en-US" dirty="0"/>
              <a:t>Apply online </a:t>
            </a:r>
            <a:r>
              <a:rPr lang="en-US" b="1" dirty="0"/>
              <a:t>Form GST RFD 01A </a:t>
            </a:r>
          </a:p>
          <a:p>
            <a:r>
              <a:rPr lang="en-US" dirty="0"/>
              <a:t>File GSTR 3B</a:t>
            </a:r>
          </a:p>
          <a:p>
            <a:r>
              <a:rPr lang="en-US" dirty="0"/>
              <a:t>Take a print of RFD 01A and file with supporting document – i.e. Statement containing number and date shipping bills and export </a:t>
            </a:r>
            <a:r>
              <a:rPr lang="en-US" dirty="0" smtClean="0"/>
              <a:t>invoice</a:t>
            </a:r>
          </a:p>
          <a:p>
            <a:r>
              <a:rPr lang="en-US" b="1" dirty="0" smtClean="0"/>
              <a:t>RFD-01B will be valid for manual refund order</a:t>
            </a:r>
          </a:p>
          <a:p>
            <a:endParaRPr lang="en-US" sz="1800" b="1" dirty="0"/>
          </a:p>
          <a:p>
            <a:r>
              <a:rPr lang="en-US" sz="1800" dirty="0"/>
              <a:t>Acknowledgment by </a:t>
            </a:r>
            <a:r>
              <a:rPr lang="en-US" sz="1800" dirty="0" err="1"/>
              <a:t>dept</a:t>
            </a:r>
            <a:r>
              <a:rPr lang="en-US" sz="1800" dirty="0"/>
              <a:t> in </a:t>
            </a:r>
            <a:r>
              <a:rPr lang="en-US" sz="1800" b="1" dirty="0"/>
              <a:t>Form GST RFD -02 </a:t>
            </a:r>
            <a:r>
              <a:rPr lang="en-US" sz="1800" dirty="0"/>
              <a:t>within 15 days where application found to be complete</a:t>
            </a:r>
          </a:p>
          <a:p>
            <a:r>
              <a:rPr lang="en-US" sz="1800" dirty="0"/>
              <a:t>In case of deficiencies, </a:t>
            </a:r>
            <a:r>
              <a:rPr lang="en-US" sz="1800" dirty="0" err="1"/>
              <a:t>dept</a:t>
            </a:r>
            <a:r>
              <a:rPr lang="en-US" sz="1800" dirty="0"/>
              <a:t> will communicate in</a:t>
            </a:r>
            <a:r>
              <a:rPr lang="en-US" sz="1800" b="1" dirty="0"/>
              <a:t> Form GST RFD – 03</a:t>
            </a:r>
            <a:r>
              <a:rPr lang="en-US" sz="1800" dirty="0"/>
              <a:t> to file fresh refund application</a:t>
            </a:r>
          </a:p>
          <a:p>
            <a:r>
              <a:rPr lang="en-US" sz="1800" dirty="0"/>
              <a:t>Provisional refund order of 90% in </a:t>
            </a:r>
            <a:r>
              <a:rPr lang="en-US" sz="1800" b="1" dirty="0"/>
              <a:t>Form GST RFD -04 </a:t>
            </a:r>
            <a:r>
              <a:rPr lang="en-US" sz="1800" dirty="0"/>
              <a:t>(rest 10% after due verifications)</a:t>
            </a:r>
            <a:endParaRPr lang="en-US" sz="1800" b="1" dirty="0"/>
          </a:p>
          <a:p>
            <a:r>
              <a:rPr lang="en-US" sz="1800" dirty="0"/>
              <a:t>Payment advice in </a:t>
            </a:r>
            <a:r>
              <a:rPr lang="en-US" sz="1800" b="1" dirty="0"/>
              <a:t>Form GST RFD – 05 </a:t>
            </a:r>
            <a:r>
              <a:rPr lang="en-US" sz="1800" dirty="0"/>
              <a:t>&amp; credit in bank account</a:t>
            </a:r>
          </a:p>
          <a:p>
            <a:r>
              <a:rPr lang="en-US" sz="1800" dirty="0"/>
              <a:t>Electronic credit ledger shall be debited by refund amount</a:t>
            </a:r>
          </a:p>
          <a:p>
            <a:r>
              <a:rPr lang="en-US" sz="1800" dirty="0"/>
              <a:t>In case of deficiency, the amount debited from e-credit ledger shall be re-credited by order in </a:t>
            </a:r>
            <a:r>
              <a:rPr lang="en-US" sz="1800" b="1" dirty="0"/>
              <a:t>Form GST PMT -03</a:t>
            </a:r>
            <a:endParaRPr lang="en-US" sz="1800" dirty="0"/>
          </a:p>
        </p:txBody>
      </p:sp>
    </p:spTree>
    <p:extLst>
      <p:ext uri="{BB962C8B-B14F-4D97-AF65-F5344CB8AC3E}">
        <p14:creationId xmlns:p14="http://schemas.microsoft.com/office/powerpoint/2010/main" val="15414409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5400"/>
            <a:ext cx="10972800" cy="1143000"/>
          </a:xfrm>
        </p:spPr>
        <p:txBody>
          <a:bodyPr>
            <a:normAutofit/>
          </a:bodyPr>
          <a:lstStyle/>
          <a:p>
            <a:r>
              <a:rPr lang="en-US" sz="4800" b="1" dirty="0">
                <a:latin typeface="Times New Roman" pitchFamily="18" charset="0"/>
                <a:cs typeface="Times New Roman" pitchFamily="18" charset="0"/>
              </a:rPr>
              <a:t>Sec. </a:t>
            </a:r>
            <a:r>
              <a:rPr lang="en-US" sz="4800" b="1" dirty="0">
                <a:latin typeface="Times New Roman" pitchFamily="18" charset="0"/>
                <a:cs typeface="Times New Roman" pitchFamily="18" charset="0"/>
              </a:rPr>
              <a:t>7</a:t>
            </a:r>
            <a:r>
              <a:rPr lang="en-US" sz="4800" b="1" dirty="0">
                <a:latin typeface="Times New Roman" pitchFamily="18" charset="0"/>
                <a:cs typeface="Times New Roman" pitchFamily="18" charset="0"/>
              </a:rPr>
              <a:t> – Inter State Supply</a:t>
            </a:r>
            <a:endParaRPr lang="en-US" sz="4800" b="1" dirty="0">
              <a:latin typeface="Times New Roman" pitchFamily="18" charset="0"/>
              <a:cs typeface="Times New Roman" pitchFamily="18" charset="0"/>
            </a:endParaRPr>
          </a:p>
        </p:txBody>
      </p:sp>
      <p:sp>
        <p:nvSpPr>
          <p:cNvPr id="10" name="Rectangle 9"/>
          <p:cNvSpPr/>
          <p:nvPr/>
        </p:nvSpPr>
        <p:spPr>
          <a:xfrm>
            <a:off x="508000" y="2057401"/>
            <a:ext cx="3556000" cy="1930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733" b="1" dirty="0">
                <a:solidFill>
                  <a:schemeClr val="tx1"/>
                </a:solidFill>
                <a:latin typeface="Cambria" pitchFamily="18" charset="0"/>
              </a:rPr>
              <a:t>Inter State Supply</a:t>
            </a:r>
            <a:endParaRPr lang="en-US" sz="3733" b="1" dirty="0">
              <a:solidFill>
                <a:schemeClr val="tx1"/>
              </a:solidFill>
              <a:latin typeface="Cambria" pitchFamily="18" charset="0"/>
            </a:endParaRPr>
          </a:p>
        </p:txBody>
      </p:sp>
      <p:cxnSp>
        <p:nvCxnSpPr>
          <p:cNvPr id="12" name="Straight Arrow Connector 11"/>
          <p:cNvCxnSpPr>
            <a:stCxn id="10" idx="3"/>
          </p:cNvCxnSpPr>
          <p:nvPr/>
        </p:nvCxnSpPr>
        <p:spPr>
          <a:xfrm flipV="1">
            <a:off x="4064000" y="1955801"/>
            <a:ext cx="1828800" cy="10668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3"/>
          </p:cNvCxnSpPr>
          <p:nvPr/>
        </p:nvCxnSpPr>
        <p:spPr>
          <a:xfrm>
            <a:off x="4064000" y="3022601"/>
            <a:ext cx="1828800" cy="660400"/>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892800" y="1295401"/>
            <a:ext cx="5181600" cy="1346199"/>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2133" b="1" dirty="0">
                <a:solidFill>
                  <a:schemeClr val="tx1"/>
                </a:solidFill>
                <a:latin typeface="Cambria" pitchFamily="18" charset="0"/>
              </a:rPr>
              <a:t>Location of Supplier </a:t>
            </a:r>
          </a:p>
          <a:p>
            <a:pPr algn="just"/>
            <a:r>
              <a:rPr lang="en-US" sz="2133" b="1" dirty="0">
                <a:solidFill>
                  <a:schemeClr val="tx1"/>
                </a:solidFill>
                <a:latin typeface="Cambria" pitchFamily="18" charset="0"/>
              </a:rPr>
              <a:t>Place of Supply</a:t>
            </a:r>
            <a:endParaRPr lang="en-US" sz="2400" dirty="0">
              <a:solidFill>
                <a:schemeClr val="tx1"/>
              </a:solidFill>
            </a:endParaRPr>
          </a:p>
        </p:txBody>
      </p:sp>
      <p:sp>
        <p:nvSpPr>
          <p:cNvPr id="16" name="Rectangle 15"/>
          <p:cNvSpPr/>
          <p:nvPr/>
        </p:nvSpPr>
        <p:spPr>
          <a:xfrm>
            <a:off x="5854192" y="2895603"/>
            <a:ext cx="5283200" cy="1930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2133" b="1" dirty="0">
                <a:solidFill>
                  <a:schemeClr val="tx1"/>
                </a:solidFill>
                <a:latin typeface="Cambria" pitchFamily="18" charset="0"/>
              </a:rPr>
              <a:t>Import of Goods/Service</a:t>
            </a:r>
          </a:p>
          <a:p>
            <a:pPr algn="just"/>
            <a:r>
              <a:rPr lang="en-US" sz="2133" b="1" dirty="0">
                <a:solidFill>
                  <a:schemeClr val="tx1"/>
                </a:solidFill>
                <a:latin typeface="Cambria" pitchFamily="18" charset="0"/>
              </a:rPr>
              <a:t>Export of Goods/Service</a:t>
            </a:r>
          </a:p>
          <a:p>
            <a:pPr algn="just"/>
            <a:r>
              <a:rPr lang="en-US" sz="2133" b="1" dirty="0">
                <a:solidFill>
                  <a:schemeClr val="tx1"/>
                </a:solidFill>
                <a:latin typeface="Cambria" pitchFamily="18" charset="0"/>
              </a:rPr>
              <a:t>To/by SEZ unit or Developer</a:t>
            </a:r>
          </a:p>
          <a:p>
            <a:pPr algn="just"/>
            <a:r>
              <a:rPr lang="en-US" sz="2133" dirty="0"/>
              <a:t>To </a:t>
            </a:r>
            <a:r>
              <a:rPr lang="en-US" sz="2133" dirty="0"/>
              <a:t>tourist </a:t>
            </a:r>
            <a:r>
              <a:rPr lang="en-US" sz="2133" dirty="0"/>
              <a:t>referred in sec. </a:t>
            </a:r>
            <a:r>
              <a:rPr lang="en-US" sz="2133" dirty="0"/>
              <a:t>15 </a:t>
            </a:r>
          </a:p>
          <a:p>
            <a:pPr algn="just"/>
            <a:endParaRPr lang="en-US" sz="2133" dirty="0">
              <a:solidFill>
                <a:schemeClr val="tx1"/>
              </a:solidFill>
            </a:endParaRPr>
          </a:p>
        </p:txBody>
      </p:sp>
      <p:sp>
        <p:nvSpPr>
          <p:cNvPr id="5" name="TextBox 4"/>
          <p:cNvSpPr txBox="1"/>
          <p:nvPr/>
        </p:nvSpPr>
        <p:spPr>
          <a:xfrm>
            <a:off x="845906" y="6070599"/>
            <a:ext cx="10981333" cy="666977"/>
          </a:xfrm>
          <a:prstGeom prst="rect">
            <a:avLst/>
          </a:prstGeom>
          <a:noFill/>
          <a:ln w="9525">
            <a:solidFill>
              <a:schemeClr val="tx1"/>
            </a:solidFill>
          </a:ln>
        </p:spPr>
        <p:txBody>
          <a:bodyPr wrap="square" rtlCol="0">
            <a:spAutoFit/>
          </a:bodyPr>
          <a:lstStyle/>
          <a:p>
            <a:r>
              <a:rPr lang="en-US" sz="1867" dirty="0"/>
              <a:t>Supply of goods imported into the territory of India, till they cross the customs frontiers of India, shall be treated to be a supply of goods in the course of inter-State trade or commerce. </a:t>
            </a:r>
          </a:p>
        </p:txBody>
      </p:sp>
      <p:sp>
        <p:nvSpPr>
          <p:cNvPr id="6" name="TextBox 5"/>
          <p:cNvSpPr txBox="1"/>
          <p:nvPr/>
        </p:nvSpPr>
        <p:spPr>
          <a:xfrm>
            <a:off x="845906" y="5431138"/>
            <a:ext cx="5046894" cy="461665"/>
          </a:xfrm>
          <a:prstGeom prst="rect">
            <a:avLst/>
          </a:prstGeom>
          <a:noFill/>
          <a:ln>
            <a:solidFill>
              <a:schemeClr val="accent1"/>
            </a:solidFill>
          </a:ln>
        </p:spPr>
        <p:txBody>
          <a:bodyPr wrap="none" rtlCol="0">
            <a:spAutoFit/>
          </a:bodyPr>
          <a:lstStyle/>
          <a:p>
            <a:r>
              <a:rPr lang="en-US" sz="2400" dirty="0"/>
              <a:t>Supply in territorial water-coastal State</a:t>
            </a:r>
            <a:endParaRPr lang="en-US" sz="2400" dirty="0"/>
          </a:p>
        </p:txBody>
      </p:sp>
    </p:spTree>
    <p:extLst>
      <p:ext uri="{BB962C8B-B14F-4D97-AF65-F5344CB8AC3E}">
        <p14:creationId xmlns:p14="http://schemas.microsoft.com/office/powerpoint/2010/main" val="162221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1ACE96-228C-4008-9007-BE16930EA090}"/>
              </a:ext>
            </a:extLst>
          </p:cNvPr>
          <p:cNvSpPr>
            <a:spLocks noGrp="1"/>
          </p:cNvSpPr>
          <p:nvPr>
            <p:ph type="title"/>
          </p:nvPr>
        </p:nvSpPr>
        <p:spPr>
          <a:xfrm>
            <a:off x="1097280" y="108856"/>
            <a:ext cx="10058400" cy="724989"/>
          </a:xfrm>
        </p:spPr>
        <p:txBody>
          <a:bodyPr>
            <a:normAutofit/>
          </a:bodyPr>
          <a:lstStyle/>
          <a:p>
            <a:r>
              <a:rPr lang="en-US" sz="4400" dirty="0"/>
              <a:t>Form GST RFD 01A</a:t>
            </a:r>
          </a:p>
        </p:txBody>
      </p:sp>
      <p:sp>
        <p:nvSpPr>
          <p:cNvPr id="3" name="Content Placeholder 2">
            <a:extLst>
              <a:ext uri="{FF2B5EF4-FFF2-40B4-BE49-F238E27FC236}">
                <a16:creationId xmlns:a16="http://schemas.microsoft.com/office/drawing/2014/main" xmlns="" id="{44420748-A72F-4261-9849-71A84C8291CE}"/>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xmlns="" id="{712E5C48-1DC4-4534-9685-6AAC5BF034CD}"/>
              </a:ext>
            </a:extLst>
          </p:cNvPr>
          <p:cNvPicPr>
            <a:picLocks noChangeAspect="1"/>
          </p:cNvPicPr>
          <p:nvPr/>
        </p:nvPicPr>
        <p:blipFill rotWithShape="1">
          <a:blip r:embed="rId2"/>
          <a:srcRect l="26883" t="18702" r="28019" b="7706"/>
          <a:stretch/>
        </p:blipFill>
        <p:spPr>
          <a:xfrm>
            <a:off x="0" y="617517"/>
            <a:ext cx="12191999" cy="6240483"/>
          </a:xfrm>
          <a:prstGeom prst="rect">
            <a:avLst/>
          </a:prstGeom>
        </p:spPr>
      </p:pic>
    </p:spTree>
    <p:extLst>
      <p:ext uri="{BB962C8B-B14F-4D97-AF65-F5344CB8AC3E}">
        <p14:creationId xmlns:p14="http://schemas.microsoft.com/office/powerpoint/2010/main" val="33879064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4EC9D2-FA2F-47B4-A65A-EA929A5D506D}"/>
              </a:ext>
            </a:extLst>
          </p:cNvPr>
          <p:cNvSpPr>
            <a:spLocks noGrp="1"/>
          </p:cNvSpPr>
          <p:nvPr>
            <p:ph type="title"/>
          </p:nvPr>
        </p:nvSpPr>
        <p:spPr/>
        <p:txBody>
          <a:bodyPr/>
          <a:lstStyle/>
          <a:p>
            <a:r>
              <a:rPr lang="en-US" dirty="0"/>
              <a:t>Maximum Refund Amount</a:t>
            </a:r>
          </a:p>
        </p:txBody>
      </p:sp>
      <p:sp>
        <p:nvSpPr>
          <p:cNvPr id="3" name="Content Placeholder 2">
            <a:extLst>
              <a:ext uri="{FF2B5EF4-FFF2-40B4-BE49-F238E27FC236}">
                <a16:creationId xmlns:a16="http://schemas.microsoft.com/office/drawing/2014/main" xmlns="" id="{CDBC4B76-BEDC-4255-90CF-683907FC5085}"/>
              </a:ext>
            </a:extLst>
          </p:cNvPr>
          <p:cNvSpPr>
            <a:spLocks noGrp="1"/>
          </p:cNvSpPr>
          <p:nvPr>
            <p:ph idx="1"/>
          </p:nvPr>
        </p:nvSpPr>
        <p:spPr>
          <a:xfrm>
            <a:off x="1251678" y="1477927"/>
            <a:ext cx="10178322" cy="4997688"/>
          </a:xfrm>
        </p:spPr>
        <p:txBody>
          <a:bodyPr>
            <a:normAutofit fontScale="92500"/>
          </a:bodyPr>
          <a:lstStyle/>
          <a:p>
            <a:pPr marL="201168" lvl="1" indent="0">
              <a:buNone/>
            </a:pPr>
            <a:r>
              <a:rPr lang="en-US" sz="2400" dirty="0"/>
              <a:t>Turnover of zero-rated supply of goods and services x Net ITC / Adjusted total turnover</a:t>
            </a:r>
          </a:p>
          <a:p>
            <a:pPr lvl="1"/>
            <a:r>
              <a:rPr lang="en-US" sz="2400" dirty="0"/>
              <a:t>Turnover of zero-rated supply of goods and services = </a:t>
            </a:r>
            <a:r>
              <a:rPr lang="en-US" dirty="0"/>
              <a:t>the value of zero-rated supply of goods and services made during the relevant period without payment of tax under bond or letter of undertaking</a:t>
            </a:r>
            <a:r>
              <a:rPr lang="en-US" sz="2400" dirty="0"/>
              <a:t> [same amount throughout column 1 in the table]</a:t>
            </a:r>
          </a:p>
          <a:p>
            <a:pPr lvl="1"/>
            <a:r>
              <a:rPr lang="en-US" sz="2400" dirty="0"/>
              <a:t>Net ITC = </a:t>
            </a:r>
            <a:r>
              <a:rPr lang="en-US" dirty="0"/>
              <a:t>input tax credit </a:t>
            </a:r>
            <a:r>
              <a:rPr lang="en-US" b="1" u="sng" dirty="0"/>
              <a:t>availed</a:t>
            </a:r>
            <a:r>
              <a:rPr lang="en-US" dirty="0"/>
              <a:t> on inputs and input services during the relevant period</a:t>
            </a:r>
            <a:r>
              <a:rPr lang="en-US" sz="2400" dirty="0"/>
              <a:t> </a:t>
            </a:r>
            <a:r>
              <a:rPr lang="en-US" dirty="0"/>
              <a:t>other than the input tax credit availed for which refund is claimed under sub-rules (4A) or (4B) or both </a:t>
            </a:r>
          </a:p>
          <a:p>
            <a:pPr marL="457200" lvl="1" indent="0">
              <a:buNone/>
            </a:pPr>
            <a:r>
              <a:rPr lang="en-US" sz="2400" dirty="0"/>
              <a:t>(as per Section 16 &amp; 17 of CGST Act i.e. only eligible credits)</a:t>
            </a:r>
          </a:p>
          <a:p>
            <a:pPr lvl="3"/>
            <a:r>
              <a:rPr lang="en-US" sz="1800" dirty="0"/>
              <a:t>Credit on exports of exempt supplies are available as refund. Thus that is included in Net ITC. </a:t>
            </a:r>
          </a:p>
          <a:p>
            <a:pPr lvl="1"/>
            <a:r>
              <a:rPr lang="en-US" dirty="0"/>
              <a:t>Adjusted Total turnover = turnover in a State or a Union territory, as defined under section 2(112), </a:t>
            </a:r>
            <a:r>
              <a:rPr lang="en-US" b="1" dirty="0"/>
              <a:t>excluding the value of exempt supplies other than zero-rated supplies</a:t>
            </a:r>
            <a:r>
              <a:rPr lang="en-US" dirty="0"/>
              <a:t>, during the relevant period for which the claim has been filed.</a:t>
            </a:r>
            <a:r>
              <a:rPr lang="en-US" sz="2400" dirty="0"/>
              <a:t> [same amount throughout column 3 in the table]</a:t>
            </a:r>
          </a:p>
        </p:txBody>
      </p:sp>
    </p:spTree>
    <p:extLst>
      <p:ext uri="{BB962C8B-B14F-4D97-AF65-F5344CB8AC3E}">
        <p14:creationId xmlns:p14="http://schemas.microsoft.com/office/powerpoint/2010/main" val="13872508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4A3FDC-39D7-4ABC-BBD7-06DC30C41375}"/>
              </a:ext>
            </a:extLst>
          </p:cNvPr>
          <p:cNvSpPr>
            <a:spLocks noGrp="1"/>
          </p:cNvSpPr>
          <p:nvPr>
            <p:ph type="title"/>
          </p:nvPr>
        </p:nvSpPr>
        <p:spPr/>
        <p:txBody>
          <a:bodyPr/>
          <a:lstStyle/>
          <a:p>
            <a:r>
              <a:rPr lang="en-US" dirty="0"/>
              <a:t>Maximum Refund Amount - Example</a:t>
            </a:r>
          </a:p>
        </p:txBody>
      </p:sp>
      <p:graphicFrame>
        <p:nvGraphicFramePr>
          <p:cNvPr id="4" name="Content Placeholder 3">
            <a:extLst>
              <a:ext uri="{FF2B5EF4-FFF2-40B4-BE49-F238E27FC236}">
                <a16:creationId xmlns:a16="http://schemas.microsoft.com/office/drawing/2014/main" xmlns="" id="{D849E7FD-3C4C-459C-866A-F4A29F50C2B5}"/>
              </a:ext>
            </a:extLst>
          </p:cNvPr>
          <p:cNvGraphicFramePr>
            <a:graphicFrameLocks noGrp="1"/>
          </p:cNvGraphicFramePr>
          <p:nvPr>
            <p:ph idx="1"/>
            <p:extLst/>
          </p:nvPr>
        </p:nvGraphicFramePr>
        <p:xfrm>
          <a:off x="1328061" y="4201794"/>
          <a:ext cx="8284026" cy="2232660"/>
        </p:xfrm>
        <a:graphic>
          <a:graphicData uri="http://schemas.openxmlformats.org/drawingml/2006/table">
            <a:tbl>
              <a:tblPr>
                <a:tableStyleId>{BC89EF96-8CEA-46FF-86C4-4CE0E7609802}</a:tableStyleId>
              </a:tblPr>
              <a:tblGrid>
                <a:gridCol w="1763483">
                  <a:extLst>
                    <a:ext uri="{9D8B030D-6E8A-4147-A177-3AD203B41FA5}">
                      <a16:colId xmlns:a16="http://schemas.microsoft.com/office/drawing/2014/main" xmlns="" val="2257694015"/>
                    </a:ext>
                  </a:extLst>
                </a:gridCol>
                <a:gridCol w="2122714">
                  <a:extLst>
                    <a:ext uri="{9D8B030D-6E8A-4147-A177-3AD203B41FA5}">
                      <a16:colId xmlns:a16="http://schemas.microsoft.com/office/drawing/2014/main" xmlns="" val="1700387567"/>
                    </a:ext>
                  </a:extLst>
                </a:gridCol>
                <a:gridCol w="870857">
                  <a:extLst>
                    <a:ext uri="{9D8B030D-6E8A-4147-A177-3AD203B41FA5}">
                      <a16:colId xmlns:a16="http://schemas.microsoft.com/office/drawing/2014/main" xmlns="" val="3431595475"/>
                    </a:ext>
                  </a:extLst>
                </a:gridCol>
                <a:gridCol w="1317172">
                  <a:extLst>
                    <a:ext uri="{9D8B030D-6E8A-4147-A177-3AD203B41FA5}">
                      <a16:colId xmlns:a16="http://schemas.microsoft.com/office/drawing/2014/main" xmlns="" val="2987681109"/>
                    </a:ext>
                  </a:extLst>
                </a:gridCol>
                <a:gridCol w="2209800">
                  <a:extLst>
                    <a:ext uri="{9D8B030D-6E8A-4147-A177-3AD203B41FA5}">
                      <a16:colId xmlns:a16="http://schemas.microsoft.com/office/drawing/2014/main" xmlns="" val="1950272156"/>
                    </a:ext>
                  </a:extLst>
                </a:gridCol>
              </a:tblGrid>
              <a:tr h="552450">
                <a:tc>
                  <a:txBody>
                    <a:bodyPr/>
                    <a:lstStyle/>
                    <a:p>
                      <a:pPr algn="ctr" fontAlgn="b"/>
                      <a:r>
                        <a:rPr lang="en-US" sz="1800" b="1" u="none" strike="noStrike" dirty="0">
                          <a:effectLst/>
                        </a:rPr>
                        <a:t> </a:t>
                      </a:r>
                      <a:endParaRPr lang="en-US" sz="18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b="1" u="none" strike="noStrike" dirty="0">
                          <a:effectLst/>
                        </a:rPr>
                        <a:t>Turnover of zero rated supply of goods</a:t>
                      </a:r>
                      <a:endParaRPr lang="en-US" sz="18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b="1" u="none" strike="noStrike" dirty="0">
                          <a:effectLst/>
                        </a:rPr>
                        <a:t>Net ITC</a:t>
                      </a:r>
                      <a:endParaRPr lang="en-US" sz="18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b="1" u="none" strike="noStrike" dirty="0">
                          <a:effectLst/>
                        </a:rPr>
                        <a:t>Adjusted turnover</a:t>
                      </a:r>
                      <a:endParaRPr lang="en-US" sz="18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b="1" u="none" strike="noStrike" dirty="0">
                          <a:effectLst/>
                        </a:rPr>
                        <a:t>Refund Amount</a:t>
                      </a:r>
                      <a:endParaRPr lang="en-US" sz="18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3778205830"/>
                  </a:ext>
                </a:extLst>
              </a:tr>
              <a:tr h="184150">
                <a:tc>
                  <a:txBody>
                    <a:bodyPr/>
                    <a:lstStyle/>
                    <a:p>
                      <a:pPr algn="l"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u="none" strike="noStrike" dirty="0">
                          <a:effectLst/>
                        </a:rPr>
                        <a:t>(1 ) </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u="none" strike="noStrike" dirty="0">
                          <a:effectLst/>
                        </a:rPr>
                        <a:t>(2)</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800" u="none" strike="noStrike" dirty="0">
                          <a:effectLst/>
                        </a:rPr>
                        <a:t>1 x 2 /3</a:t>
                      </a:r>
                      <a:endParaRPr lang="en-US"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1457320721"/>
                  </a:ext>
                </a:extLst>
              </a:tr>
              <a:tr h="184150">
                <a:tc>
                  <a:txBody>
                    <a:bodyPr/>
                    <a:lstStyle/>
                    <a:p>
                      <a:pPr algn="l" fontAlgn="b"/>
                      <a:r>
                        <a:rPr lang="en-US" sz="1800" u="none" strike="noStrike">
                          <a:effectLst/>
                        </a:rPr>
                        <a:t>Integrated tax</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100000</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10000</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a:effectLst/>
                        </a:rPr>
                        <a:t>175000</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5714</a:t>
                      </a:r>
                      <a:endParaRPr lang="en-US"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292635366"/>
                  </a:ext>
                </a:extLst>
              </a:tr>
              <a:tr h="184150">
                <a:tc>
                  <a:txBody>
                    <a:bodyPr/>
                    <a:lstStyle/>
                    <a:p>
                      <a:pPr algn="l" fontAlgn="b"/>
                      <a:r>
                        <a:rPr lang="en-US" sz="1800" u="none" strike="noStrike">
                          <a:effectLst/>
                        </a:rPr>
                        <a:t>Central tax</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100000</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a:effectLst/>
                        </a:rPr>
                        <a:t>5000</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a:effectLst/>
                        </a:rPr>
                        <a:t>175000</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2857</a:t>
                      </a:r>
                      <a:endParaRPr lang="en-US"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50803155"/>
                  </a:ext>
                </a:extLst>
              </a:tr>
              <a:tr h="184150">
                <a:tc>
                  <a:txBody>
                    <a:bodyPr/>
                    <a:lstStyle/>
                    <a:p>
                      <a:pPr algn="l" fontAlgn="b"/>
                      <a:r>
                        <a:rPr lang="en-US" sz="1800" u="none" strike="noStrike">
                          <a:effectLst/>
                        </a:rPr>
                        <a:t>State / UT tax</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100000</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3000</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175000</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en-US" sz="1800" u="none" strike="noStrike" dirty="0">
                          <a:effectLst/>
                        </a:rPr>
                        <a:t>1714</a:t>
                      </a:r>
                      <a:endParaRPr lang="en-US"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1628618031"/>
                  </a:ext>
                </a:extLst>
              </a:tr>
              <a:tr h="184150">
                <a:tc>
                  <a:txBody>
                    <a:bodyPr/>
                    <a:lstStyle/>
                    <a:p>
                      <a:pPr algn="l" fontAlgn="b"/>
                      <a:r>
                        <a:rPr lang="en-US" sz="1800" u="none" strike="noStrike">
                          <a:effectLst/>
                        </a:rPr>
                        <a:t>Cess</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xmlns="" val="1485875280"/>
                  </a:ext>
                </a:extLst>
              </a:tr>
            </a:tbl>
          </a:graphicData>
        </a:graphic>
      </p:graphicFrame>
      <p:graphicFrame>
        <p:nvGraphicFramePr>
          <p:cNvPr id="6" name="Table 5">
            <a:extLst>
              <a:ext uri="{FF2B5EF4-FFF2-40B4-BE49-F238E27FC236}">
                <a16:creationId xmlns:a16="http://schemas.microsoft.com/office/drawing/2014/main" xmlns="" id="{F5BCD558-B31C-4907-A6AE-A860F9D34A25}"/>
              </a:ext>
            </a:extLst>
          </p:cNvPr>
          <p:cNvGraphicFramePr>
            <a:graphicFrameLocks noGrp="1"/>
          </p:cNvGraphicFramePr>
          <p:nvPr>
            <p:extLst/>
          </p:nvPr>
        </p:nvGraphicFramePr>
        <p:xfrm>
          <a:off x="1411513" y="2091265"/>
          <a:ext cx="8128000" cy="11125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xmlns="" val="3568030299"/>
                    </a:ext>
                  </a:extLst>
                </a:gridCol>
                <a:gridCol w="2032000">
                  <a:extLst>
                    <a:ext uri="{9D8B030D-6E8A-4147-A177-3AD203B41FA5}">
                      <a16:colId xmlns:a16="http://schemas.microsoft.com/office/drawing/2014/main" xmlns="" val="4249443116"/>
                    </a:ext>
                  </a:extLst>
                </a:gridCol>
                <a:gridCol w="2032000">
                  <a:extLst>
                    <a:ext uri="{9D8B030D-6E8A-4147-A177-3AD203B41FA5}">
                      <a16:colId xmlns:a16="http://schemas.microsoft.com/office/drawing/2014/main" xmlns="" val="1281763928"/>
                    </a:ext>
                  </a:extLst>
                </a:gridCol>
                <a:gridCol w="2032000">
                  <a:extLst>
                    <a:ext uri="{9D8B030D-6E8A-4147-A177-3AD203B41FA5}">
                      <a16:colId xmlns:a16="http://schemas.microsoft.com/office/drawing/2014/main" xmlns="" val="2464556646"/>
                    </a:ext>
                  </a:extLst>
                </a:gridCol>
              </a:tblGrid>
              <a:tr h="370840">
                <a:tc>
                  <a:txBody>
                    <a:bodyPr/>
                    <a:lstStyle/>
                    <a:p>
                      <a:endParaRPr lang="en-US" dirty="0"/>
                    </a:p>
                  </a:txBody>
                  <a:tcPr/>
                </a:tc>
                <a:tc>
                  <a:txBody>
                    <a:bodyPr/>
                    <a:lstStyle/>
                    <a:p>
                      <a:r>
                        <a:rPr lang="en-US" dirty="0"/>
                        <a:t>Nil rated</a:t>
                      </a:r>
                    </a:p>
                  </a:txBody>
                  <a:tcPr/>
                </a:tc>
                <a:tc>
                  <a:txBody>
                    <a:bodyPr/>
                    <a:lstStyle/>
                    <a:p>
                      <a:r>
                        <a:rPr lang="en-US" dirty="0"/>
                        <a:t>Taxable</a:t>
                      </a:r>
                    </a:p>
                  </a:txBody>
                  <a:tcPr/>
                </a:tc>
                <a:tc>
                  <a:txBody>
                    <a:bodyPr/>
                    <a:lstStyle/>
                    <a:p>
                      <a:r>
                        <a:rPr lang="en-US" dirty="0"/>
                        <a:t>Total</a:t>
                      </a:r>
                    </a:p>
                  </a:txBody>
                  <a:tcPr/>
                </a:tc>
                <a:extLst>
                  <a:ext uri="{0D108BD9-81ED-4DB2-BD59-A6C34878D82A}">
                    <a16:rowId xmlns:a16="http://schemas.microsoft.com/office/drawing/2014/main" xmlns="" val="953425031"/>
                  </a:ext>
                </a:extLst>
              </a:tr>
              <a:tr h="370840">
                <a:tc>
                  <a:txBody>
                    <a:bodyPr/>
                    <a:lstStyle/>
                    <a:p>
                      <a:r>
                        <a:rPr lang="en-US" dirty="0"/>
                        <a:t>Export</a:t>
                      </a:r>
                    </a:p>
                  </a:txBody>
                  <a:tcPr/>
                </a:tc>
                <a:tc>
                  <a:txBody>
                    <a:bodyPr/>
                    <a:lstStyle/>
                    <a:p>
                      <a:r>
                        <a:rPr lang="en-US" dirty="0"/>
                        <a:t>70000</a:t>
                      </a:r>
                    </a:p>
                  </a:txBody>
                  <a:tcPr/>
                </a:tc>
                <a:tc>
                  <a:txBody>
                    <a:bodyPr/>
                    <a:lstStyle/>
                    <a:p>
                      <a:r>
                        <a:rPr lang="en-US" dirty="0"/>
                        <a:t>30000</a:t>
                      </a:r>
                    </a:p>
                  </a:txBody>
                  <a:tcPr/>
                </a:tc>
                <a:tc>
                  <a:txBody>
                    <a:bodyPr/>
                    <a:lstStyle/>
                    <a:p>
                      <a:r>
                        <a:rPr lang="en-US" dirty="0"/>
                        <a:t>1,00,000</a:t>
                      </a:r>
                    </a:p>
                  </a:txBody>
                  <a:tcPr/>
                </a:tc>
                <a:extLst>
                  <a:ext uri="{0D108BD9-81ED-4DB2-BD59-A6C34878D82A}">
                    <a16:rowId xmlns:a16="http://schemas.microsoft.com/office/drawing/2014/main" xmlns="" val="3189927363"/>
                  </a:ext>
                </a:extLst>
              </a:tr>
              <a:tr h="370840">
                <a:tc>
                  <a:txBody>
                    <a:bodyPr/>
                    <a:lstStyle/>
                    <a:p>
                      <a:r>
                        <a:rPr lang="en-US" dirty="0"/>
                        <a:t>Domestic</a:t>
                      </a:r>
                    </a:p>
                  </a:txBody>
                  <a:tcPr/>
                </a:tc>
                <a:tc>
                  <a:txBody>
                    <a:bodyPr/>
                    <a:lstStyle/>
                    <a:p>
                      <a:r>
                        <a:rPr lang="en-US" dirty="0"/>
                        <a:t>25,000</a:t>
                      </a:r>
                    </a:p>
                  </a:txBody>
                  <a:tcPr/>
                </a:tc>
                <a:tc>
                  <a:txBody>
                    <a:bodyPr/>
                    <a:lstStyle/>
                    <a:p>
                      <a:r>
                        <a:rPr lang="en-US" dirty="0"/>
                        <a:t>75,000</a:t>
                      </a:r>
                    </a:p>
                  </a:txBody>
                  <a:tcPr/>
                </a:tc>
                <a:tc>
                  <a:txBody>
                    <a:bodyPr/>
                    <a:lstStyle/>
                    <a:p>
                      <a:r>
                        <a:rPr lang="en-US" dirty="0"/>
                        <a:t>1,00,000</a:t>
                      </a:r>
                    </a:p>
                  </a:txBody>
                  <a:tcPr/>
                </a:tc>
                <a:extLst>
                  <a:ext uri="{0D108BD9-81ED-4DB2-BD59-A6C34878D82A}">
                    <a16:rowId xmlns:a16="http://schemas.microsoft.com/office/drawing/2014/main" xmlns="" val="3479107686"/>
                  </a:ext>
                </a:extLst>
              </a:tr>
            </a:tbl>
          </a:graphicData>
        </a:graphic>
      </p:graphicFrame>
      <p:sp>
        <p:nvSpPr>
          <p:cNvPr id="7" name="TextBox 6">
            <a:extLst>
              <a:ext uri="{FF2B5EF4-FFF2-40B4-BE49-F238E27FC236}">
                <a16:creationId xmlns:a16="http://schemas.microsoft.com/office/drawing/2014/main" xmlns="" id="{D789B596-21EF-418A-9037-851DD519EC00}"/>
              </a:ext>
            </a:extLst>
          </p:cNvPr>
          <p:cNvSpPr txBox="1"/>
          <p:nvPr/>
        </p:nvSpPr>
        <p:spPr>
          <a:xfrm>
            <a:off x="1346201" y="3429000"/>
            <a:ext cx="8440058" cy="369332"/>
          </a:xfrm>
          <a:prstGeom prst="rect">
            <a:avLst/>
          </a:prstGeom>
          <a:noFill/>
        </p:spPr>
        <p:txBody>
          <a:bodyPr wrap="square" rtlCol="0">
            <a:spAutoFit/>
          </a:bodyPr>
          <a:lstStyle/>
          <a:p>
            <a:r>
              <a:rPr lang="en-US" b="1" dirty="0"/>
              <a:t>Zero rated : 70k + 30k = 1,00,000;  Adjusted total turnover: 70k + 30k + 75k = 1,75,000</a:t>
            </a:r>
          </a:p>
        </p:txBody>
      </p:sp>
    </p:spTree>
    <p:extLst>
      <p:ext uri="{BB962C8B-B14F-4D97-AF65-F5344CB8AC3E}">
        <p14:creationId xmlns:p14="http://schemas.microsoft.com/office/powerpoint/2010/main" val="778362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D125FA-6D40-46EC-93CD-DE004EDAB11F}"/>
              </a:ext>
            </a:extLst>
          </p:cNvPr>
          <p:cNvSpPr>
            <a:spLocks noGrp="1"/>
          </p:cNvSpPr>
          <p:nvPr>
            <p:ph type="title"/>
          </p:nvPr>
        </p:nvSpPr>
        <p:spPr/>
        <p:txBody>
          <a:bodyPr>
            <a:normAutofit/>
          </a:bodyPr>
          <a:lstStyle/>
          <a:p>
            <a:pPr lvl="1" algn="just">
              <a:spcBef>
                <a:spcPts val="0"/>
              </a:spcBef>
              <a:defRPr/>
            </a:pPr>
            <a:r>
              <a:rPr lang="en-IN" altLang="en-US" sz="3600" dirty="0">
                <a:ea typeface="Cambria Math" panose="02040503050406030204" pitchFamily="18" charset="0"/>
                <a:cs typeface="Cambria Math" panose="02040503050406030204" pitchFamily="18" charset="0"/>
              </a:rPr>
              <a:t>Interest on Refund – Rule 94</a:t>
            </a:r>
          </a:p>
        </p:txBody>
      </p:sp>
      <p:sp>
        <p:nvSpPr>
          <p:cNvPr id="3" name="Content Placeholder 2">
            <a:extLst>
              <a:ext uri="{FF2B5EF4-FFF2-40B4-BE49-F238E27FC236}">
                <a16:creationId xmlns:a16="http://schemas.microsoft.com/office/drawing/2014/main" xmlns="" id="{ADA21BBC-019D-46AE-8BEC-BD5463370134}"/>
              </a:ext>
            </a:extLst>
          </p:cNvPr>
          <p:cNvSpPr>
            <a:spLocks noGrp="1"/>
          </p:cNvSpPr>
          <p:nvPr>
            <p:ph idx="1"/>
          </p:nvPr>
        </p:nvSpPr>
        <p:spPr/>
        <p:txBody>
          <a:bodyPr>
            <a:normAutofit/>
          </a:bodyPr>
          <a:lstStyle/>
          <a:p>
            <a:pPr marL="257175" indent="-342900" algn="just">
              <a:spcBef>
                <a:spcPts val="0"/>
              </a:spcBef>
              <a:defRPr/>
            </a:pPr>
            <a:r>
              <a:rPr lang="en-IN" altLang="en-US" sz="3000" dirty="0">
                <a:ea typeface="Cambria Math" panose="02040503050406030204" pitchFamily="18" charset="0"/>
                <a:cs typeface="Cambria Math" panose="02040503050406030204" pitchFamily="18" charset="0"/>
              </a:rPr>
              <a:t>Refund application to be processed within 60 days from the date of application complete in all respects</a:t>
            </a:r>
          </a:p>
          <a:p>
            <a:pPr marL="257175" indent="-342900" algn="just">
              <a:spcBef>
                <a:spcPts val="0"/>
              </a:spcBef>
              <a:defRPr/>
            </a:pPr>
            <a:endParaRPr lang="en-IN" altLang="en-US" sz="3000" dirty="0">
              <a:ea typeface="Cambria Math" panose="02040503050406030204" pitchFamily="18" charset="0"/>
              <a:cs typeface="Cambria Math" panose="02040503050406030204" pitchFamily="18" charset="0"/>
            </a:endParaRPr>
          </a:p>
          <a:p>
            <a:pPr marL="257175" indent="-342900" algn="just">
              <a:spcBef>
                <a:spcPts val="0"/>
              </a:spcBef>
              <a:defRPr/>
            </a:pPr>
            <a:r>
              <a:rPr lang="en-IN" altLang="en-US" sz="3000" dirty="0">
                <a:ea typeface="Cambria Math" panose="02040503050406030204" pitchFamily="18" charset="0"/>
                <a:cs typeface="Cambria Math" panose="02040503050406030204" pitchFamily="18" charset="0"/>
              </a:rPr>
              <a:t>For refunds made after 60 days from date of application – interest </a:t>
            </a:r>
            <a:r>
              <a:rPr lang="en-US" sz="3000" dirty="0">
                <a:ea typeface="Cambria Math" panose="02040503050406030204" pitchFamily="18" charset="0"/>
              </a:rPr>
              <a:t>at 6% through payment advice </a:t>
            </a:r>
            <a:r>
              <a:rPr lang="en-US" sz="3000" b="1" dirty="0">
                <a:ea typeface="Cambria Math" panose="02040503050406030204" pitchFamily="18" charset="0"/>
              </a:rPr>
              <a:t>Form GST RFD -05</a:t>
            </a:r>
            <a:r>
              <a:rPr lang="en-US" sz="3000" dirty="0">
                <a:ea typeface="Cambria Math" panose="02040503050406030204" pitchFamily="18" charset="0"/>
              </a:rPr>
              <a:t>, as may be recommended by the GST Council.</a:t>
            </a:r>
            <a:endParaRPr lang="en-IN" altLang="en-US" sz="3000" dirty="0">
              <a:ea typeface="Cambria Math" panose="02040503050406030204" pitchFamily="18" charset="0"/>
              <a:cs typeface="Cambria Math" panose="02040503050406030204" pitchFamily="18" charset="0"/>
            </a:endParaRPr>
          </a:p>
          <a:p>
            <a:endParaRPr lang="en-US" sz="2800" dirty="0"/>
          </a:p>
        </p:txBody>
      </p:sp>
    </p:spTree>
    <p:extLst>
      <p:ext uri="{BB962C8B-B14F-4D97-AF65-F5344CB8AC3E}">
        <p14:creationId xmlns:p14="http://schemas.microsoft.com/office/powerpoint/2010/main" val="25838410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BB2CE63-F239-4043-A568-AC7FBBFFD77E}"/>
              </a:ext>
            </a:extLst>
          </p:cNvPr>
          <p:cNvSpPr>
            <a:spLocks noGrp="1"/>
          </p:cNvSpPr>
          <p:nvPr>
            <p:ph type="title"/>
          </p:nvPr>
        </p:nvSpPr>
        <p:spPr/>
        <p:txBody>
          <a:bodyPr/>
          <a:lstStyle/>
          <a:p>
            <a:r>
              <a:rPr lang="en-US" dirty="0"/>
              <a:t>Merchant Exporter</a:t>
            </a:r>
          </a:p>
        </p:txBody>
      </p:sp>
    </p:spTree>
    <p:extLst>
      <p:ext uri="{BB962C8B-B14F-4D97-AF65-F5344CB8AC3E}">
        <p14:creationId xmlns:p14="http://schemas.microsoft.com/office/powerpoint/2010/main" val="11789272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0FEE22-A471-410F-840F-2309B6090F88}"/>
              </a:ext>
            </a:extLst>
          </p:cNvPr>
          <p:cNvSpPr>
            <a:spLocks noGrp="1"/>
          </p:cNvSpPr>
          <p:nvPr>
            <p:ph type="title"/>
          </p:nvPr>
        </p:nvSpPr>
        <p:spPr/>
        <p:txBody>
          <a:bodyPr/>
          <a:lstStyle/>
          <a:p>
            <a:r>
              <a:rPr lang="en-US" dirty="0"/>
              <a:t>Merchant Exporter</a:t>
            </a:r>
          </a:p>
        </p:txBody>
      </p:sp>
      <p:sp>
        <p:nvSpPr>
          <p:cNvPr id="3" name="Content Placeholder 2">
            <a:extLst>
              <a:ext uri="{FF2B5EF4-FFF2-40B4-BE49-F238E27FC236}">
                <a16:creationId xmlns:a16="http://schemas.microsoft.com/office/drawing/2014/main" xmlns="" id="{53FD8EFF-E32C-43DA-9170-FB49D8C7A476}"/>
              </a:ext>
            </a:extLst>
          </p:cNvPr>
          <p:cNvSpPr>
            <a:spLocks noGrp="1"/>
          </p:cNvSpPr>
          <p:nvPr>
            <p:ph idx="1"/>
          </p:nvPr>
        </p:nvSpPr>
        <p:spPr/>
        <p:txBody>
          <a:bodyPr>
            <a:normAutofit/>
          </a:bodyPr>
          <a:lstStyle/>
          <a:p>
            <a:r>
              <a:rPr lang="en-US" sz="3600" dirty="0"/>
              <a:t>Notification 40/2017 – CGST Rate</a:t>
            </a:r>
          </a:p>
          <a:p>
            <a:r>
              <a:rPr lang="en-US" sz="3600" dirty="0"/>
              <a:t>Notification 41/2017 – IGST Rate</a:t>
            </a:r>
          </a:p>
          <a:p>
            <a:pPr marL="0" indent="0">
              <a:buNone/>
            </a:pPr>
            <a:endParaRPr lang="en-US" sz="3600" dirty="0"/>
          </a:p>
        </p:txBody>
      </p:sp>
    </p:spTree>
    <p:extLst>
      <p:ext uri="{BB962C8B-B14F-4D97-AF65-F5344CB8AC3E}">
        <p14:creationId xmlns:p14="http://schemas.microsoft.com/office/powerpoint/2010/main" val="9669677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BB2CE63-F239-4043-A568-AC7FBBFFD77E}"/>
              </a:ext>
            </a:extLst>
          </p:cNvPr>
          <p:cNvSpPr>
            <a:spLocks noGrp="1"/>
          </p:cNvSpPr>
          <p:nvPr>
            <p:ph type="title"/>
          </p:nvPr>
        </p:nvSpPr>
        <p:spPr/>
        <p:txBody>
          <a:bodyPr/>
          <a:lstStyle/>
          <a:p>
            <a:r>
              <a:rPr lang="en-US" dirty="0"/>
              <a:t>Deemed Exports</a:t>
            </a:r>
          </a:p>
        </p:txBody>
      </p:sp>
    </p:spTree>
    <p:extLst>
      <p:ext uri="{BB962C8B-B14F-4D97-AF65-F5344CB8AC3E}">
        <p14:creationId xmlns:p14="http://schemas.microsoft.com/office/powerpoint/2010/main" val="12061793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AEED31-2915-485B-B605-9841449264F0}"/>
              </a:ext>
            </a:extLst>
          </p:cNvPr>
          <p:cNvSpPr>
            <a:spLocks noGrp="1"/>
          </p:cNvSpPr>
          <p:nvPr>
            <p:ph type="title"/>
          </p:nvPr>
        </p:nvSpPr>
        <p:spPr/>
        <p:txBody>
          <a:bodyPr/>
          <a:lstStyle/>
          <a:p>
            <a:r>
              <a:rPr lang="en-US" dirty="0"/>
              <a:t>Deemed exports</a:t>
            </a:r>
          </a:p>
        </p:txBody>
      </p:sp>
      <p:sp>
        <p:nvSpPr>
          <p:cNvPr id="3" name="Content Placeholder 2">
            <a:extLst>
              <a:ext uri="{FF2B5EF4-FFF2-40B4-BE49-F238E27FC236}">
                <a16:creationId xmlns:a16="http://schemas.microsoft.com/office/drawing/2014/main" xmlns="" id="{18AAEA55-848F-4292-93D6-DC07A3A18A4D}"/>
              </a:ext>
            </a:extLst>
          </p:cNvPr>
          <p:cNvSpPr>
            <a:spLocks noGrp="1"/>
          </p:cNvSpPr>
          <p:nvPr>
            <p:ph idx="1"/>
          </p:nvPr>
        </p:nvSpPr>
        <p:spPr/>
        <p:txBody>
          <a:bodyPr>
            <a:normAutofit/>
          </a:bodyPr>
          <a:lstStyle/>
          <a:p>
            <a:pPr marL="0" indent="0">
              <a:buNone/>
            </a:pPr>
            <a:r>
              <a:rPr lang="en-GB" sz="2800" dirty="0"/>
              <a:t>Sec. 147 of CGST Act</a:t>
            </a:r>
            <a:r>
              <a:rPr lang="en-GB" sz="2800" b="1" dirty="0"/>
              <a:t> </a:t>
            </a:r>
            <a:r>
              <a:rPr lang="en-GB" sz="2800" dirty="0"/>
              <a:t>The Government may, on the recommendations of the Council, notify certain supplies of goods as deemed exports, where goods supplied do not leave India, and payment for such supplies is received either in Indian rupees or in convertible foreign exchange, </a:t>
            </a:r>
            <a:r>
              <a:rPr lang="en-GB" sz="2800" b="1" dirty="0"/>
              <a:t>if such goods are manufactured in India.</a:t>
            </a:r>
            <a:endParaRPr lang="en-US" sz="2800" dirty="0"/>
          </a:p>
        </p:txBody>
      </p:sp>
    </p:spTree>
    <p:extLst>
      <p:ext uri="{BB962C8B-B14F-4D97-AF65-F5344CB8AC3E}">
        <p14:creationId xmlns:p14="http://schemas.microsoft.com/office/powerpoint/2010/main" val="40329157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ACED5CD-9E0C-4073-AB0B-8466E8B992FB}"/>
              </a:ext>
            </a:extLst>
          </p:cNvPr>
          <p:cNvSpPr>
            <a:spLocks noGrp="1"/>
          </p:cNvSpPr>
          <p:nvPr>
            <p:ph type="title"/>
          </p:nvPr>
        </p:nvSpPr>
        <p:spPr/>
        <p:txBody>
          <a:bodyPr>
            <a:noAutofit/>
          </a:bodyPr>
          <a:lstStyle/>
          <a:p>
            <a:r>
              <a:rPr lang="en-US" sz="5400" dirty="0"/>
              <a:t>Online information &amp; Database access or Retrieval Service</a:t>
            </a:r>
          </a:p>
        </p:txBody>
      </p:sp>
    </p:spTree>
    <p:extLst>
      <p:ext uri="{BB962C8B-B14F-4D97-AF65-F5344CB8AC3E}">
        <p14:creationId xmlns:p14="http://schemas.microsoft.com/office/powerpoint/2010/main" val="1942773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66F2B0-0363-43DB-97A0-B29922C22E52}"/>
              </a:ext>
            </a:extLst>
          </p:cNvPr>
          <p:cNvSpPr>
            <a:spLocks noGrp="1"/>
          </p:cNvSpPr>
          <p:nvPr>
            <p:ph type="title"/>
          </p:nvPr>
        </p:nvSpPr>
        <p:spPr/>
        <p:txBody>
          <a:bodyPr/>
          <a:lstStyle/>
          <a:p>
            <a:r>
              <a:rPr lang="en-US" dirty="0"/>
              <a:t>OIDAR</a:t>
            </a:r>
          </a:p>
        </p:txBody>
      </p:sp>
      <p:sp>
        <p:nvSpPr>
          <p:cNvPr id="3" name="Content Placeholder 2">
            <a:extLst>
              <a:ext uri="{FF2B5EF4-FFF2-40B4-BE49-F238E27FC236}">
                <a16:creationId xmlns:a16="http://schemas.microsoft.com/office/drawing/2014/main" xmlns="" id="{54DB88D3-AB62-4857-88F8-551015EC2FF2}"/>
              </a:ext>
            </a:extLst>
          </p:cNvPr>
          <p:cNvSpPr>
            <a:spLocks noGrp="1"/>
          </p:cNvSpPr>
          <p:nvPr>
            <p:ph idx="1"/>
          </p:nvPr>
        </p:nvSpPr>
        <p:spPr/>
        <p:txBody>
          <a:bodyPr/>
          <a:lstStyle/>
          <a:p>
            <a:r>
              <a:rPr lang="en-US" dirty="0"/>
              <a:t>Rule 64 – form and manner of submission of returns -GSTR 5A – monthly (for services to other than registered person)</a:t>
            </a:r>
          </a:p>
          <a:p>
            <a:r>
              <a:rPr lang="en-US" dirty="0"/>
              <a:t>Rule 87 (2) Proviso – payment of tax – to be notified</a:t>
            </a:r>
          </a:p>
          <a:p>
            <a:r>
              <a:rPr lang="en-US" dirty="0"/>
              <a:t>Rule 87(3) Proviso – can make a payment through international money transfer through Society For World Wide Interbank Financial Telecommunication Payment Network – to be notified</a:t>
            </a:r>
          </a:p>
          <a:p>
            <a:endParaRPr lang="en-US" dirty="0"/>
          </a:p>
        </p:txBody>
      </p:sp>
    </p:spTree>
    <p:extLst>
      <p:ext uri="{BB962C8B-B14F-4D97-AF65-F5344CB8AC3E}">
        <p14:creationId xmlns:p14="http://schemas.microsoft.com/office/powerpoint/2010/main" val="15088774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4</a:t>
            </a:fld>
            <a:endParaRPr lang="en-IN"/>
          </a:p>
        </p:txBody>
      </p:sp>
      <p:sp>
        <p:nvSpPr>
          <p:cNvPr id="2" name="Title 1"/>
          <p:cNvSpPr>
            <a:spLocks noGrp="1"/>
          </p:cNvSpPr>
          <p:nvPr>
            <p:ph type="ctrTitle"/>
          </p:nvPr>
        </p:nvSpPr>
        <p:spPr>
          <a:xfrm>
            <a:off x="1199456" y="2180861"/>
            <a:ext cx="10363200" cy="1975104"/>
          </a:xfrm>
        </p:spPr>
        <p:style>
          <a:lnRef idx="3">
            <a:schemeClr val="lt1"/>
          </a:lnRef>
          <a:fillRef idx="1">
            <a:schemeClr val="accent1"/>
          </a:fillRef>
          <a:effectRef idx="1">
            <a:schemeClr val="accent1"/>
          </a:effectRef>
          <a:fontRef idx="minor">
            <a:schemeClr val="lt1"/>
          </a:fontRef>
        </p:style>
        <p:txBody>
          <a:bodyPr>
            <a:noAutofit/>
          </a:bodyPr>
          <a:lstStyle/>
          <a:p>
            <a:r>
              <a:rPr lang="en-IN" dirty="0" smtClean="0"/>
              <a:t>Domestic Place of Supply</a:t>
            </a:r>
            <a:endParaRPr lang="en-IN" sz="3200" dirty="0"/>
          </a:p>
        </p:txBody>
      </p:sp>
    </p:spTree>
    <p:extLst>
      <p:ext uri="{BB962C8B-B14F-4D97-AF65-F5344CB8AC3E}">
        <p14:creationId xmlns:p14="http://schemas.microsoft.com/office/powerpoint/2010/main" val="1896953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2B54AC-441F-46AB-BA66-E6C5A94E0F7F}"/>
              </a:ext>
            </a:extLst>
          </p:cNvPr>
          <p:cNvSpPr>
            <a:spLocks noGrp="1"/>
          </p:cNvSpPr>
          <p:nvPr>
            <p:ph type="title"/>
          </p:nvPr>
        </p:nvSpPr>
        <p:spPr/>
        <p:txBody>
          <a:bodyPr/>
          <a:lstStyle/>
          <a:p>
            <a:r>
              <a:rPr lang="en-US" dirty="0"/>
              <a:t>OIDAR means</a:t>
            </a:r>
          </a:p>
        </p:txBody>
      </p:sp>
      <p:sp>
        <p:nvSpPr>
          <p:cNvPr id="3" name="Content Placeholder 2">
            <a:extLst>
              <a:ext uri="{FF2B5EF4-FFF2-40B4-BE49-F238E27FC236}">
                <a16:creationId xmlns:a16="http://schemas.microsoft.com/office/drawing/2014/main" xmlns="" id="{F82F18FB-8CAF-401F-A45C-97556744CB2C}"/>
              </a:ext>
            </a:extLst>
          </p:cNvPr>
          <p:cNvSpPr>
            <a:spLocks noGrp="1"/>
          </p:cNvSpPr>
          <p:nvPr>
            <p:ph idx="1"/>
          </p:nvPr>
        </p:nvSpPr>
        <p:spPr>
          <a:xfrm>
            <a:off x="1251678" y="1477927"/>
            <a:ext cx="10178322" cy="4997688"/>
          </a:xfrm>
        </p:spPr>
        <p:txBody>
          <a:bodyPr>
            <a:normAutofit fontScale="92500" lnSpcReduction="20000"/>
          </a:bodyPr>
          <a:lstStyle/>
          <a:p>
            <a:pPr marL="0" indent="0">
              <a:buNone/>
            </a:pPr>
            <a:r>
              <a:rPr lang="en-GB" sz="2400" dirty="0"/>
              <a:t>services whose delivery is mediated by information technology over the internet or an electronic network and the nature of which renders their supply essentially automated and involving minimal human intervention and impossible to ensure in the absence of information technology and includes electronic services such as,–– </a:t>
            </a:r>
            <a:endParaRPr lang="en-US" sz="2400" dirty="0"/>
          </a:p>
          <a:p>
            <a:r>
              <a:rPr lang="en-GB" sz="2400" dirty="0"/>
              <a:t>advertising on the internet; </a:t>
            </a:r>
            <a:endParaRPr lang="en-US" sz="2400" dirty="0"/>
          </a:p>
          <a:p>
            <a:r>
              <a:rPr lang="en-GB" sz="2400" dirty="0"/>
              <a:t>providing cloud services; </a:t>
            </a:r>
            <a:endParaRPr lang="en-US" sz="2400" dirty="0"/>
          </a:p>
          <a:p>
            <a:r>
              <a:rPr lang="en-GB" sz="2400" dirty="0"/>
              <a:t>provision of e-books, movie, music, software and other intangibles through telecommunication networks or internet; </a:t>
            </a:r>
            <a:endParaRPr lang="en-US" sz="2400" dirty="0"/>
          </a:p>
          <a:p>
            <a:r>
              <a:rPr lang="en-GB" sz="2400" dirty="0"/>
              <a:t>providing data or information, retrievable or otherwise, to any person in electronic form through a computer network; </a:t>
            </a:r>
            <a:endParaRPr lang="en-US" sz="2400" dirty="0"/>
          </a:p>
          <a:p>
            <a:r>
              <a:rPr lang="en-GB" sz="2400" dirty="0"/>
              <a:t>online supplies of digital content (movies, television shows, music and the like); </a:t>
            </a:r>
            <a:endParaRPr lang="en-US" sz="2400" dirty="0"/>
          </a:p>
          <a:p>
            <a:r>
              <a:rPr lang="en-GB" sz="2400" dirty="0"/>
              <a:t>digital data storage; and </a:t>
            </a:r>
          </a:p>
          <a:p>
            <a:r>
              <a:rPr lang="en-GB" sz="2400" dirty="0"/>
              <a:t>online gaming</a:t>
            </a:r>
            <a:endParaRPr lang="en-US" sz="2400" dirty="0"/>
          </a:p>
        </p:txBody>
      </p:sp>
    </p:spTree>
    <p:extLst>
      <p:ext uri="{BB962C8B-B14F-4D97-AF65-F5344CB8AC3E}">
        <p14:creationId xmlns:p14="http://schemas.microsoft.com/office/powerpoint/2010/main" val="33152287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CF4FCF-3D86-494A-B7E0-4D0EE7F3E7C4}"/>
              </a:ext>
            </a:extLst>
          </p:cNvPr>
          <p:cNvSpPr>
            <a:spLocks noGrp="1"/>
          </p:cNvSpPr>
          <p:nvPr>
            <p:ph type="title"/>
          </p:nvPr>
        </p:nvSpPr>
        <p:spPr/>
        <p:txBody>
          <a:bodyPr/>
          <a:lstStyle/>
          <a:p>
            <a:r>
              <a:rPr lang="en-US" dirty="0"/>
              <a:t>Place of supply of OIDAR</a:t>
            </a:r>
          </a:p>
        </p:txBody>
      </p:sp>
      <p:sp>
        <p:nvSpPr>
          <p:cNvPr id="3" name="Content Placeholder 2">
            <a:extLst>
              <a:ext uri="{FF2B5EF4-FFF2-40B4-BE49-F238E27FC236}">
                <a16:creationId xmlns:a16="http://schemas.microsoft.com/office/drawing/2014/main" xmlns="" id="{8C1D4076-2F6E-4146-82C4-CC2F040E870C}"/>
              </a:ext>
            </a:extLst>
          </p:cNvPr>
          <p:cNvSpPr>
            <a:spLocks noGrp="1"/>
          </p:cNvSpPr>
          <p:nvPr>
            <p:ph idx="1"/>
          </p:nvPr>
        </p:nvSpPr>
        <p:spPr>
          <a:xfrm>
            <a:off x="1251678" y="1151906"/>
            <a:ext cx="10178322" cy="5557651"/>
          </a:xfrm>
        </p:spPr>
        <p:txBody>
          <a:bodyPr>
            <a:normAutofit fontScale="92500" lnSpcReduction="20000"/>
          </a:bodyPr>
          <a:lstStyle/>
          <a:p>
            <a:pPr marL="0" indent="0">
              <a:buNone/>
            </a:pPr>
            <a:r>
              <a:rPr lang="en-GB" sz="2800" dirty="0"/>
              <a:t>Location of the </a:t>
            </a:r>
            <a:r>
              <a:rPr lang="en-GB" sz="2800" b="1" dirty="0"/>
              <a:t>recipient of services</a:t>
            </a:r>
            <a:r>
              <a:rPr lang="en-GB" sz="2800" dirty="0"/>
              <a:t>. </a:t>
            </a:r>
            <a:endParaRPr lang="en-US" sz="2800" dirty="0"/>
          </a:p>
          <a:p>
            <a:r>
              <a:rPr lang="en-GB" sz="2800" dirty="0"/>
              <a:t>person receiving such services shall be deemed to be located in the taxable territory, if </a:t>
            </a:r>
            <a:r>
              <a:rPr lang="en-GB" sz="2800" b="1" dirty="0"/>
              <a:t>any two</a:t>
            </a:r>
            <a:r>
              <a:rPr lang="en-GB" sz="2800" dirty="0"/>
              <a:t> are satisfied</a:t>
            </a:r>
            <a:endParaRPr lang="en-US" sz="2800" dirty="0"/>
          </a:p>
          <a:p>
            <a:pPr lvl="1"/>
            <a:r>
              <a:rPr lang="en-GB" sz="2400" dirty="0"/>
              <a:t>location of address presented by the recipient through internet is in the taxable territory; </a:t>
            </a:r>
            <a:endParaRPr lang="en-US" sz="2400" dirty="0"/>
          </a:p>
          <a:p>
            <a:pPr lvl="1"/>
            <a:r>
              <a:rPr lang="en-GB" sz="2400" dirty="0"/>
              <a:t>credit card or debit card or store value card or charge card or smart card or any other card by which the recipient settles payment has been issued in the taxable territory; </a:t>
            </a:r>
            <a:endParaRPr lang="en-US" sz="2400" dirty="0"/>
          </a:p>
          <a:p>
            <a:pPr lvl="1"/>
            <a:r>
              <a:rPr lang="en-GB" sz="2400" dirty="0"/>
              <a:t>billing address of the recipient is in the taxable territory; </a:t>
            </a:r>
            <a:endParaRPr lang="en-US" sz="2400" dirty="0"/>
          </a:p>
          <a:p>
            <a:pPr lvl="1"/>
            <a:r>
              <a:rPr lang="en-GB" sz="2400" dirty="0"/>
              <a:t>IP address of the device used by the recipient is in the taxable territory; </a:t>
            </a:r>
            <a:endParaRPr lang="en-US" sz="2400" dirty="0"/>
          </a:p>
          <a:p>
            <a:pPr lvl="1"/>
            <a:r>
              <a:rPr lang="en-GB" sz="2400" dirty="0"/>
              <a:t>bank of the recipient in which the account used for payment is maintained is in the taxable territory; </a:t>
            </a:r>
            <a:endParaRPr lang="en-US" sz="2400" dirty="0"/>
          </a:p>
          <a:p>
            <a:pPr lvl="1"/>
            <a:r>
              <a:rPr lang="en-GB" sz="2400" dirty="0"/>
              <a:t>country code of the card used by the recipient is of taxable territory; </a:t>
            </a:r>
            <a:endParaRPr lang="en-US" sz="2400" dirty="0"/>
          </a:p>
          <a:p>
            <a:pPr lvl="1"/>
            <a:r>
              <a:rPr lang="en-GB" sz="2400" dirty="0"/>
              <a:t>location of the fixed land line through which the service is received by the recipient is in the taxable territory. </a:t>
            </a:r>
            <a:endParaRPr lang="en-US" sz="2400" dirty="0"/>
          </a:p>
        </p:txBody>
      </p:sp>
    </p:spTree>
    <p:extLst>
      <p:ext uri="{BB962C8B-B14F-4D97-AF65-F5344CB8AC3E}">
        <p14:creationId xmlns:p14="http://schemas.microsoft.com/office/powerpoint/2010/main" val="21475598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D8F567-090A-4B85-A5D1-3AA8060757AE}"/>
              </a:ext>
            </a:extLst>
          </p:cNvPr>
          <p:cNvSpPr>
            <a:spLocks noGrp="1"/>
          </p:cNvSpPr>
          <p:nvPr>
            <p:ph type="title"/>
          </p:nvPr>
        </p:nvSpPr>
        <p:spPr/>
        <p:txBody>
          <a:bodyPr>
            <a:normAutofit/>
          </a:bodyPr>
          <a:lstStyle/>
          <a:p>
            <a:r>
              <a:rPr lang="en-US" sz="4000" dirty="0"/>
              <a:t>Supply to non-taxable online recipient</a:t>
            </a:r>
          </a:p>
        </p:txBody>
      </p:sp>
      <p:sp>
        <p:nvSpPr>
          <p:cNvPr id="3" name="Content Placeholder 2">
            <a:extLst>
              <a:ext uri="{FF2B5EF4-FFF2-40B4-BE49-F238E27FC236}">
                <a16:creationId xmlns:a16="http://schemas.microsoft.com/office/drawing/2014/main" xmlns="" id="{C0B921BE-F108-40D1-8303-2D8186D90FE4}"/>
              </a:ext>
            </a:extLst>
          </p:cNvPr>
          <p:cNvSpPr>
            <a:spLocks noGrp="1"/>
          </p:cNvSpPr>
          <p:nvPr>
            <p:ph idx="1"/>
          </p:nvPr>
        </p:nvSpPr>
        <p:spPr/>
        <p:txBody>
          <a:bodyPr>
            <a:normAutofit/>
          </a:bodyPr>
          <a:lstStyle/>
          <a:p>
            <a:r>
              <a:rPr lang="en-GB" sz="2800" dirty="0"/>
              <a:t>On supply of OIDAR by any person located in a non-taxable territory </a:t>
            </a:r>
          </a:p>
          <a:p>
            <a:pPr marL="0" indent="0">
              <a:buNone/>
            </a:pPr>
            <a:r>
              <a:rPr lang="en-GB" sz="2800" b="1" dirty="0"/>
              <a:t>and </a:t>
            </a:r>
          </a:p>
          <a:p>
            <a:r>
              <a:rPr lang="en-GB" sz="2800" dirty="0"/>
              <a:t>received by a non-taxable online recipient </a:t>
            </a:r>
          </a:p>
          <a:p>
            <a:pPr marL="0" indent="0">
              <a:buNone/>
            </a:pPr>
            <a:r>
              <a:rPr lang="en-GB" sz="2800" dirty="0"/>
              <a:t>(i.e. Non Registered person for Non Business Use), </a:t>
            </a:r>
          </a:p>
          <a:p>
            <a:pPr marL="0" indent="0">
              <a:buNone/>
            </a:pPr>
            <a:r>
              <a:rPr lang="en-GB" sz="2800" b="1" dirty="0"/>
              <a:t>then </a:t>
            </a:r>
          </a:p>
          <a:p>
            <a:r>
              <a:rPr lang="en-GB" sz="2800" dirty="0"/>
              <a:t>the supplier of services located in a non-taxable territory shall be liable for paying IGST</a:t>
            </a:r>
            <a:endParaRPr lang="en-US" sz="2800" dirty="0"/>
          </a:p>
        </p:txBody>
      </p:sp>
    </p:spTree>
    <p:extLst>
      <p:ext uri="{BB962C8B-B14F-4D97-AF65-F5344CB8AC3E}">
        <p14:creationId xmlns:p14="http://schemas.microsoft.com/office/powerpoint/2010/main" val="15463509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DE0B43-B0E6-4C57-9750-0139E49A1074}"/>
              </a:ext>
            </a:extLst>
          </p:cNvPr>
          <p:cNvSpPr>
            <a:spLocks noGrp="1"/>
          </p:cNvSpPr>
          <p:nvPr>
            <p:ph type="title"/>
          </p:nvPr>
        </p:nvSpPr>
        <p:spPr>
          <a:xfrm>
            <a:off x="1251678" y="382384"/>
            <a:ext cx="3548922" cy="2424315"/>
          </a:xfrm>
        </p:spPr>
        <p:txBody>
          <a:bodyPr>
            <a:normAutofit/>
          </a:bodyPr>
          <a:lstStyle/>
          <a:p>
            <a:r>
              <a:rPr lang="en-US" sz="4400" dirty="0"/>
              <a:t>OIDAR to Non registered</a:t>
            </a:r>
          </a:p>
        </p:txBody>
      </p:sp>
      <p:sp>
        <p:nvSpPr>
          <p:cNvPr id="7" name="Content Placeholder 6">
            <a:extLst>
              <a:ext uri="{FF2B5EF4-FFF2-40B4-BE49-F238E27FC236}">
                <a16:creationId xmlns:a16="http://schemas.microsoft.com/office/drawing/2014/main" xmlns="" id="{30CE258F-4CCD-4A36-9F7E-5F26062FCA51}"/>
              </a:ext>
            </a:extLst>
          </p:cNvPr>
          <p:cNvSpPr>
            <a:spLocks noGrp="1"/>
          </p:cNvSpPr>
          <p:nvPr>
            <p:ph idx="1"/>
          </p:nvPr>
        </p:nvSpPr>
        <p:spPr/>
        <p:txBody>
          <a:bodyPr/>
          <a:lstStyle/>
          <a:p>
            <a:endParaRPr lang="en-US" dirty="0"/>
          </a:p>
        </p:txBody>
      </p:sp>
      <p:pic>
        <p:nvPicPr>
          <p:cNvPr id="8" name="Picture 7">
            <a:extLst>
              <a:ext uri="{FF2B5EF4-FFF2-40B4-BE49-F238E27FC236}">
                <a16:creationId xmlns:a16="http://schemas.microsoft.com/office/drawing/2014/main" xmlns="" id="{A111BC39-2386-46DC-9C60-C3C42D5A1694}"/>
              </a:ext>
            </a:extLst>
          </p:cNvPr>
          <p:cNvPicPr>
            <a:picLocks noChangeAspect="1"/>
          </p:cNvPicPr>
          <p:nvPr/>
        </p:nvPicPr>
        <p:blipFill rotWithShape="1">
          <a:blip r:embed="rId2"/>
          <a:srcRect l="37305" t="15145" r="46753" b="20856"/>
          <a:stretch/>
        </p:blipFill>
        <p:spPr>
          <a:xfrm>
            <a:off x="5232400" y="50800"/>
            <a:ext cx="6578600" cy="6756400"/>
          </a:xfrm>
          <a:prstGeom prst="rect">
            <a:avLst/>
          </a:prstGeom>
        </p:spPr>
      </p:pic>
    </p:spTree>
    <p:extLst>
      <p:ext uri="{BB962C8B-B14F-4D97-AF65-F5344CB8AC3E}">
        <p14:creationId xmlns:p14="http://schemas.microsoft.com/office/powerpoint/2010/main" val="17763519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BAEED9-400E-45DE-B4FB-CAB0D2CB18D1}"/>
              </a:ext>
            </a:extLst>
          </p:cNvPr>
          <p:cNvSpPr>
            <a:spLocks noGrp="1"/>
          </p:cNvSpPr>
          <p:nvPr>
            <p:ph type="title"/>
          </p:nvPr>
        </p:nvSpPr>
        <p:spPr>
          <a:xfrm>
            <a:off x="1251678" y="382385"/>
            <a:ext cx="4082322" cy="1492132"/>
          </a:xfrm>
        </p:spPr>
        <p:txBody>
          <a:bodyPr>
            <a:noAutofit/>
          </a:bodyPr>
          <a:lstStyle/>
          <a:p>
            <a:r>
              <a:rPr lang="en-US" sz="3600" dirty="0"/>
              <a:t>OIDAR to Registered entity</a:t>
            </a:r>
          </a:p>
        </p:txBody>
      </p:sp>
      <p:sp>
        <p:nvSpPr>
          <p:cNvPr id="3" name="Content Placeholder 2">
            <a:extLst>
              <a:ext uri="{FF2B5EF4-FFF2-40B4-BE49-F238E27FC236}">
                <a16:creationId xmlns:a16="http://schemas.microsoft.com/office/drawing/2014/main" xmlns="" id="{86E219F8-7C9C-4B14-9494-595C7AF48458}"/>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83045F8F-F1C9-463D-BEC2-DB0FCCF9C9A1}"/>
              </a:ext>
            </a:extLst>
          </p:cNvPr>
          <p:cNvPicPr>
            <a:picLocks noChangeAspect="1"/>
          </p:cNvPicPr>
          <p:nvPr/>
        </p:nvPicPr>
        <p:blipFill rotWithShape="1">
          <a:blip r:embed="rId2"/>
          <a:srcRect l="37111" t="15758" r="47150" b="17588"/>
          <a:stretch/>
        </p:blipFill>
        <p:spPr>
          <a:xfrm>
            <a:off x="6007100" y="185249"/>
            <a:ext cx="6184900" cy="6487501"/>
          </a:xfrm>
          <a:prstGeom prst="rect">
            <a:avLst/>
          </a:prstGeom>
        </p:spPr>
      </p:pic>
    </p:spTree>
    <p:extLst>
      <p:ext uri="{BB962C8B-B14F-4D97-AF65-F5344CB8AC3E}">
        <p14:creationId xmlns:p14="http://schemas.microsoft.com/office/powerpoint/2010/main" val="41936812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00CE387-81B6-4263-9FFC-FB8B05823F6B}"/>
              </a:ext>
            </a:extLst>
          </p:cNvPr>
          <p:cNvSpPr>
            <a:spLocks noGrp="1"/>
          </p:cNvSpPr>
          <p:nvPr>
            <p:ph idx="1"/>
          </p:nvPr>
        </p:nvSpPr>
        <p:spPr/>
        <p:txBody>
          <a:bodyPr>
            <a:normAutofit/>
          </a:bodyPr>
          <a:lstStyle/>
          <a:p>
            <a:pPr marL="0" indent="0" algn="ctr">
              <a:buNone/>
            </a:pPr>
            <a:r>
              <a:rPr lang="en-US" sz="11500" dirty="0"/>
              <a:t>Thank you!</a:t>
            </a:r>
          </a:p>
        </p:txBody>
      </p:sp>
    </p:spTree>
    <p:extLst>
      <p:ext uri="{BB962C8B-B14F-4D97-AF65-F5344CB8AC3E}">
        <p14:creationId xmlns:p14="http://schemas.microsoft.com/office/powerpoint/2010/main" val="28517285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5400"/>
            <a:ext cx="10972800" cy="1143000"/>
          </a:xfrm>
        </p:spPr>
        <p:txBody>
          <a:bodyPr>
            <a:normAutofit fontScale="90000"/>
          </a:bodyPr>
          <a:lstStyle/>
          <a:p>
            <a:r>
              <a:rPr lang="en-US" sz="4800" b="1" dirty="0">
                <a:latin typeface="Times New Roman" pitchFamily="18" charset="0"/>
                <a:cs typeface="Times New Roman" pitchFamily="18" charset="0"/>
              </a:rPr>
              <a:t>Sec. 10 – Domestic Place of Supply-Goods</a:t>
            </a:r>
            <a:endParaRPr lang="en-US" sz="4800" b="1" dirty="0">
              <a:latin typeface="Times New Roman" pitchFamily="18" charset="0"/>
              <a:cs typeface="Times New Roman" pitchFamily="18" charset="0"/>
            </a:endParaRPr>
          </a:p>
        </p:txBody>
      </p:sp>
      <p:sp>
        <p:nvSpPr>
          <p:cNvPr id="10" name="Rectangle 9"/>
          <p:cNvSpPr/>
          <p:nvPr/>
        </p:nvSpPr>
        <p:spPr>
          <a:xfrm>
            <a:off x="368259" y="901702"/>
            <a:ext cx="3600471" cy="137820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733" b="1" dirty="0">
                <a:solidFill>
                  <a:schemeClr val="tx1"/>
                </a:solidFill>
                <a:latin typeface="Cambria" pitchFamily="18" charset="0"/>
              </a:rPr>
              <a:t>Delivery to Recipient </a:t>
            </a:r>
            <a:endParaRPr lang="en-US" sz="3733" b="1" dirty="0">
              <a:solidFill>
                <a:schemeClr val="tx1"/>
              </a:solidFill>
              <a:latin typeface="Cambria" pitchFamily="18" charset="0"/>
            </a:endParaRPr>
          </a:p>
        </p:txBody>
      </p:sp>
      <p:cxnSp>
        <p:nvCxnSpPr>
          <p:cNvPr id="12" name="Straight Arrow Connector 11"/>
          <p:cNvCxnSpPr/>
          <p:nvPr/>
        </p:nvCxnSpPr>
        <p:spPr>
          <a:xfrm>
            <a:off x="3972757" y="1610566"/>
            <a:ext cx="1916644" cy="43689"/>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937079" y="4953001"/>
            <a:ext cx="1884992" cy="2228"/>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877170" y="901700"/>
            <a:ext cx="5806831" cy="1378205"/>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sz="2133" dirty="0"/>
              <a:t>Location of Goods at the time of movement </a:t>
            </a:r>
            <a:r>
              <a:rPr lang="en-US" sz="2133" dirty="0"/>
              <a:t>of goods terminates for delivery to the recipient </a:t>
            </a:r>
          </a:p>
        </p:txBody>
      </p:sp>
      <p:sp>
        <p:nvSpPr>
          <p:cNvPr id="16" name="Rectangle 15"/>
          <p:cNvSpPr/>
          <p:nvPr/>
        </p:nvSpPr>
        <p:spPr>
          <a:xfrm>
            <a:off x="5853723" y="2504851"/>
            <a:ext cx="5384800" cy="1524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sz="2133" dirty="0"/>
              <a:t>P</a:t>
            </a:r>
            <a:r>
              <a:rPr lang="en-US" sz="2133" dirty="0"/>
              <a:t>rincipal </a:t>
            </a:r>
            <a:r>
              <a:rPr lang="en-US" sz="2133" dirty="0"/>
              <a:t>place of </a:t>
            </a:r>
            <a:r>
              <a:rPr lang="en-US" sz="2133" dirty="0"/>
              <a:t>business who make order for Supply </a:t>
            </a:r>
            <a:endParaRPr lang="en-US" sz="2133" dirty="0"/>
          </a:p>
        </p:txBody>
      </p:sp>
      <p:sp>
        <p:nvSpPr>
          <p:cNvPr id="13" name="Rectangle 12"/>
          <p:cNvSpPr/>
          <p:nvPr/>
        </p:nvSpPr>
        <p:spPr>
          <a:xfrm>
            <a:off x="5853723" y="4232508"/>
            <a:ext cx="5384800" cy="1524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just"/>
            <a:r>
              <a:rPr lang="en-US" sz="2133" dirty="0"/>
              <a:t>Place of Site</a:t>
            </a:r>
          </a:p>
        </p:txBody>
      </p:sp>
      <p:sp>
        <p:nvSpPr>
          <p:cNvPr id="17" name="Rectangle 16"/>
          <p:cNvSpPr/>
          <p:nvPr/>
        </p:nvSpPr>
        <p:spPr>
          <a:xfrm>
            <a:off x="368260" y="2536347"/>
            <a:ext cx="3600469" cy="1524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733" b="1" dirty="0">
                <a:solidFill>
                  <a:schemeClr val="tx1"/>
                </a:solidFill>
                <a:latin typeface="Cambria" pitchFamily="18" charset="0"/>
              </a:rPr>
              <a:t>Bill To-Ship To </a:t>
            </a:r>
            <a:endParaRPr lang="en-US" sz="3733" b="1" dirty="0">
              <a:solidFill>
                <a:schemeClr val="tx1"/>
              </a:solidFill>
              <a:latin typeface="Cambria" pitchFamily="18" charset="0"/>
            </a:endParaRPr>
          </a:p>
        </p:txBody>
      </p:sp>
      <p:sp>
        <p:nvSpPr>
          <p:cNvPr id="19" name="Rectangle 18"/>
          <p:cNvSpPr/>
          <p:nvPr/>
        </p:nvSpPr>
        <p:spPr>
          <a:xfrm>
            <a:off x="368260" y="4253796"/>
            <a:ext cx="3600469" cy="1524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200" b="1" dirty="0">
                <a:solidFill>
                  <a:schemeClr val="tx1"/>
                </a:solidFill>
                <a:latin typeface="Cambria" pitchFamily="18" charset="0"/>
              </a:rPr>
              <a:t>On site assemble/ installation</a:t>
            </a:r>
            <a:endParaRPr lang="en-US" sz="3200" b="1" dirty="0">
              <a:solidFill>
                <a:schemeClr val="tx1"/>
              </a:solidFill>
              <a:latin typeface="Cambria" pitchFamily="18" charset="0"/>
            </a:endParaRPr>
          </a:p>
        </p:txBody>
      </p:sp>
      <p:cxnSp>
        <p:nvCxnSpPr>
          <p:cNvPr id="20" name="Straight Arrow Connector 19"/>
          <p:cNvCxnSpPr/>
          <p:nvPr/>
        </p:nvCxnSpPr>
        <p:spPr>
          <a:xfrm flipV="1">
            <a:off x="3992177" y="3205891"/>
            <a:ext cx="1884992" cy="2228"/>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42939" y="5971245"/>
            <a:ext cx="3625791" cy="886755"/>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200" b="1" dirty="0">
                <a:solidFill>
                  <a:schemeClr val="tx1"/>
                </a:solidFill>
                <a:latin typeface="Cambria" pitchFamily="18" charset="0"/>
              </a:rPr>
              <a:t>Supply on Conveyance</a:t>
            </a:r>
            <a:endParaRPr lang="en-US" sz="3200" b="1" dirty="0">
              <a:solidFill>
                <a:schemeClr val="tx1"/>
              </a:solidFill>
              <a:latin typeface="Cambria" pitchFamily="18" charset="0"/>
            </a:endParaRPr>
          </a:p>
        </p:txBody>
      </p:sp>
      <p:sp>
        <p:nvSpPr>
          <p:cNvPr id="23" name="Rectangle 22"/>
          <p:cNvSpPr/>
          <p:nvPr/>
        </p:nvSpPr>
        <p:spPr>
          <a:xfrm>
            <a:off x="5877170" y="5889046"/>
            <a:ext cx="5361353" cy="968953"/>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sz="2133" dirty="0"/>
              <a:t>Location at which goods taken on board</a:t>
            </a:r>
          </a:p>
        </p:txBody>
      </p:sp>
      <p:cxnSp>
        <p:nvCxnSpPr>
          <p:cNvPr id="24" name="Straight Arrow Connector 23"/>
          <p:cNvCxnSpPr/>
          <p:nvPr/>
        </p:nvCxnSpPr>
        <p:spPr>
          <a:xfrm flipV="1">
            <a:off x="3992177" y="6373522"/>
            <a:ext cx="1884992" cy="2228"/>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75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1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1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10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10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10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ox(in)">
                                      <p:cBhvr>
                                        <p:cTn id="6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13" grpId="0" animBg="1"/>
      <p:bldP spid="17" grpId="0" animBg="1"/>
      <p:bldP spid="19"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18" y="10952"/>
            <a:ext cx="11239461" cy="850595"/>
          </a:xfrm>
        </p:spPr>
        <p:txBody>
          <a:bodyPr>
            <a:normAutofit fontScale="90000"/>
          </a:bodyPr>
          <a:lstStyle/>
          <a:p>
            <a:r>
              <a:rPr lang="en-US" sz="4800" b="1" dirty="0">
                <a:latin typeface="Times New Roman" pitchFamily="18" charset="0"/>
                <a:cs typeface="Times New Roman" pitchFamily="18" charset="0"/>
              </a:rPr>
              <a:t>Sec. 12 – Domestic Place of Supply-Service</a:t>
            </a:r>
            <a:endParaRPr lang="en-US" sz="4800" b="1" dirty="0">
              <a:latin typeface="Times New Roman" pitchFamily="18" charset="0"/>
              <a:cs typeface="Times New Roman" pitchFamily="18" charset="0"/>
            </a:endParaRPr>
          </a:p>
        </p:txBody>
      </p:sp>
      <p:sp>
        <p:nvSpPr>
          <p:cNvPr id="10" name="Rectangle 9"/>
          <p:cNvSpPr/>
          <p:nvPr/>
        </p:nvSpPr>
        <p:spPr>
          <a:xfrm>
            <a:off x="334810" y="1309497"/>
            <a:ext cx="3600471" cy="137820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733" b="1" dirty="0">
                <a:solidFill>
                  <a:schemeClr val="tx1"/>
                </a:solidFill>
                <a:latin typeface="Cambria" pitchFamily="18" charset="0"/>
              </a:rPr>
              <a:t>Registered Person </a:t>
            </a:r>
            <a:endParaRPr lang="en-US" sz="3733" b="1" dirty="0">
              <a:solidFill>
                <a:schemeClr val="tx1"/>
              </a:solidFill>
              <a:latin typeface="Cambria" pitchFamily="18" charset="0"/>
            </a:endParaRPr>
          </a:p>
        </p:txBody>
      </p:sp>
      <p:cxnSp>
        <p:nvCxnSpPr>
          <p:cNvPr id="12" name="Straight Arrow Connector 11"/>
          <p:cNvCxnSpPr/>
          <p:nvPr/>
        </p:nvCxnSpPr>
        <p:spPr>
          <a:xfrm>
            <a:off x="3939307" y="2018361"/>
            <a:ext cx="1916644" cy="43689"/>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843721" y="1309495"/>
            <a:ext cx="5361353" cy="1378205"/>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lvl="1"/>
            <a:r>
              <a:rPr lang="en-US" sz="2133" dirty="0"/>
              <a:t>Location of Registered Person</a:t>
            </a:r>
            <a:endParaRPr lang="en-US" sz="2133" dirty="0"/>
          </a:p>
        </p:txBody>
      </p:sp>
      <p:sp>
        <p:nvSpPr>
          <p:cNvPr id="16" name="Rectangle 15"/>
          <p:cNvSpPr/>
          <p:nvPr/>
        </p:nvSpPr>
        <p:spPr>
          <a:xfrm>
            <a:off x="5864078" y="3880053"/>
            <a:ext cx="1702271" cy="2292147"/>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sz="2133" dirty="0"/>
              <a:t>Address on record exists</a:t>
            </a:r>
            <a:endParaRPr lang="en-US" sz="2133" dirty="0"/>
          </a:p>
        </p:txBody>
      </p:sp>
      <p:sp>
        <p:nvSpPr>
          <p:cNvPr id="17" name="Rectangle 16"/>
          <p:cNvSpPr/>
          <p:nvPr/>
        </p:nvSpPr>
        <p:spPr>
          <a:xfrm>
            <a:off x="342939" y="3937000"/>
            <a:ext cx="3623917" cy="22352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733" b="1" dirty="0">
                <a:solidFill>
                  <a:schemeClr val="tx1"/>
                </a:solidFill>
                <a:latin typeface="Cambria" pitchFamily="18" charset="0"/>
              </a:rPr>
              <a:t>Unregistered Person</a:t>
            </a:r>
            <a:endParaRPr lang="en-US" sz="3733" b="1" dirty="0">
              <a:solidFill>
                <a:schemeClr val="tx1"/>
              </a:solidFill>
              <a:latin typeface="Cambria" pitchFamily="18" charset="0"/>
            </a:endParaRPr>
          </a:p>
        </p:txBody>
      </p:sp>
      <p:cxnSp>
        <p:nvCxnSpPr>
          <p:cNvPr id="20" name="Straight Arrow Connector 19"/>
          <p:cNvCxnSpPr/>
          <p:nvPr/>
        </p:nvCxnSpPr>
        <p:spPr>
          <a:xfrm flipV="1">
            <a:off x="3966856" y="4606545"/>
            <a:ext cx="1884992" cy="2228"/>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8102679" y="3880053"/>
            <a:ext cx="3110523" cy="726491"/>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sz="2133" dirty="0"/>
              <a:t>Location of Address of Recipient</a:t>
            </a:r>
            <a:endParaRPr lang="en-US" sz="2133" dirty="0"/>
          </a:p>
        </p:txBody>
      </p:sp>
      <p:sp>
        <p:nvSpPr>
          <p:cNvPr id="21" name="Rectangle 20"/>
          <p:cNvSpPr/>
          <p:nvPr/>
        </p:nvSpPr>
        <p:spPr>
          <a:xfrm>
            <a:off x="8102679" y="5150437"/>
            <a:ext cx="3110523" cy="726491"/>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sz="2133" dirty="0"/>
              <a:t>Location </a:t>
            </a:r>
            <a:r>
              <a:rPr lang="en-US" sz="2133"/>
              <a:t>of Supplier</a:t>
            </a:r>
            <a:endParaRPr lang="en-US" sz="2133" dirty="0"/>
          </a:p>
        </p:txBody>
      </p:sp>
      <p:cxnSp>
        <p:nvCxnSpPr>
          <p:cNvPr id="25" name="Straight Arrow Connector 24"/>
          <p:cNvCxnSpPr/>
          <p:nvPr/>
        </p:nvCxnSpPr>
        <p:spPr>
          <a:xfrm>
            <a:off x="7570414" y="4328004"/>
            <a:ext cx="528201" cy="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517582" y="3937001"/>
            <a:ext cx="254617" cy="461665"/>
          </a:xfrm>
          <a:prstGeom prst="rect">
            <a:avLst/>
          </a:prstGeom>
          <a:noFill/>
        </p:spPr>
        <p:txBody>
          <a:bodyPr wrap="square" rtlCol="0">
            <a:spAutoFit/>
          </a:bodyPr>
          <a:lstStyle/>
          <a:p>
            <a:r>
              <a:rPr lang="en-US" sz="2400" dirty="0"/>
              <a:t>Y</a:t>
            </a:r>
            <a:endParaRPr lang="en-US" sz="2400" dirty="0"/>
          </a:p>
        </p:txBody>
      </p:sp>
      <p:sp>
        <p:nvSpPr>
          <p:cNvPr id="7" name="TextBox 6"/>
          <p:cNvSpPr txBox="1"/>
          <p:nvPr/>
        </p:nvSpPr>
        <p:spPr>
          <a:xfrm>
            <a:off x="7517582" y="5054601"/>
            <a:ext cx="425116" cy="461665"/>
          </a:xfrm>
          <a:prstGeom prst="rect">
            <a:avLst/>
          </a:prstGeom>
          <a:noFill/>
        </p:spPr>
        <p:txBody>
          <a:bodyPr wrap="none" rtlCol="0">
            <a:spAutoFit/>
          </a:bodyPr>
          <a:lstStyle/>
          <a:p>
            <a:r>
              <a:rPr lang="en-US" sz="2400" dirty="0"/>
              <a:t>N</a:t>
            </a:r>
            <a:endParaRPr lang="en-US" sz="2400" dirty="0"/>
          </a:p>
        </p:txBody>
      </p:sp>
      <p:cxnSp>
        <p:nvCxnSpPr>
          <p:cNvPr id="26" name="Straight Arrow Connector 25"/>
          <p:cNvCxnSpPr/>
          <p:nvPr/>
        </p:nvCxnSpPr>
        <p:spPr>
          <a:xfrm>
            <a:off x="7608874" y="5451281"/>
            <a:ext cx="528201" cy="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32117" y="6229148"/>
            <a:ext cx="11553483" cy="461665"/>
          </a:xfrm>
          <a:prstGeom prst="rect">
            <a:avLst/>
          </a:prstGeom>
          <a:solidFill>
            <a:schemeClr val="bg1">
              <a:lumMod val="95000"/>
            </a:schemeClr>
          </a:solidFill>
          <a:ln>
            <a:solidFill>
              <a:schemeClr val="accent1"/>
            </a:solidFill>
          </a:ln>
        </p:spPr>
        <p:txBody>
          <a:bodyPr wrap="square" rtlCol="0">
            <a:spAutoFit/>
          </a:bodyPr>
          <a:lstStyle/>
          <a:p>
            <a:r>
              <a:rPr lang="en-US" sz="2400" dirty="0"/>
              <a:t>Except Special Cases where POS is mentioned </a:t>
            </a:r>
            <a:r>
              <a:rPr lang="en-US" sz="2400" dirty="0" err="1"/>
              <a:t>wrt</a:t>
            </a:r>
            <a:r>
              <a:rPr lang="en-US" sz="2400" dirty="0"/>
              <a:t> specific service </a:t>
            </a:r>
            <a:endParaRPr lang="en-US" sz="2400" dirty="0"/>
          </a:p>
        </p:txBody>
      </p:sp>
    </p:spTree>
    <p:extLst>
      <p:ext uri="{BB962C8B-B14F-4D97-AF65-F5344CB8AC3E}">
        <p14:creationId xmlns:p14="http://schemas.microsoft.com/office/powerpoint/2010/main" val="1694007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1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ox(in)">
                                      <p:cBhvr>
                                        <p:cTn id="37" dur="10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1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10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ox(in)">
                                      <p:cBhvr>
                                        <p:cTn id="52" dur="10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ox(in)">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17" grpId="0" animBg="1"/>
      <p:bldP spid="18"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76202"/>
            <a:ext cx="10972799" cy="406399"/>
          </a:xfrm>
        </p:spPr>
        <p:txBody>
          <a:bodyPr>
            <a:normAutofit fontScale="90000"/>
          </a:bodyPr>
          <a:lstStyle/>
          <a:p>
            <a:r>
              <a:rPr lang="en-US" dirty="0" smtClean="0"/>
              <a:t>Sec.12 Place of Supply</a:t>
            </a:r>
            <a:r>
              <a:rPr lang="mr-IN" dirty="0" smtClean="0"/>
              <a:t>…</a:t>
            </a:r>
            <a:r>
              <a:rPr lang="en-US" dirty="0" smtClean="0"/>
              <a:t>..</a:t>
            </a:r>
            <a:endParaRPr lang="en-US" dirty="0"/>
          </a:p>
        </p:txBody>
      </p:sp>
      <p:graphicFrame>
        <p:nvGraphicFramePr>
          <p:cNvPr id="4" name="Content Placeholder 3"/>
          <p:cNvGraphicFramePr>
            <a:graphicFrameLocks noGrp="1"/>
          </p:cNvGraphicFramePr>
          <p:nvPr>
            <p:ph idx="1"/>
            <p:extLst/>
          </p:nvPr>
        </p:nvGraphicFramePr>
        <p:xfrm>
          <a:off x="304801" y="600861"/>
          <a:ext cx="11175998" cy="6170778"/>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08000"/>
                <a:gridCol w="5181600"/>
                <a:gridCol w="2447033"/>
                <a:gridCol w="3039365"/>
              </a:tblGrid>
              <a:tr h="577580">
                <a:tc>
                  <a:txBody>
                    <a:bodyPr/>
                    <a:lstStyle/>
                    <a:p>
                      <a:pPr algn="ctr" fontAlgn="ctr"/>
                      <a:r>
                        <a:rPr lang="en-US" sz="1900" b="1" u="none" strike="noStrike">
                          <a:effectLst/>
                        </a:rPr>
                        <a:t>S. No.</a:t>
                      </a:r>
                      <a:endParaRPr lang="en-GB" sz="1900" b="1" i="0" u="none" strike="noStrike">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 Nature of Service</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Condition</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Place of Supply</a:t>
                      </a:r>
                      <a:endParaRPr lang="en-US" sz="1900" b="1" u="none" strike="noStrike" dirty="0">
                        <a:effectLst/>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2284460">
                <a:tc rowSpan="2">
                  <a:txBody>
                    <a:bodyPr/>
                    <a:lstStyle/>
                    <a:p>
                      <a:pPr algn="just" fontAlgn="ctr"/>
                      <a:r>
                        <a:rPr lang="en-US" sz="1900" u="none" strike="noStrike" dirty="0">
                          <a:effectLst/>
                        </a:rPr>
                        <a:t>1</a:t>
                      </a:r>
                      <a:endParaRPr lang="en-GB" sz="1900" b="0" i="0" u="none" strike="noStrike" dirty="0">
                        <a:solidFill>
                          <a:srgbClr val="333333"/>
                        </a:solidFill>
                        <a:effectLst/>
                        <a:latin typeface="Arial" charset="0"/>
                      </a:endParaRP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171450" indent="-171450">
                        <a:buFont typeface="Arial" charset="0"/>
                        <a:buChar char="•"/>
                      </a:pPr>
                      <a:r>
                        <a:rPr lang="en-US" sz="1900" kern="1200" dirty="0" smtClean="0">
                          <a:solidFill>
                            <a:schemeClr val="dk1"/>
                          </a:solidFill>
                          <a:effectLst/>
                          <a:latin typeface="+mn-lt"/>
                          <a:ea typeface="+mn-ea"/>
                          <a:cs typeface="+mn-cs"/>
                        </a:rPr>
                        <a:t>Architects, interior decorators, surveyors, engineers</a:t>
                      </a:r>
                      <a:r>
                        <a:rPr lang="mr-IN" sz="1900" kern="1200" dirty="0" smtClean="0">
                          <a:solidFill>
                            <a:schemeClr val="dk1"/>
                          </a:solidFill>
                          <a:effectLst/>
                          <a:latin typeface="+mn-lt"/>
                          <a:ea typeface="+mn-ea"/>
                          <a:cs typeface="+mn-cs"/>
                        </a:rPr>
                        <a:t>……</a:t>
                      </a:r>
                      <a:endParaRPr lang="en-US" sz="1900" kern="1200" dirty="0" smtClean="0">
                        <a:solidFill>
                          <a:schemeClr val="dk1"/>
                        </a:solidFill>
                        <a:effectLst/>
                        <a:latin typeface="+mn-lt"/>
                        <a:ea typeface="+mn-ea"/>
                        <a:cs typeface="+mn-cs"/>
                      </a:endParaRPr>
                    </a:p>
                    <a:p>
                      <a:pPr marL="171450" indent="-171450">
                        <a:buFont typeface="Arial" charset="0"/>
                        <a:buChar char="•"/>
                      </a:pPr>
                      <a:r>
                        <a:rPr lang="en-US" sz="1900" kern="1200" dirty="0" smtClean="0">
                          <a:solidFill>
                            <a:schemeClr val="dk1"/>
                          </a:solidFill>
                          <a:effectLst/>
                          <a:latin typeface="+mn-lt"/>
                          <a:ea typeface="+mn-ea"/>
                          <a:cs typeface="+mn-cs"/>
                        </a:rPr>
                        <a:t>Hotel,</a:t>
                      </a:r>
                      <a:r>
                        <a:rPr lang="en-US" sz="1900" kern="1200" baseline="0" dirty="0" smtClean="0">
                          <a:solidFill>
                            <a:schemeClr val="dk1"/>
                          </a:solidFill>
                          <a:effectLst/>
                          <a:latin typeface="+mn-lt"/>
                          <a:ea typeface="+mn-ea"/>
                          <a:cs typeface="+mn-cs"/>
                        </a:rPr>
                        <a:t> Guest House</a:t>
                      </a:r>
                    </a:p>
                    <a:p>
                      <a:pPr marL="171450" indent="-171450">
                        <a:buFont typeface="Arial" charset="0"/>
                        <a:buChar char="•"/>
                      </a:pPr>
                      <a:r>
                        <a:rPr lang="en-US" sz="1900" kern="1200" baseline="0" dirty="0" smtClean="0">
                          <a:solidFill>
                            <a:schemeClr val="dk1"/>
                          </a:solidFill>
                          <a:effectLst/>
                          <a:latin typeface="+mn-lt"/>
                          <a:ea typeface="+mn-ea"/>
                          <a:cs typeface="+mn-cs"/>
                        </a:rPr>
                        <a:t>Renting </a:t>
                      </a:r>
                    </a:p>
                    <a:p>
                      <a:pPr marL="171450" indent="-171450">
                        <a:buFont typeface="Arial" charset="0"/>
                        <a:buChar char="•"/>
                      </a:pPr>
                      <a:r>
                        <a:rPr lang="en-US" sz="1900" kern="1200" baseline="0" dirty="0" smtClean="0">
                          <a:solidFill>
                            <a:schemeClr val="dk1"/>
                          </a:solidFill>
                          <a:effectLst/>
                          <a:latin typeface="+mn-lt"/>
                          <a:ea typeface="+mn-ea"/>
                          <a:cs typeface="+mn-cs"/>
                        </a:rPr>
                        <a:t>Construction</a:t>
                      </a:r>
                    </a:p>
                    <a:p>
                      <a:pPr marL="171450" indent="-171450">
                        <a:buFont typeface="Arial" charset="0"/>
                        <a:buChar char="•"/>
                      </a:pPr>
                      <a:r>
                        <a:rPr lang="en-US" sz="1900" kern="1200" baseline="0" dirty="0" smtClean="0">
                          <a:solidFill>
                            <a:schemeClr val="dk1"/>
                          </a:solidFill>
                          <a:effectLst/>
                          <a:latin typeface="+mn-lt"/>
                          <a:ea typeface="+mn-ea"/>
                          <a:cs typeface="+mn-cs"/>
                        </a:rPr>
                        <a:t>Accommodation for o</a:t>
                      </a:r>
                      <a:r>
                        <a:rPr lang="en-US" sz="1900" kern="1200" dirty="0" smtClean="0">
                          <a:solidFill>
                            <a:schemeClr val="dk1"/>
                          </a:solidFill>
                          <a:effectLst/>
                          <a:latin typeface="+mn-lt"/>
                          <a:ea typeface="+mn-ea"/>
                          <a:cs typeface="+mn-cs"/>
                        </a:rPr>
                        <a:t>rganizing any marriage or reception or matters related thereto, official, social, cultural, religious or business function</a:t>
                      </a:r>
                      <a:endParaRPr lang="en-US" sz="1900" dirty="0" smtClean="0"/>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Including ancillary Service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Immovable Property</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62109">
                <a:tc vMerge="1">
                  <a:txBody>
                    <a:bodyPr/>
                    <a:lstStyle/>
                    <a:p>
                      <a:pPr algn="just" fontAlgn="ctr"/>
                      <a:endParaRPr lang="en-GB" sz="14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r>
                        <a:rPr lang="en-US" sz="1900" dirty="0" smtClean="0"/>
                        <a:t>  Immovable</a:t>
                      </a:r>
                      <a:r>
                        <a:rPr lang="en-US" sz="1900" baseline="0" dirty="0" smtClean="0"/>
                        <a:t> Property situated outside India</a:t>
                      </a:r>
                      <a:endParaRPr lang="en-US" sz="1900" dirty="0" smtClean="0"/>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1900" dirty="0"/>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Recipient</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46540">
                <a:tc>
                  <a:txBody>
                    <a:bodyPr/>
                    <a:lstStyle/>
                    <a:p>
                      <a:pPr algn="just" fontAlgn="ctr"/>
                      <a:r>
                        <a:rPr lang="en-US" sz="1900" b="0" i="0" u="none" strike="noStrike" dirty="0" smtClean="0">
                          <a:solidFill>
                            <a:schemeClr val="dk1"/>
                          </a:solidFill>
                          <a:effectLst/>
                          <a:latin typeface="+mn-lt"/>
                        </a:rPr>
                        <a:t>2</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900" kern="1200" baseline="0" dirty="0" smtClean="0">
                          <a:solidFill>
                            <a:schemeClr val="dk1"/>
                          </a:solidFill>
                          <a:effectLst/>
                          <a:latin typeface="+mn-lt"/>
                          <a:ea typeface="+mn-ea"/>
                          <a:cs typeface="+mn-cs"/>
                        </a:rPr>
                        <a:t>Restaurant, catering services, personal grooming, fitness, beauty treatment, health service, cosmetic and plastic surgery </a:t>
                      </a: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Performance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62109">
                <a:tc>
                  <a:txBody>
                    <a:bodyPr/>
                    <a:lstStyle/>
                    <a:p>
                      <a:pPr algn="just" fontAlgn="ctr"/>
                      <a:r>
                        <a:rPr lang="en-US" sz="1900" b="0" i="0" u="none" strike="noStrike" dirty="0" smtClean="0">
                          <a:solidFill>
                            <a:schemeClr val="dk1"/>
                          </a:solidFill>
                          <a:effectLst/>
                          <a:latin typeface="+mn-lt"/>
                        </a:rPr>
                        <a:t>3</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900" kern="1200" baseline="0" dirty="0" smtClean="0">
                          <a:solidFill>
                            <a:schemeClr val="dk1"/>
                          </a:solidFill>
                          <a:effectLst/>
                          <a:latin typeface="+mn-lt"/>
                          <a:ea typeface="+mn-ea"/>
                          <a:cs typeface="+mn-cs"/>
                        </a:rPr>
                        <a:t>Training and performance appraisal </a:t>
                      </a:r>
                      <a:endParaRPr lang="en-US" sz="1900" kern="1200" baseline="0" dirty="0">
                        <a:solidFill>
                          <a:schemeClr val="dk1"/>
                        </a:solidFill>
                        <a:effectLst/>
                        <a:latin typeface="+mn-lt"/>
                        <a:ea typeface="+mn-ea"/>
                        <a:cs typeface="+mn-cs"/>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Unregistered</a:t>
                      </a:r>
                      <a:r>
                        <a:rPr lang="en-US" sz="1900" b="1" u="none" strike="noStrike" baseline="0" dirty="0" smtClean="0">
                          <a:effectLst/>
                        </a:rPr>
                        <a:t> Person</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Performance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46540">
                <a:tc>
                  <a:txBody>
                    <a:bodyPr/>
                    <a:lstStyle/>
                    <a:p>
                      <a:pPr algn="just" fontAlgn="ctr"/>
                      <a:r>
                        <a:rPr lang="en-US" sz="1900" b="0" i="0" u="none" strike="noStrike" dirty="0" smtClean="0">
                          <a:solidFill>
                            <a:schemeClr val="dk1"/>
                          </a:solidFill>
                          <a:effectLst/>
                          <a:latin typeface="+mn-lt"/>
                        </a:rPr>
                        <a:t>4</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0" u="none" strike="noStrike" dirty="0" smtClean="0">
                          <a:effectLst/>
                        </a:rPr>
                        <a:t>Admission to-</a:t>
                      </a:r>
                    </a:p>
                    <a:p>
                      <a:pPr algn="just" fontAlgn="ctr"/>
                      <a:r>
                        <a:rPr lang="en-US" sz="1900" b="0" u="none" strike="noStrike" dirty="0" smtClean="0">
                          <a:effectLst/>
                        </a:rPr>
                        <a:t>Cultural/</a:t>
                      </a:r>
                      <a:r>
                        <a:rPr lang="en-US" sz="1900" b="0" u="none" strike="noStrike" baseline="0" dirty="0" smtClean="0">
                          <a:effectLst/>
                        </a:rPr>
                        <a:t> educational/sport/entertainment event</a:t>
                      </a:r>
                    </a:p>
                    <a:p>
                      <a:pPr algn="just" fontAlgn="ctr"/>
                      <a:r>
                        <a:rPr lang="en-US" sz="1900" b="0" u="none" strike="noStrike" baseline="0" dirty="0" smtClean="0">
                          <a:effectLst/>
                        </a:rPr>
                        <a:t>Amusement Park</a:t>
                      </a:r>
                    </a:p>
                    <a:p>
                      <a:pPr algn="just" fontAlgn="ctr"/>
                      <a:r>
                        <a:rPr lang="en-US" sz="1900" b="1" u="none" strike="noStrike" dirty="0" smtClean="0">
                          <a:effectLst/>
                        </a:rPr>
                        <a:t> </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Performance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085491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274639"/>
            <a:ext cx="10972799" cy="60959"/>
          </a:xfrm>
        </p:spPr>
        <p:txBody>
          <a:bodyPr>
            <a:normAutofit fontScale="90000"/>
          </a:bodyPr>
          <a:lstStyle/>
          <a:p>
            <a:r>
              <a:rPr lang="en-US" dirty="0" smtClean="0"/>
              <a:t>Sec.12 </a:t>
            </a:r>
            <a:r>
              <a:rPr lang="mr-IN" dirty="0" smtClean="0"/>
              <a:t>………</a:t>
            </a:r>
            <a:r>
              <a:rPr lang="en-US" dirty="0" smtClean="0"/>
              <a:t>.Place of Supply</a:t>
            </a:r>
            <a:endParaRPr lang="en-US" dirty="0"/>
          </a:p>
        </p:txBody>
      </p:sp>
      <p:graphicFrame>
        <p:nvGraphicFramePr>
          <p:cNvPr id="4" name="Content Placeholder 3"/>
          <p:cNvGraphicFramePr>
            <a:graphicFrameLocks noGrp="1"/>
          </p:cNvGraphicFramePr>
          <p:nvPr>
            <p:ph idx="1"/>
            <p:extLst/>
          </p:nvPr>
        </p:nvGraphicFramePr>
        <p:xfrm>
          <a:off x="304801" y="621182"/>
          <a:ext cx="11175998" cy="5446222"/>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08000"/>
                <a:gridCol w="5181600"/>
                <a:gridCol w="2447033"/>
                <a:gridCol w="3039365"/>
              </a:tblGrid>
              <a:tr h="577580">
                <a:tc>
                  <a:txBody>
                    <a:bodyPr/>
                    <a:lstStyle/>
                    <a:p>
                      <a:pPr algn="ctr" fontAlgn="ctr"/>
                      <a:r>
                        <a:rPr lang="en-US" sz="1900" b="1" u="none" strike="noStrike" dirty="0">
                          <a:effectLst/>
                        </a:rPr>
                        <a:t>S. No.</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 Nature of Service</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Condition</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Place of Supply</a:t>
                      </a:r>
                      <a:endParaRPr lang="en-US" sz="1900" b="1" u="none" strike="noStrike" dirty="0">
                        <a:effectLst/>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2027039">
                <a:tc rowSpan="2">
                  <a:txBody>
                    <a:bodyPr/>
                    <a:lstStyle/>
                    <a:p>
                      <a:pPr algn="just" fontAlgn="ctr"/>
                      <a:r>
                        <a:rPr lang="en-US" sz="1900" b="0" i="0" u="none" strike="noStrike" dirty="0" smtClean="0">
                          <a:solidFill>
                            <a:schemeClr val="dk1"/>
                          </a:solidFill>
                          <a:effectLst/>
                          <a:latin typeface="+mn-lt"/>
                        </a:rPr>
                        <a:t>5</a:t>
                      </a:r>
                      <a:endParaRPr lang="en-GB" sz="1900" b="0" i="0" u="none" strike="noStrike" dirty="0">
                        <a:solidFill>
                          <a:srgbClr val="333333"/>
                        </a:solidFill>
                        <a:effectLst/>
                        <a:latin typeface="Arial" charset="0"/>
                      </a:endParaRP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buFontTx/>
                        <a:buNone/>
                      </a:pPr>
                      <a:r>
                        <a:rPr lang="en-US" sz="1900" kern="1200" dirty="0" smtClean="0">
                          <a:solidFill>
                            <a:schemeClr val="dk1"/>
                          </a:solidFill>
                          <a:effectLst/>
                          <a:latin typeface="+mn-lt"/>
                          <a:ea typeface="+mn-ea"/>
                          <a:cs typeface="+mn-cs"/>
                        </a:rPr>
                        <a:t>Organizing of Event (Event Management</a:t>
                      </a:r>
                      <a:r>
                        <a:rPr lang="en-US" sz="1900" kern="1200" baseline="0" dirty="0" smtClean="0">
                          <a:solidFill>
                            <a:schemeClr val="dk1"/>
                          </a:solidFill>
                          <a:effectLst/>
                          <a:latin typeface="+mn-lt"/>
                          <a:ea typeface="+mn-ea"/>
                          <a:cs typeface="+mn-cs"/>
                        </a:rPr>
                        <a:t> Company)</a:t>
                      </a:r>
                      <a:r>
                        <a:rPr lang="en-US" sz="1900" kern="1200" dirty="0" smtClean="0">
                          <a:solidFill>
                            <a:schemeClr val="dk1"/>
                          </a:solidFill>
                          <a:effectLst/>
                          <a:latin typeface="+mn-lt"/>
                          <a:ea typeface="+mn-ea"/>
                          <a:cs typeface="+mn-cs"/>
                        </a:rPr>
                        <a:t>:</a:t>
                      </a:r>
                    </a:p>
                    <a:p>
                      <a:pPr marL="0" indent="0">
                        <a:buFontTx/>
                        <a:buNone/>
                      </a:pPr>
                      <a:endParaRPr lang="en-US" sz="1900" kern="1200" dirty="0" smtClean="0">
                        <a:solidFill>
                          <a:schemeClr val="dk1"/>
                        </a:solidFill>
                        <a:effectLst/>
                        <a:latin typeface="+mn-lt"/>
                        <a:ea typeface="+mn-ea"/>
                        <a:cs typeface="+mn-cs"/>
                      </a:endParaRPr>
                    </a:p>
                    <a:p>
                      <a:pPr marL="285750" marR="0" indent="-285750" algn="just" defTabSz="914400" rtl="0" eaLnBrk="1" fontAlgn="auto" latinLnBrk="0" hangingPunct="1">
                        <a:lnSpc>
                          <a:spcPct val="100000"/>
                        </a:lnSpc>
                        <a:spcBef>
                          <a:spcPts val="0"/>
                        </a:spcBef>
                        <a:spcAft>
                          <a:spcPts val="0"/>
                        </a:spcAft>
                        <a:buClrTx/>
                        <a:buSzTx/>
                        <a:buFont typeface="Arial" charset="0"/>
                        <a:buChar char="•"/>
                        <a:tabLst/>
                        <a:defRPr/>
                      </a:pPr>
                      <a:r>
                        <a:rPr lang="en-US" sz="1900" kern="1200" dirty="0" smtClean="0">
                          <a:solidFill>
                            <a:schemeClr val="dk1"/>
                          </a:solidFill>
                          <a:effectLst/>
                          <a:latin typeface="+mn-lt"/>
                          <a:ea typeface="+mn-ea"/>
                          <a:cs typeface="+mn-cs"/>
                        </a:rPr>
                        <a:t>Cultural, artistic, sporting, scientific, educational or entertainment event</a:t>
                      </a:r>
                    </a:p>
                    <a:p>
                      <a:pPr marL="285750" marR="0" indent="-285750" algn="just" defTabSz="914400" rtl="0" eaLnBrk="1" fontAlgn="auto" latinLnBrk="0" hangingPunct="1">
                        <a:lnSpc>
                          <a:spcPct val="100000"/>
                        </a:lnSpc>
                        <a:spcBef>
                          <a:spcPts val="0"/>
                        </a:spcBef>
                        <a:spcAft>
                          <a:spcPts val="0"/>
                        </a:spcAft>
                        <a:buClrTx/>
                        <a:buSzTx/>
                        <a:buFont typeface="Arial" charset="0"/>
                        <a:buChar char="•"/>
                        <a:tabLst/>
                        <a:defRPr/>
                      </a:pPr>
                      <a:r>
                        <a:rPr lang="en-US" sz="1900" kern="1200" dirty="0" smtClean="0">
                          <a:solidFill>
                            <a:schemeClr val="dk1"/>
                          </a:solidFill>
                          <a:effectLst/>
                          <a:latin typeface="+mn-lt"/>
                          <a:ea typeface="+mn-ea"/>
                          <a:cs typeface="+mn-cs"/>
                        </a:rPr>
                        <a:t>Supply of services in relation to a conference, fair, exhibition, celebration or similar events </a:t>
                      </a: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ctr" fontAlgn="ctr"/>
                      <a:r>
                        <a:rPr lang="en-US" sz="1900" b="1" i="0" u="none" strike="noStrike" dirty="0" smtClean="0">
                          <a:solidFill>
                            <a:schemeClr val="dk1"/>
                          </a:solidFill>
                          <a:effectLst/>
                          <a:latin typeface="+mn-lt"/>
                        </a:rPr>
                        <a:t>Unregistered</a:t>
                      </a:r>
                      <a:r>
                        <a:rPr lang="en-US" sz="1900" b="1" i="0" u="none" strike="noStrike" baseline="0" dirty="0" smtClean="0">
                          <a:solidFill>
                            <a:schemeClr val="dk1"/>
                          </a:solidFill>
                          <a:effectLst/>
                          <a:latin typeface="+mn-lt"/>
                        </a:rPr>
                        <a:t> Person</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Performance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06400">
                <a:tc vMerge="1">
                  <a:txBody>
                    <a:bodyPr/>
                    <a:lstStyle/>
                    <a:p>
                      <a:endParaRPr lang="en-US"/>
                    </a:p>
                  </a:txBody>
                  <a:tcPr/>
                </a:tc>
                <a:tc>
                  <a:txBody>
                    <a:bodyPr/>
                    <a:lstStyle/>
                    <a:p>
                      <a:pPr marL="0" indent="0">
                        <a:buFontTx/>
                        <a:buNone/>
                      </a:pPr>
                      <a:r>
                        <a:rPr lang="en-US" sz="1900" dirty="0" smtClean="0"/>
                        <a:t>Event is organizing outside India</a:t>
                      </a: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Recipient</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862060">
                <a:tc>
                  <a:txBody>
                    <a:bodyPr/>
                    <a:lstStyle/>
                    <a:p>
                      <a:pPr algn="just" fontAlgn="ctr"/>
                      <a:r>
                        <a:rPr lang="en-US" sz="1900" b="0" i="0" u="none" strike="noStrike" dirty="0" smtClean="0">
                          <a:solidFill>
                            <a:schemeClr val="dk1"/>
                          </a:solidFill>
                          <a:effectLst/>
                          <a:latin typeface="+mn-lt"/>
                        </a:rPr>
                        <a:t>6</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900" kern="1200" baseline="0" dirty="0" smtClean="0">
                          <a:solidFill>
                            <a:schemeClr val="dk1"/>
                          </a:solidFill>
                          <a:effectLst/>
                          <a:latin typeface="+mn-lt"/>
                          <a:ea typeface="+mn-ea"/>
                          <a:cs typeface="+mn-cs"/>
                        </a:rPr>
                        <a:t>Transportation of Goods</a:t>
                      </a:r>
                    </a:p>
                    <a:p>
                      <a:pPr marL="0" marR="0" indent="0" algn="just" defTabSz="914400" rtl="0" eaLnBrk="1" fontAlgn="ctr" latinLnBrk="0" hangingPunct="1">
                        <a:lnSpc>
                          <a:spcPct val="100000"/>
                        </a:lnSpc>
                        <a:spcBef>
                          <a:spcPts val="0"/>
                        </a:spcBef>
                        <a:spcAft>
                          <a:spcPts val="0"/>
                        </a:spcAft>
                        <a:buClrTx/>
                        <a:buSzTx/>
                        <a:buFontTx/>
                        <a:buNone/>
                        <a:tabLst/>
                        <a:defRPr/>
                      </a:pPr>
                      <a:r>
                        <a:rPr lang="en-US" sz="1900" kern="1200" baseline="0" dirty="0" smtClean="0">
                          <a:solidFill>
                            <a:schemeClr val="dk1"/>
                          </a:solidFill>
                          <a:effectLst/>
                          <a:latin typeface="+mn-lt"/>
                          <a:ea typeface="+mn-ea"/>
                          <a:cs typeface="+mn-cs"/>
                        </a:rPr>
                        <a:t>(including mail and courier)</a:t>
                      </a: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i="0" u="none" strike="noStrike" dirty="0" smtClean="0">
                          <a:solidFill>
                            <a:schemeClr val="dk1"/>
                          </a:solidFill>
                          <a:effectLst/>
                          <a:latin typeface="+mn-lt"/>
                        </a:rPr>
                        <a:t>Unregistered</a:t>
                      </a:r>
                      <a:r>
                        <a:rPr lang="en-US" sz="1900" b="1" i="0" u="none" strike="noStrike" baseline="0" dirty="0" smtClean="0">
                          <a:solidFill>
                            <a:schemeClr val="dk1"/>
                          </a:solidFill>
                          <a:effectLst/>
                          <a:latin typeface="+mn-lt"/>
                        </a:rPr>
                        <a:t> Person</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Location</a:t>
                      </a:r>
                      <a:r>
                        <a:rPr lang="en-US" sz="1900" u="none" strike="noStrike" baseline="0" dirty="0" smtClean="0">
                          <a:effectLst/>
                        </a:rPr>
                        <a:t> of Goods loaded/handed over</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7580">
                <a:tc>
                  <a:txBody>
                    <a:bodyPr/>
                    <a:lstStyle/>
                    <a:p>
                      <a:pPr algn="just" fontAlgn="ctr"/>
                      <a:r>
                        <a:rPr lang="en-US" sz="1900" b="0" i="0" u="none" strike="noStrike" dirty="0" smtClean="0">
                          <a:solidFill>
                            <a:schemeClr val="dk1"/>
                          </a:solidFill>
                          <a:effectLst/>
                          <a:latin typeface="+mn-lt"/>
                        </a:rPr>
                        <a:t>7</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900" kern="1200" baseline="0" dirty="0" smtClean="0">
                          <a:solidFill>
                            <a:schemeClr val="dk1"/>
                          </a:solidFill>
                          <a:effectLst/>
                          <a:latin typeface="+mn-lt"/>
                          <a:ea typeface="+mn-ea"/>
                          <a:cs typeface="+mn-cs"/>
                        </a:rPr>
                        <a:t>Transportation of Passenger </a:t>
                      </a:r>
                      <a:endParaRPr lang="en-US" sz="1900" kern="1200" baseline="0" dirty="0">
                        <a:solidFill>
                          <a:schemeClr val="dk1"/>
                        </a:solidFill>
                        <a:effectLst/>
                        <a:latin typeface="+mn-lt"/>
                        <a:ea typeface="+mn-ea"/>
                        <a:cs typeface="+mn-cs"/>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Unregistered</a:t>
                      </a:r>
                      <a:r>
                        <a:rPr lang="en-US" sz="1900" b="1" u="none" strike="noStrike" baseline="0" dirty="0" smtClean="0">
                          <a:effectLst/>
                        </a:rPr>
                        <a:t> Person</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Embark</a:t>
                      </a:r>
                      <a:r>
                        <a:rPr lang="en-US" sz="1900" b="0" i="0" u="none" strike="noStrike" baseline="0" dirty="0" smtClean="0">
                          <a:solidFill>
                            <a:schemeClr val="dk1"/>
                          </a:solidFill>
                          <a:effectLst/>
                          <a:latin typeface="+mn-lt"/>
                        </a:rPr>
                        <a:t>s on conveyance for continuous Journey </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60003">
                <a:tc>
                  <a:txBody>
                    <a:bodyPr/>
                    <a:lstStyle/>
                    <a:p>
                      <a:pPr algn="just" fontAlgn="ctr"/>
                      <a:r>
                        <a:rPr lang="en-US" sz="1900" b="0" i="0" u="none" strike="noStrike" dirty="0" smtClean="0">
                          <a:solidFill>
                            <a:schemeClr val="dk1"/>
                          </a:solidFill>
                          <a:effectLst/>
                          <a:latin typeface="+mn-lt"/>
                        </a:rPr>
                        <a:t>8</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0" u="none" strike="noStrike" dirty="0" smtClean="0">
                          <a:effectLst/>
                        </a:rPr>
                        <a:t>On Board Services</a:t>
                      </a:r>
                      <a:endParaRPr lang="en-US" sz="1900" b="0" u="none" strike="noStrike" baseline="0" dirty="0" smtClean="0">
                        <a:effectLst/>
                      </a:endParaRPr>
                    </a:p>
                    <a:p>
                      <a:pPr algn="just" fontAlgn="ctr"/>
                      <a:r>
                        <a:rPr lang="en-US" sz="1900" b="1" u="none" strike="noStrike" dirty="0" smtClean="0">
                          <a:effectLst/>
                        </a:rPr>
                        <a:t> </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Place of first schedule departure of</a:t>
                      </a:r>
                      <a:r>
                        <a:rPr lang="en-US" sz="1900" u="none" strike="noStrike" baseline="0" dirty="0" smtClean="0">
                          <a:effectLst/>
                        </a:rPr>
                        <a:t> conveyance</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7810042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274639"/>
            <a:ext cx="10972799" cy="60959"/>
          </a:xfrm>
        </p:spPr>
        <p:txBody>
          <a:bodyPr>
            <a:normAutofit fontScale="90000"/>
          </a:bodyPr>
          <a:lstStyle/>
          <a:p>
            <a:r>
              <a:rPr lang="en-US" dirty="0" smtClean="0"/>
              <a:t>Sec.12 </a:t>
            </a:r>
            <a:r>
              <a:rPr lang="mr-IN" dirty="0" smtClean="0"/>
              <a:t>………</a:t>
            </a:r>
            <a:r>
              <a:rPr lang="en-US" dirty="0" smtClean="0"/>
              <a:t>.Place of Supply</a:t>
            </a:r>
            <a:endParaRPr lang="en-US" dirty="0"/>
          </a:p>
        </p:txBody>
      </p:sp>
      <p:graphicFrame>
        <p:nvGraphicFramePr>
          <p:cNvPr id="4" name="Content Placeholder 3"/>
          <p:cNvGraphicFramePr>
            <a:graphicFrameLocks noGrp="1"/>
          </p:cNvGraphicFramePr>
          <p:nvPr>
            <p:ph idx="1"/>
            <p:extLst/>
          </p:nvPr>
        </p:nvGraphicFramePr>
        <p:xfrm>
          <a:off x="304801" y="621182"/>
          <a:ext cx="11175998" cy="5925626"/>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08000"/>
                <a:gridCol w="5181600"/>
                <a:gridCol w="2447033"/>
                <a:gridCol w="3039365"/>
              </a:tblGrid>
              <a:tr h="577580">
                <a:tc>
                  <a:txBody>
                    <a:bodyPr/>
                    <a:lstStyle/>
                    <a:p>
                      <a:pPr algn="ctr" fontAlgn="ctr"/>
                      <a:r>
                        <a:rPr lang="en-US" sz="1900" b="1" u="none" strike="noStrike" dirty="0">
                          <a:effectLst/>
                        </a:rPr>
                        <a:t>S. No.</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 Nature of Service</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Condition</a:t>
                      </a:r>
                      <a:endParaRPr lang="en-GB" sz="1900" b="1" i="0" u="none" strike="noStrike" dirty="0">
                        <a:solidFill>
                          <a:srgbClr val="353435"/>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Place of Supply</a:t>
                      </a:r>
                      <a:endParaRPr lang="en-US" sz="1900" b="1" u="none" strike="noStrike" dirty="0">
                        <a:effectLst/>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7580">
                <a:tc rowSpan="5">
                  <a:txBody>
                    <a:bodyPr/>
                    <a:lstStyle/>
                    <a:p>
                      <a:pPr algn="just" fontAlgn="ctr"/>
                      <a:r>
                        <a:rPr lang="en-US" sz="1900" b="0" i="0" u="none" strike="noStrike" dirty="0" smtClean="0">
                          <a:solidFill>
                            <a:schemeClr val="dk1"/>
                          </a:solidFill>
                          <a:effectLst/>
                          <a:latin typeface="+mn-lt"/>
                        </a:rPr>
                        <a:t>9</a:t>
                      </a:r>
                      <a:endParaRPr lang="en-GB" sz="1900" b="0" i="0" u="none" strike="noStrike" dirty="0">
                        <a:solidFill>
                          <a:srgbClr val="333333"/>
                        </a:solidFill>
                        <a:effectLst/>
                        <a:latin typeface="Arial" charset="0"/>
                      </a:endParaRP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3">
                  <a:txBody>
                    <a:bodyPr/>
                    <a:lstStyle/>
                    <a:p>
                      <a:pPr marL="0" indent="0" algn="ctr">
                        <a:buFontTx/>
                        <a:buNone/>
                      </a:pPr>
                      <a:r>
                        <a:rPr lang="en-US" sz="1900" kern="1200" dirty="0" smtClean="0">
                          <a:solidFill>
                            <a:schemeClr val="dk1"/>
                          </a:solidFill>
                          <a:effectLst/>
                          <a:latin typeface="+mn-lt"/>
                          <a:ea typeface="+mn-ea"/>
                          <a:cs typeface="+mn-cs"/>
                        </a:rPr>
                        <a:t>Telecommunication/Cable Services:</a:t>
                      </a:r>
                    </a:p>
                    <a:p>
                      <a:pPr marL="0" indent="0">
                        <a:buFontTx/>
                        <a:buNone/>
                      </a:pPr>
                      <a:endParaRPr lang="en-US" sz="1900" kern="1200" dirty="0" smtClean="0">
                        <a:solidFill>
                          <a:schemeClr val="dk1"/>
                        </a:solidFill>
                        <a:effectLst/>
                        <a:latin typeface="+mn-lt"/>
                        <a:ea typeface="+mn-ea"/>
                        <a:cs typeface="+mn-cs"/>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GB" sz="14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en-GB" sz="14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tr>
              <a:tr h="482601">
                <a:tc vMerge="1">
                  <a:txBody>
                    <a:bodyPr/>
                    <a:lstStyle/>
                    <a:p>
                      <a:endParaRPr lang="en-US"/>
                    </a:p>
                  </a:txBody>
                  <a:tcPr/>
                </a:tc>
                <a:tc>
                  <a:txBody>
                    <a:bodyPr/>
                    <a:lstStyle/>
                    <a:p>
                      <a:pPr marL="0" indent="0">
                        <a:buFontTx/>
                        <a:buNone/>
                      </a:pPr>
                      <a:r>
                        <a:rPr lang="en-US" sz="1900" dirty="0" smtClean="0"/>
                        <a:t>Fixed Line, Cable, dish Installed:</a:t>
                      </a: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Such Installed</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7580">
                <a:tc vMerge="1">
                  <a:txBody>
                    <a:bodyPr/>
                    <a:lstStyle/>
                    <a:p>
                      <a:endParaRPr lang="en-US"/>
                    </a:p>
                  </a:txBody>
                  <a:tcPr/>
                </a:tc>
                <a:tc>
                  <a:txBody>
                    <a:bodyPr/>
                    <a:lstStyle/>
                    <a:p>
                      <a:pPr marL="0" indent="0">
                        <a:buFontTx/>
                        <a:buNone/>
                      </a:pPr>
                      <a:r>
                        <a:rPr lang="en-US" sz="1900" dirty="0" smtClean="0"/>
                        <a:t>Postpaid Mobile:</a:t>
                      </a:r>
                    </a:p>
                    <a:p>
                      <a:pPr marL="0" indent="0">
                        <a:buFontTx/>
                        <a:buNone/>
                      </a:pPr>
                      <a:r>
                        <a:rPr lang="en-US" sz="1900" dirty="0" smtClean="0"/>
                        <a:t>including other cases</a:t>
                      </a: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Address on record</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82601">
                <a:tc vMerge="1">
                  <a:txBody>
                    <a:bodyPr/>
                    <a:lstStyle/>
                    <a:p>
                      <a:endParaRPr lang="en-US"/>
                    </a:p>
                  </a:txBody>
                  <a:tcPr/>
                </a:tc>
                <a:tc>
                  <a:txBody>
                    <a:bodyPr/>
                    <a:lstStyle/>
                    <a:p>
                      <a:pPr marL="0" indent="0">
                        <a:buFontTx/>
                        <a:buNone/>
                      </a:pPr>
                      <a:r>
                        <a:rPr lang="en-US" sz="1900" baseline="0" dirty="0" smtClean="0"/>
                        <a:t>Prepaid connection through distributer/ agent</a:t>
                      </a:r>
                      <a:endParaRPr lang="en-US" sz="1900" dirty="0" smtClean="0"/>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Address of such agent</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82601">
                <a:tc vMerge="1">
                  <a:txBody>
                    <a:bodyPr/>
                    <a:lstStyle/>
                    <a:p>
                      <a:endParaRPr lang="en-US"/>
                    </a:p>
                  </a:txBody>
                  <a:tcPr/>
                </a:tc>
                <a:tc>
                  <a:txBody>
                    <a:bodyPr/>
                    <a:lstStyle/>
                    <a:p>
                      <a:pPr marL="0" indent="0">
                        <a:buFontTx/>
                        <a:buNone/>
                      </a:pPr>
                      <a:r>
                        <a:rPr lang="en-US" sz="1900" dirty="0" smtClean="0"/>
                        <a:t>Prepaid</a:t>
                      </a:r>
                      <a:r>
                        <a:rPr lang="en-US" sz="1900" baseline="0" dirty="0" smtClean="0"/>
                        <a:t> connection through others</a:t>
                      </a:r>
                      <a:endParaRPr lang="en-US" sz="1900" dirty="0" smtClean="0"/>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Location</a:t>
                      </a:r>
                      <a:r>
                        <a:rPr lang="en-GB" sz="1900" b="0" i="0" u="none" strike="noStrike" baseline="0" dirty="0" smtClean="0">
                          <a:solidFill>
                            <a:srgbClr val="333333"/>
                          </a:solidFill>
                          <a:effectLst/>
                          <a:latin typeface="Arial" charset="0"/>
                        </a:rPr>
                        <a:t> of payment </a:t>
                      </a:r>
                      <a:r>
                        <a:rPr lang="en-GB" sz="1900" b="0" i="0" u="none" strike="noStrike" baseline="0" dirty="0" err="1" smtClean="0">
                          <a:solidFill>
                            <a:srgbClr val="333333"/>
                          </a:solidFill>
                          <a:effectLst/>
                          <a:latin typeface="Arial" charset="0"/>
                        </a:rPr>
                        <a:t>Rcd</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46540">
                <a:tc>
                  <a:txBody>
                    <a:bodyPr/>
                    <a:lstStyle/>
                    <a:p>
                      <a:pPr algn="just" fontAlgn="ctr"/>
                      <a:r>
                        <a:rPr lang="en-US" sz="1900" b="0" i="0" u="none" strike="noStrike" dirty="0" smtClean="0">
                          <a:solidFill>
                            <a:schemeClr val="dk1"/>
                          </a:solidFill>
                          <a:effectLst/>
                          <a:latin typeface="+mn-lt"/>
                        </a:rPr>
                        <a:t>10</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900" kern="1200" baseline="0" dirty="0" smtClean="0">
                          <a:solidFill>
                            <a:schemeClr val="dk1"/>
                          </a:solidFill>
                          <a:effectLst/>
                          <a:latin typeface="+mn-lt"/>
                          <a:ea typeface="+mn-ea"/>
                          <a:cs typeface="+mn-cs"/>
                        </a:rPr>
                        <a:t>Banking, Stock broking services</a:t>
                      </a:r>
                    </a:p>
                    <a:p>
                      <a:pPr algn="just" fontAlgn="ct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Address of Recipient on Record</a:t>
                      </a:r>
                    </a:p>
                    <a:p>
                      <a:pPr algn="ctr" fontAlgn="ctr"/>
                      <a:r>
                        <a:rPr lang="en-US" sz="1900" b="0" i="0" u="none" strike="noStrike" dirty="0" smtClean="0">
                          <a:solidFill>
                            <a:srgbClr val="333333"/>
                          </a:solidFill>
                          <a:effectLst/>
                          <a:latin typeface="Arial" charset="0"/>
                        </a:rPr>
                        <a:t>Otherwise</a:t>
                      </a:r>
                    </a:p>
                    <a:p>
                      <a:pPr algn="ctr" fontAlgn="ctr"/>
                      <a:r>
                        <a:rPr lang="en-US" sz="1900" b="0" i="0" u="none" strike="noStrike" dirty="0" smtClean="0">
                          <a:solidFill>
                            <a:srgbClr val="333333"/>
                          </a:solidFill>
                          <a:effectLst/>
                          <a:latin typeface="Arial" charset="0"/>
                        </a:rPr>
                        <a:t>Location</a:t>
                      </a:r>
                      <a:r>
                        <a:rPr lang="en-US" sz="1900" b="0" i="0" u="none" strike="noStrike" baseline="0" dirty="0" smtClean="0">
                          <a:solidFill>
                            <a:srgbClr val="333333"/>
                          </a:solidFill>
                          <a:effectLst/>
                          <a:latin typeface="Arial" charset="0"/>
                        </a:rPr>
                        <a:t> of Supplier</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77580">
                <a:tc>
                  <a:txBody>
                    <a:bodyPr/>
                    <a:lstStyle/>
                    <a:p>
                      <a:pPr algn="just" fontAlgn="ctr"/>
                      <a:r>
                        <a:rPr lang="en-US" sz="1900" b="0" i="0" u="none" strike="noStrike" dirty="0" smtClean="0">
                          <a:solidFill>
                            <a:schemeClr val="dk1"/>
                          </a:solidFill>
                          <a:effectLst/>
                          <a:latin typeface="+mn-lt"/>
                        </a:rPr>
                        <a:t>11</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900" kern="1200" baseline="0" dirty="0" smtClean="0">
                          <a:solidFill>
                            <a:schemeClr val="dk1"/>
                          </a:solidFill>
                          <a:effectLst/>
                          <a:latin typeface="+mn-lt"/>
                          <a:ea typeface="+mn-ea"/>
                          <a:cs typeface="+mn-cs"/>
                        </a:rPr>
                        <a:t>Insurance</a:t>
                      </a:r>
                      <a:endParaRPr lang="en-US" sz="1900" kern="1200" baseline="0" dirty="0">
                        <a:solidFill>
                          <a:schemeClr val="dk1"/>
                        </a:solidFill>
                        <a:effectLst/>
                        <a:latin typeface="+mn-lt"/>
                        <a:ea typeface="+mn-ea"/>
                        <a:cs typeface="+mn-cs"/>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1" u="none" strike="noStrike" dirty="0" smtClean="0">
                          <a:effectLst/>
                        </a:rPr>
                        <a:t>Unregistered</a:t>
                      </a:r>
                      <a:r>
                        <a:rPr lang="en-US" sz="1900" b="1" u="none" strike="noStrike" baseline="0" dirty="0" smtClean="0">
                          <a:effectLst/>
                        </a:rPr>
                        <a:t> Person</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u="none" strike="noStrike" dirty="0" smtClean="0">
                          <a:effectLst/>
                        </a:rPr>
                        <a:t>Address of Recipient on Record</a:t>
                      </a: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960003">
                <a:tc>
                  <a:txBody>
                    <a:bodyPr/>
                    <a:lstStyle/>
                    <a:p>
                      <a:pPr algn="just" fontAlgn="ctr"/>
                      <a:r>
                        <a:rPr lang="en-US" sz="1900" b="0" i="0" u="none" strike="noStrike" dirty="0" smtClean="0">
                          <a:solidFill>
                            <a:schemeClr val="dk1"/>
                          </a:solidFill>
                          <a:effectLst/>
                          <a:latin typeface="+mn-lt"/>
                        </a:rPr>
                        <a:t>12</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just" fontAlgn="ctr"/>
                      <a:r>
                        <a:rPr lang="en-US" sz="1900" b="0" u="none" strike="noStrike" dirty="0" smtClean="0">
                          <a:effectLst/>
                        </a:rPr>
                        <a:t>Advertisement</a:t>
                      </a:r>
                      <a:r>
                        <a:rPr lang="en-US" sz="1900" b="0" u="none" strike="noStrike" baseline="0" dirty="0" smtClean="0">
                          <a:effectLst/>
                        </a:rPr>
                        <a:t> service to Govt.</a:t>
                      </a:r>
                    </a:p>
                    <a:p>
                      <a:pPr algn="just" fontAlgn="ctr"/>
                      <a:r>
                        <a:rPr lang="en-US" sz="1900" b="1" u="none" strike="noStrike" dirty="0" smtClean="0">
                          <a:effectLst/>
                        </a:rPr>
                        <a:t> </a:t>
                      </a:r>
                      <a:endParaRPr lang="en-GB" sz="1900" b="0" i="0" u="none" strike="noStrike" dirty="0">
                        <a:solidFill>
                          <a:srgbClr val="333333"/>
                        </a:solidFill>
                        <a:effectLst/>
                        <a:latin typeface="Arial" charset="0"/>
                      </a:endParaRPr>
                    </a:p>
                  </a:txBody>
                  <a:tcPr marL="8620" marR="8620" marT="8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GB" sz="1900" b="0" i="0" u="none" strike="noStrike" dirty="0" smtClean="0">
                          <a:solidFill>
                            <a:srgbClr val="333333"/>
                          </a:solidFill>
                          <a:effectLst/>
                          <a:latin typeface="Arial" charset="0"/>
                        </a:rPr>
                        <a:t>NIL</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ctr"/>
                      <a:r>
                        <a:rPr lang="en-US" sz="1900" b="0" i="0" u="none" strike="noStrike" dirty="0" smtClean="0">
                          <a:solidFill>
                            <a:schemeClr val="dk1"/>
                          </a:solidFill>
                          <a:effectLst/>
                          <a:latin typeface="+mn-lt"/>
                        </a:rPr>
                        <a:t>Location</a:t>
                      </a:r>
                      <a:r>
                        <a:rPr lang="en-US" sz="1900" b="0" i="0" u="none" strike="noStrike" baseline="0" dirty="0" smtClean="0">
                          <a:solidFill>
                            <a:schemeClr val="dk1"/>
                          </a:solidFill>
                          <a:effectLst/>
                          <a:latin typeface="+mn-lt"/>
                        </a:rPr>
                        <a:t> of State-Adv. Related</a:t>
                      </a:r>
                      <a:endParaRPr lang="en-GB" sz="1900" b="0" i="0" u="none" strike="noStrike" dirty="0">
                        <a:solidFill>
                          <a:srgbClr val="333333"/>
                        </a:solidFill>
                        <a:effectLst/>
                        <a:latin typeface="Arial" charset="0"/>
                      </a:endParaRPr>
                    </a:p>
                  </a:txBody>
                  <a:tcPr marL="8620" marR="8620" marT="8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1712164600"/>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Badge</Template>
  <TotalTime>10555</TotalTime>
  <Words>3232</Words>
  <Application>Microsoft Macintosh PowerPoint</Application>
  <PresentationFormat>Widescreen</PresentationFormat>
  <Paragraphs>440</Paragraphs>
  <Slides>45</Slides>
  <Notes>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ACaslonPro-Italic</vt:lpstr>
      <vt:lpstr>Calibri</vt:lpstr>
      <vt:lpstr>Cambria</vt:lpstr>
      <vt:lpstr>Cambria Math</vt:lpstr>
      <vt:lpstr>Gill Sans MT</vt:lpstr>
      <vt:lpstr>Impact</vt:lpstr>
      <vt:lpstr>Mangal</vt:lpstr>
      <vt:lpstr>Times New Roman</vt:lpstr>
      <vt:lpstr>Wingdings</vt:lpstr>
      <vt:lpstr>Arial</vt:lpstr>
      <vt:lpstr>Badge</vt:lpstr>
      <vt:lpstr>Export Provisions</vt:lpstr>
      <vt:lpstr>Domestic Place of Supply under GST</vt:lpstr>
      <vt:lpstr>Sec. 7 – Inter State Supply</vt:lpstr>
      <vt:lpstr>Domestic Place of Supply</vt:lpstr>
      <vt:lpstr>Sec. 10 – Domestic Place of Supply-Goods</vt:lpstr>
      <vt:lpstr>Sec. 12 – Domestic Place of Supply-Service</vt:lpstr>
      <vt:lpstr>Sec.12 Place of Supply…..</vt:lpstr>
      <vt:lpstr>Sec.12 ……….Place of Supply</vt:lpstr>
      <vt:lpstr>Sec.12 ……….Place of Supply</vt:lpstr>
      <vt:lpstr>Export</vt:lpstr>
      <vt:lpstr>Deemed export</vt:lpstr>
      <vt:lpstr>Place of Supply Cross Boarder Transaction</vt:lpstr>
      <vt:lpstr>Sec. 13 Supply with outside India Party</vt:lpstr>
      <vt:lpstr>Sec.13 Specific Service Cross Boarder..</vt:lpstr>
      <vt:lpstr>Sec.13 Specific Service Cross Boarder..</vt:lpstr>
      <vt:lpstr>Zero rated supply</vt:lpstr>
      <vt:lpstr>PowerPoint Presentation</vt:lpstr>
      <vt:lpstr>Export Procedure</vt:lpstr>
      <vt:lpstr>Export-with tax/without tax</vt:lpstr>
      <vt:lpstr>Export of goods or services – with payment of tax</vt:lpstr>
      <vt:lpstr>Export of goods or services – without payment of tax i.e. LUT </vt:lpstr>
      <vt:lpstr>Refund on Export</vt:lpstr>
      <vt:lpstr>Refund on Export </vt:lpstr>
      <vt:lpstr>When to apply for refund</vt:lpstr>
      <vt:lpstr>Documents for Refund on Filing RFD 01A</vt:lpstr>
      <vt:lpstr>Refund process</vt:lpstr>
      <vt:lpstr>Refund for Non-LUT case (export of goods/service with payment of tax) </vt:lpstr>
      <vt:lpstr>PowerPoint Presentation</vt:lpstr>
      <vt:lpstr>Refund for LUT case – Rule 89-93 Circular No. 17/17 dated15-11-2017</vt:lpstr>
      <vt:lpstr>Form GST RFD 01A</vt:lpstr>
      <vt:lpstr>Maximum Refund Amount</vt:lpstr>
      <vt:lpstr>Maximum Refund Amount - Example</vt:lpstr>
      <vt:lpstr>Interest on Refund – Rule 94</vt:lpstr>
      <vt:lpstr>Merchant Exporter</vt:lpstr>
      <vt:lpstr>Merchant Exporter</vt:lpstr>
      <vt:lpstr>Deemed Exports</vt:lpstr>
      <vt:lpstr>Deemed exports</vt:lpstr>
      <vt:lpstr>Online information &amp; Database access or Retrieval Service</vt:lpstr>
      <vt:lpstr>OIDAR</vt:lpstr>
      <vt:lpstr>OIDAR means</vt:lpstr>
      <vt:lpstr>Place of supply of OIDAR</vt:lpstr>
      <vt:lpstr>Supply to non-taxable online recipient</vt:lpstr>
      <vt:lpstr>OIDAR to Non registered</vt:lpstr>
      <vt:lpstr>OIDAR to Registered entity</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Export Provisions</dc:title>
  <dc:creator>DHANASHREE PRABHU</dc:creator>
  <cp:lastModifiedBy>Naveen Garg</cp:lastModifiedBy>
  <cp:revision>118</cp:revision>
  <dcterms:created xsi:type="dcterms:W3CDTF">2018-01-15T09:54:48Z</dcterms:created>
  <dcterms:modified xsi:type="dcterms:W3CDTF">2020-06-29T07:55:35Z</dcterms:modified>
</cp:coreProperties>
</file>