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jpg" ContentType="image/jpe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256" r:id="rId2"/>
    <p:sldId id="257" r:id="rId3"/>
    <p:sldId id="258" r:id="rId4"/>
    <p:sldId id="323" r:id="rId5"/>
    <p:sldId id="304" r:id="rId6"/>
    <p:sldId id="320" r:id="rId7"/>
    <p:sldId id="321" r:id="rId8"/>
    <p:sldId id="322" r:id="rId9"/>
    <p:sldId id="329" r:id="rId10"/>
    <p:sldId id="324" r:id="rId11"/>
    <p:sldId id="259" r:id="rId12"/>
    <p:sldId id="311" r:id="rId13"/>
    <p:sldId id="309" r:id="rId14"/>
    <p:sldId id="308" r:id="rId15"/>
    <p:sldId id="330" r:id="rId16"/>
    <p:sldId id="331" r:id="rId17"/>
    <p:sldId id="332" r:id="rId18"/>
    <p:sldId id="279" r:id="rId19"/>
    <p:sldId id="298" r:id="rId20"/>
    <p:sldId id="280" r:id="rId21"/>
    <p:sldId id="281" r:id="rId22"/>
    <p:sldId id="316" r:id="rId23"/>
    <p:sldId id="283" r:id="rId24"/>
    <p:sldId id="285" r:id="rId25"/>
    <p:sldId id="284" r:id="rId26"/>
    <p:sldId id="286" r:id="rId27"/>
    <p:sldId id="287" r:id="rId28"/>
    <p:sldId id="288" r:id="rId29"/>
    <p:sldId id="333" r:id="rId30"/>
    <p:sldId id="290" r:id="rId31"/>
    <p:sldId id="292" r:id="rId32"/>
    <p:sldId id="319" r:id="rId33"/>
    <p:sldId id="318" r:id="rId34"/>
    <p:sldId id="301" r:id="rId35"/>
    <p:sldId id="303" r:id="rId36"/>
    <p:sldId id="293" r:id="rId37"/>
    <p:sldId id="294" r:id="rId38"/>
    <p:sldId id="297" r:id="rId39"/>
    <p:sldId id="295" r:id="rId40"/>
    <p:sldId id="296" r:id="rId41"/>
    <p:sldId id="299" r:id="rId42"/>
    <p:sldId id="300" r:id="rId43"/>
    <p:sldId id="302" r:id="rId44"/>
    <p:sldId id="277" r:id="rId45"/>
    <p:sldId id="278" r:id="rId46"/>
    <p:sldId id="317"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5"/>
    <p:restoredTop sz="92388"/>
  </p:normalViewPr>
  <p:slideViewPr>
    <p:cSldViewPr snapToGrid="0" snapToObjects="1">
      <p:cViewPr varScale="1">
        <p:scale>
          <a:sx n="83" d="100"/>
          <a:sy n="83" d="100"/>
        </p:scale>
        <p:origin x="208" y="368"/>
      </p:cViewPr>
      <p:guideLst/>
    </p:cSldViewPr>
  </p:slideViewPr>
  <p:outlineViewPr>
    <p:cViewPr>
      <p:scale>
        <a:sx n="33" d="100"/>
        <a:sy n="33" d="100"/>
      </p:scale>
      <p:origin x="0" y="-6816"/>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A87CB-23E8-DF43-AFDC-FAB5DBAFBE35}" type="datetimeFigureOut">
              <a:rPr lang="en-US" smtClean="0"/>
              <a:t>7/21/20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268F6-BBE5-DE40-88F4-31DB5BBD6A4C}" type="slidenum">
              <a:rPr lang="en-US" smtClean="0"/>
              <a:t>‹#›</a:t>
            </a:fld>
            <a:endParaRPr lang="en-US"/>
          </a:p>
        </p:txBody>
      </p:sp>
    </p:spTree>
    <p:extLst>
      <p:ext uri="{BB962C8B-B14F-4D97-AF65-F5344CB8AC3E}">
        <p14:creationId xmlns:p14="http://schemas.microsoft.com/office/powerpoint/2010/main" val="650791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7/21/20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7/21/20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7/21/20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7/21/20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7/21/20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7/21/20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7/21/20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7/21/20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company-law/article-on-small-company-as-per-companies-act-2013.html" TargetMode="External"/><Relationship Id="rId3" Type="http://schemas.openxmlformats.org/officeDocument/2006/relationships/hyperlink" Target="http://taxguru.in/goods-and-service-tax/president-assents-central-goods-services-tax-act-2017.htm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axguru.in/goods-and-service-tax/cgst-gst-rcm-provisions-amended-explanation-llp-inserted.html/" TargetMode="External"/><Relationship Id="rId4" Type="http://schemas.openxmlformats.org/officeDocument/2006/relationships/hyperlink" Target="https://taxguru.in/goods-and-service-tax/rcm-supply-services-members-overseeing-committee-rbi.html" TargetMode="External"/><Relationship Id="rId5" Type="http://schemas.openxmlformats.org/officeDocument/2006/relationships/hyperlink" Target="https://taxguru.in/goods-and-service-tax/gst-rcm-on-renting-of-immovable-property-by-govt-to-registered-person.html" TargetMode="External"/><Relationship Id="rId6" Type="http://schemas.openxmlformats.org/officeDocument/2006/relationships/hyperlink" Target="https://taxguru.in/goods-and-service-tax/cgst-rcm-services-individual-dsas-banks-nbfcs.html" TargetMode="External"/><Relationship Id="rId7" Type="http://schemas.openxmlformats.org/officeDocument/2006/relationships/hyperlink" Target="https://taxguru.in/goods-and-service-tax/services-reverse-charge-mechanism-wef-1st-january-2019.html" TargetMode="External"/><Relationship Id="rId8" Type="http://schemas.openxmlformats.org/officeDocument/2006/relationships/hyperlink" Target="https://taxguru.in/goods-and-service-tax/services-taxed-rcm-real-estate-sector.html" TargetMode="External"/><Relationship Id="rId9" Type="http://schemas.openxmlformats.org/officeDocument/2006/relationships/hyperlink" Target="https://taxguru.in/goods-and-service-tax/cgst-govt-notifies-certain-services-rcm-wef-01-10-2019.html" TargetMode="External"/><Relationship Id="rId1" Type="http://schemas.openxmlformats.org/officeDocument/2006/relationships/slideLayout" Target="../slideLayouts/slideLayout2.xml"/><Relationship Id="rId2" Type="http://schemas.openxmlformats.org/officeDocument/2006/relationships/hyperlink" Target="https://taxguru.in/goods-and-service-tax/cgst-services-under-reverse-charge-mechanism.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gst-not-leviable-ocean-freight-transportation-goods-foreign-seller-hc.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gst-real-estate-sector-rcm-supply-goods-services-unregistered-supplier.html" TargetMode="External"/><Relationship Id="rId3" Type="http://schemas.openxmlformats.org/officeDocument/2006/relationships/hyperlink" Target="https://taxguru.in/goods-and-service-tax/cgst-govt-amends-entry-related-gst-cement-rcm.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remuneration-director-attracts-gst-rcm.htm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central-goods-services-tax-amendment-act-2018.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18997" y="357808"/>
            <a:ext cx="8637073" cy="3343729"/>
          </a:xfrm>
        </p:spPr>
        <p:txBody>
          <a:bodyPr/>
          <a:lstStyle/>
          <a:p>
            <a:pPr algn="ctr"/>
            <a:r>
              <a:rPr lang="en-US" dirty="0" smtClean="0"/>
              <a:t>GST-reverse charge</a:t>
            </a:r>
            <a:endParaRPr lang="en-US" dirty="0"/>
          </a:p>
        </p:txBody>
      </p:sp>
      <p:sp>
        <p:nvSpPr>
          <p:cNvPr id="3" name="Subtitle 2"/>
          <p:cNvSpPr>
            <a:spLocks noGrp="1"/>
          </p:cNvSpPr>
          <p:nvPr>
            <p:ph type="subTitle" idx="1"/>
          </p:nvPr>
        </p:nvSpPr>
        <p:spPr>
          <a:xfrm>
            <a:off x="2417780" y="3531204"/>
            <a:ext cx="9774220" cy="2265162"/>
          </a:xfrm>
        </p:spPr>
        <p:txBody>
          <a:bodyPr>
            <a:normAutofit/>
          </a:bodyPr>
          <a:lstStyle/>
          <a:p>
            <a:pPr algn="r"/>
            <a:r>
              <a:rPr lang="en-US" dirty="0" smtClean="0"/>
              <a:t>Presented by-</a:t>
            </a:r>
          </a:p>
          <a:p>
            <a:pPr algn="r"/>
            <a:r>
              <a:rPr lang="en-US" dirty="0" smtClean="0"/>
              <a:t>CA. </a:t>
            </a:r>
            <a:r>
              <a:rPr lang="en-US" dirty="0" err="1" smtClean="0"/>
              <a:t>naveen</a:t>
            </a:r>
            <a:r>
              <a:rPr lang="en-US" dirty="0" smtClean="0"/>
              <a:t> </a:t>
            </a:r>
            <a:r>
              <a:rPr lang="en-US" dirty="0" err="1" smtClean="0"/>
              <a:t>garg</a:t>
            </a:r>
            <a:endParaRPr lang="en-US" dirty="0" smtClean="0"/>
          </a:p>
          <a:p>
            <a:pPr algn="r"/>
            <a:r>
              <a:rPr lang="en-US" dirty="0" smtClean="0"/>
              <a:t>99-11-283-111</a:t>
            </a:r>
          </a:p>
          <a:p>
            <a:pPr algn="r"/>
            <a:r>
              <a:rPr lang="en-US" dirty="0" err="1" smtClean="0"/>
              <a:t>naveen@dmrn.in</a:t>
            </a:r>
            <a:endParaRPr lang="en-US" dirty="0" smtClean="0"/>
          </a:p>
        </p:txBody>
      </p:sp>
      <p:pic>
        <p:nvPicPr>
          <p:cNvPr id="4" name="Picture 3"/>
          <p:cNvPicPr>
            <a:picLocks noChangeAspect="1"/>
          </p:cNvPicPr>
          <p:nvPr/>
        </p:nvPicPr>
        <p:blipFill>
          <a:blip r:embed="rId2"/>
          <a:stretch>
            <a:fillRect/>
          </a:stretch>
        </p:blipFill>
        <p:spPr>
          <a:xfrm>
            <a:off x="-20620" y="1481246"/>
            <a:ext cx="2438400" cy="3327400"/>
          </a:xfrm>
          <a:prstGeom prst="rect">
            <a:avLst/>
          </a:prstGeom>
        </p:spPr>
      </p:pic>
    </p:spTree>
    <p:extLst>
      <p:ext uri="{BB962C8B-B14F-4D97-AF65-F5344CB8AC3E}">
        <p14:creationId xmlns:p14="http://schemas.microsoft.com/office/powerpoint/2010/main" val="648797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Explanations to Notifications of RCM</a:t>
            </a:r>
            <a:endParaRPr lang="en-US" dirty="0"/>
          </a:p>
        </p:txBody>
      </p:sp>
      <p:sp>
        <p:nvSpPr>
          <p:cNvPr id="3" name="Content Placeholder 2"/>
          <p:cNvSpPr>
            <a:spLocks noGrp="1"/>
          </p:cNvSpPr>
          <p:nvPr>
            <p:ph idx="1"/>
          </p:nvPr>
        </p:nvSpPr>
        <p:spPr>
          <a:xfrm>
            <a:off x="167425" y="1853754"/>
            <a:ext cx="12024575" cy="4237953"/>
          </a:xfrm>
        </p:spPr>
        <p:txBody>
          <a:bodyPr>
            <a:noAutofit/>
          </a:bodyPr>
          <a:lstStyle/>
          <a:p>
            <a:r>
              <a:rPr lang="en-US" sz="1400" i="1" dirty="0" smtClean="0"/>
              <a:t>Explanation</a:t>
            </a:r>
            <a:r>
              <a:rPr lang="en-US" sz="1400" i="1" dirty="0"/>
              <a:t>.</a:t>
            </a:r>
            <a:r>
              <a:rPr lang="en-US" sz="1400" dirty="0"/>
              <a:t>– For purpose of this notification,-</a:t>
            </a:r>
          </a:p>
          <a:p>
            <a:r>
              <a:rPr lang="en-US" sz="1400" dirty="0"/>
              <a:t>(a) The person who pays or is liable to pay freight for the transportation of goods by road in goods carriage, located in the taxable territory shall be treated as the person who receives the service for the purpose of this notification.</a:t>
            </a:r>
          </a:p>
          <a:p>
            <a:r>
              <a:rPr lang="en-US" sz="1400" dirty="0"/>
              <a:t>(b) “Body </a:t>
            </a:r>
            <a:r>
              <a:rPr lang="en-US" sz="1400" dirty="0" err="1"/>
              <a:t>Corporate”has</a:t>
            </a:r>
            <a:r>
              <a:rPr lang="en-US" sz="1400" dirty="0"/>
              <a:t> the same meaning as assigned to it in clause (11) of section 2 of the </a:t>
            </a:r>
            <a:r>
              <a:rPr lang="en-US" sz="1400" b="1" dirty="0">
                <a:hlinkClick r:id="rId2"/>
              </a:rPr>
              <a:t>Companies Act, 2013</a:t>
            </a:r>
            <a:r>
              <a:rPr lang="en-US" sz="1400" b="1" dirty="0"/>
              <a:t>.</a:t>
            </a:r>
            <a:endParaRPr lang="en-US" sz="1400" dirty="0"/>
          </a:p>
          <a:p>
            <a:r>
              <a:rPr lang="en-US" sz="1400" dirty="0"/>
              <a:t>(c) the business entity located in the taxable territory who is litigant, applicant or petitioner, as the case may be, shall be treated as the person who receives the legal services for the purpose of this notification.</a:t>
            </a:r>
          </a:p>
          <a:p>
            <a:r>
              <a:rPr lang="en-US" sz="1400" dirty="0"/>
              <a:t>(d) the words and expressions used and not defined in this notification but defined in the </a:t>
            </a:r>
            <a:r>
              <a:rPr lang="en-US" sz="1400" b="1" dirty="0">
                <a:hlinkClick r:id="rId3"/>
              </a:rPr>
              <a:t>Central Goods and Services Tax Act</a:t>
            </a:r>
            <a:r>
              <a:rPr lang="en-US" sz="1400" dirty="0"/>
              <a:t>, the Integrated Goods and Services Tax Act, and the Union Territory Goods and Services Tax Act shall have the same meanings as assigned to them in those Acts</a:t>
            </a:r>
            <a:r>
              <a:rPr lang="en-US" sz="1400" dirty="0" smtClean="0"/>
              <a:t>.</a:t>
            </a:r>
          </a:p>
          <a:p>
            <a:r>
              <a:rPr lang="en-US" sz="1400" b="1" dirty="0">
                <a:solidFill>
                  <a:schemeClr val="accent1">
                    <a:lumMod val="60000"/>
                    <a:lumOff val="40000"/>
                  </a:schemeClr>
                </a:solidFill>
              </a:rPr>
              <a:t>“(e) A “Limited Liability Partnership” formed and registered under the provisions of the Limited Liability Partnership Act, 2008 (6 of 2009) shall also be considered as a partnership firm or a firm.”. </a:t>
            </a:r>
            <a:endParaRPr lang="en-US" sz="1400" b="1" dirty="0" smtClean="0">
              <a:solidFill>
                <a:schemeClr val="accent1">
                  <a:lumMod val="60000"/>
                  <a:lumOff val="40000"/>
                </a:schemeClr>
              </a:solidFill>
            </a:endParaRPr>
          </a:p>
          <a:p>
            <a:r>
              <a:rPr lang="en-US" sz="1400" dirty="0"/>
              <a:t>‘(g) “renting of immovable property” means allowing, permitting or granting access, entry, occupation, use or any such facility, wholly or partly, in an immovable property, with or without the transfer of possession or control of the said immovable property and includes letting, leasing, licensing or other similar arrangements in respect of immovable property.’. </a:t>
            </a:r>
            <a:endParaRPr lang="en-US" sz="1400" dirty="0" smtClean="0"/>
          </a:p>
          <a:p>
            <a:endParaRPr lang="en-US" sz="1400" dirty="0" smtClean="0"/>
          </a:p>
          <a:p>
            <a:endParaRPr lang="en-US" sz="1400" dirty="0"/>
          </a:p>
        </p:txBody>
      </p:sp>
    </p:spTree>
    <p:extLst>
      <p:ext uri="{BB962C8B-B14F-4D97-AF65-F5344CB8AC3E}">
        <p14:creationId xmlns:p14="http://schemas.microsoft.com/office/powerpoint/2010/main" val="1236666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252727"/>
            <a:ext cx="9603275" cy="598612"/>
          </a:xfrm>
        </p:spPr>
        <p:txBody>
          <a:bodyPr/>
          <a:lstStyle/>
          <a:p>
            <a:r>
              <a:rPr lang="en-US" dirty="0" smtClean="0"/>
              <a:t>List of services covered under </a:t>
            </a:r>
            <a:r>
              <a:rPr lang="en-US" dirty="0" err="1" smtClean="0"/>
              <a:t>rcm</a:t>
            </a:r>
            <a:r>
              <a:rPr lang="en-US" dirty="0" smtClean="0"/>
              <a:t> U/s 9(3)</a:t>
            </a:r>
            <a:endParaRPr lang="en-US" dirty="0"/>
          </a:p>
        </p:txBody>
      </p:sp>
      <p:sp>
        <p:nvSpPr>
          <p:cNvPr id="3" name="Content Placeholder 2"/>
          <p:cNvSpPr>
            <a:spLocks noGrp="1"/>
          </p:cNvSpPr>
          <p:nvPr>
            <p:ph idx="1"/>
          </p:nvPr>
        </p:nvSpPr>
        <p:spPr>
          <a:xfrm>
            <a:off x="1451579" y="1813034"/>
            <a:ext cx="9603275" cy="4256690"/>
          </a:xfrm>
        </p:spPr>
        <p:txBody>
          <a:bodyPr>
            <a:normAutofit lnSpcReduction="10000"/>
          </a:bodyPr>
          <a:lstStyle/>
          <a:p>
            <a:pPr marL="0" indent="0">
              <a:buNone/>
            </a:pPr>
            <a:r>
              <a:rPr lang="en-US" dirty="0" smtClean="0"/>
              <a:t>GTA Services						Government Services</a:t>
            </a:r>
          </a:p>
          <a:p>
            <a:pPr marL="0" indent="0">
              <a:buNone/>
            </a:pPr>
            <a:r>
              <a:rPr lang="en-US" dirty="0" smtClean="0"/>
              <a:t>Services by the Directors					Insurance </a:t>
            </a:r>
            <a:r>
              <a:rPr lang="en-US" dirty="0"/>
              <a:t>Agent </a:t>
            </a:r>
            <a:r>
              <a:rPr lang="en-US" dirty="0" smtClean="0"/>
              <a:t>Services</a:t>
            </a:r>
          </a:p>
          <a:p>
            <a:pPr marL="0" indent="0">
              <a:buNone/>
            </a:pPr>
            <a:r>
              <a:rPr lang="en-US" dirty="0" smtClean="0"/>
              <a:t>Recovery Agent Services					Copyright Services</a:t>
            </a:r>
          </a:p>
          <a:p>
            <a:pPr marL="0" indent="0">
              <a:buNone/>
            </a:pPr>
            <a:r>
              <a:rPr lang="en-US" dirty="0" smtClean="0"/>
              <a:t>Serviced received by RBI					DSAs services</a:t>
            </a:r>
          </a:p>
          <a:p>
            <a:pPr marL="0" indent="0">
              <a:buNone/>
            </a:pPr>
            <a:r>
              <a:rPr lang="en-US" dirty="0"/>
              <a:t>Security </a:t>
            </a:r>
            <a:r>
              <a:rPr lang="en-US" dirty="0" smtClean="0"/>
              <a:t>Services			</a:t>
            </a:r>
            <a:r>
              <a:rPr lang="en-US" dirty="0"/>
              <a:t>	</a:t>
            </a:r>
            <a:r>
              <a:rPr lang="en-US" dirty="0" smtClean="0"/>
              <a:t>		Renting </a:t>
            </a:r>
            <a:r>
              <a:rPr lang="en-US" dirty="0"/>
              <a:t>of Motor </a:t>
            </a:r>
            <a:r>
              <a:rPr lang="en-US" dirty="0" smtClean="0"/>
              <a:t>Vehicle</a:t>
            </a:r>
          </a:p>
          <a:p>
            <a:pPr marL="0" indent="0">
              <a:buNone/>
            </a:pPr>
            <a:r>
              <a:rPr lang="en-US" dirty="0" smtClean="0"/>
              <a:t>Legal Services by advocates				Arbitral Services</a:t>
            </a:r>
          </a:p>
          <a:p>
            <a:pPr marL="0" indent="0">
              <a:buNone/>
            </a:pPr>
            <a:r>
              <a:rPr lang="en-US" dirty="0"/>
              <a:t>Services by Agent of Business Correspondent </a:t>
            </a:r>
            <a:r>
              <a:rPr lang="en-US" dirty="0" smtClean="0"/>
              <a:t>		</a:t>
            </a:r>
            <a:r>
              <a:rPr lang="en-US" dirty="0"/>
              <a:t>Sponsorship </a:t>
            </a:r>
            <a:r>
              <a:rPr lang="en-US" dirty="0" smtClean="0"/>
              <a:t>Services</a:t>
            </a:r>
            <a:endParaRPr lang="en-US" dirty="0"/>
          </a:p>
          <a:p>
            <a:pPr marL="0" indent="0">
              <a:buNone/>
            </a:pPr>
            <a:r>
              <a:rPr lang="en-US" dirty="0" smtClean="0"/>
              <a:t>Services by Business Facilitator to a Banking Company</a:t>
            </a:r>
          </a:p>
          <a:p>
            <a:pPr marL="0" indent="0">
              <a:buNone/>
            </a:pPr>
            <a:r>
              <a:rPr lang="en-US" dirty="0" smtClean="0"/>
              <a:t>Services </a:t>
            </a:r>
            <a:r>
              <a:rPr lang="en-US" dirty="0"/>
              <a:t>of lending of securities under Securities Lending Scheme, </a:t>
            </a:r>
            <a:r>
              <a:rPr lang="en-US" dirty="0" smtClean="0"/>
              <a:t>1997 of SEBI</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2730399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List of Notifications issued from time to time related to RCM U/s. 9(3)</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58375042"/>
              </p:ext>
            </p:extLst>
          </p:nvPr>
        </p:nvGraphicFramePr>
        <p:xfrm>
          <a:off x="1287654" y="1853754"/>
          <a:ext cx="9767200" cy="4134924"/>
        </p:xfrm>
        <a:graphic>
          <a:graphicData uri="http://schemas.openxmlformats.org/drawingml/2006/table">
            <a:tbl>
              <a:tblPr>
                <a:tableStyleId>{2D5ABB26-0587-4C30-8999-92F81FD0307C}</a:tableStyleId>
              </a:tblPr>
              <a:tblGrid>
                <a:gridCol w="448521"/>
                <a:gridCol w="9318679"/>
              </a:tblGrid>
              <a:tr h="497158">
                <a:tc>
                  <a:txBody>
                    <a:bodyPr/>
                    <a:lstStyle/>
                    <a:p>
                      <a:pPr algn="ctr" fontAlgn="t"/>
                      <a:r>
                        <a:rPr lang="en-US" sz="2000" dirty="0">
                          <a:solidFill>
                            <a:schemeClr val="tx1"/>
                          </a:solidFill>
                          <a:effectLst/>
                        </a:rPr>
                        <a:t>1</a:t>
                      </a:r>
                    </a:p>
                  </a:txBody>
                  <a:tcPr marL="6170" marR="6170" marT="6170" marB="6170"/>
                </a:tc>
                <a:tc>
                  <a:txBody>
                    <a:bodyPr/>
                    <a:lstStyle/>
                    <a:p>
                      <a:pPr algn="l" fontAlgn="t"/>
                      <a:r>
                        <a:rPr lang="en-US" sz="2000" u="none" strike="noStrike" dirty="0">
                          <a:solidFill>
                            <a:schemeClr val="tx1"/>
                          </a:solidFill>
                          <a:effectLst/>
                          <a:hlinkClick r:id="rId2"/>
                        </a:rPr>
                        <a:t>Notification No. 13/2017- Central Tax (Rate) dated 28th June, 2017</a:t>
                      </a:r>
                      <a:endParaRPr lang="en-US" sz="2000" dirty="0">
                        <a:solidFill>
                          <a:schemeClr val="tx1"/>
                        </a:solidFill>
                        <a:effectLst/>
                      </a:endParaRPr>
                    </a:p>
                  </a:txBody>
                  <a:tcPr marL="6170" marR="6170" marT="6170" marB="6170"/>
                </a:tc>
              </a:tr>
              <a:tr h="496680">
                <a:tc>
                  <a:txBody>
                    <a:bodyPr/>
                    <a:lstStyle/>
                    <a:p>
                      <a:pPr algn="ctr" fontAlgn="t"/>
                      <a:r>
                        <a:rPr lang="is-IS" sz="2000" dirty="0">
                          <a:solidFill>
                            <a:schemeClr val="tx1"/>
                          </a:solidFill>
                          <a:effectLst/>
                        </a:rPr>
                        <a:t>2</a:t>
                      </a:r>
                    </a:p>
                  </a:txBody>
                  <a:tcPr marL="6170" marR="6170" marT="6170" marB="6170"/>
                </a:tc>
                <a:tc>
                  <a:txBody>
                    <a:bodyPr/>
                    <a:lstStyle/>
                    <a:p>
                      <a:pPr algn="l" fontAlgn="t"/>
                      <a:r>
                        <a:rPr lang="en-US" sz="2000" u="none" strike="noStrike" dirty="0">
                          <a:solidFill>
                            <a:schemeClr val="tx1"/>
                          </a:solidFill>
                          <a:effectLst/>
                          <a:hlinkClick r:id="rId3"/>
                        </a:rPr>
                        <a:t>Notification No. </a:t>
                      </a:r>
                      <a:r>
                        <a:rPr lang="en-US" sz="2000" u="none" strike="noStrike" dirty="0" smtClean="0">
                          <a:solidFill>
                            <a:schemeClr val="tx1"/>
                          </a:solidFill>
                          <a:effectLst/>
                          <a:hlinkClick r:id="rId3"/>
                        </a:rPr>
                        <a:t>22/2017 </a:t>
                      </a:r>
                      <a:r>
                        <a:rPr lang="en-US" sz="2000" u="none" strike="noStrike" dirty="0">
                          <a:solidFill>
                            <a:schemeClr val="tx1"/>
                          </a:solidFill>
                          <a:effectLst/>
                          <a:hlinkClick r:id="rId3"/>
                        </a:rPr>
                        <a:t>– Central Tax (Rate) dated 22nd August, 2017</a:t>
                      </a:r>
                      <a:endParaRPr lang="en-US" sz="2000" dirty="0">
                        <a:solidFill>
                          <a:schemeClr val="tx1"/>
                        </a:solidFill>
                        <a:effectLst/>
                      </a:endParaRPr>
                    </a:p>
                  </a:txBody>
                  <a:tcPr marL="6170" marR="6170" marT="6170" marB="6170"/>
                </a:tc>
              </a:tr>
              <a:tr h="496680">
                <a:tc>
                  <a:txBody>
                    <a:bodyPr/>
                    <a:lstStyle/>
                    <a:p>
                      <a:pPr algn="ctr" fontAlgn="t"/>
                      <a:r>
                        <a:rPr lang="en-US" sz="2000" dirty="0">
                          <a:solidFill>
                            <a:schemeClr val="tx1"/>
                          </a:solidFill>
                          <a:effectLst/>
                        </a:rPr>
                        <a:t>3</a:t>
                      </a:r>
                    </a:p>
                  </a:txBody>
                  <a:tcPr marL="6170" marR="6170" marT="6170" marB="6170"/>
                </a:tc>
                <a:tc>
                  <a:txBody>
                    <a:bodyPr/>
                    <a:lstStyle/>
                    <a:p>
                      <a:pPr algn="l" fontAlgn="t"/>
                      <a:r>
                        <a:rPr lang="en-US" sz="2000" u="none" strike="noStrike" dirty="0">
                          <a:solidFill>
                            <a:schemeClr val="tx1"/>
                          </a:solidFill>
                          <a:effectLst/>
                          <a:hlinkClick r:id="rId4"/>
                        </a:rPr>
                        <a:t>Notification No. 33/2017 – Central Tax (Rate), dated 13th October, 2017</a:t>
                      </a:r>
                      <a:endParaRPr lang="en-US" sz="2000" dirty="0">
                        <a:solidFill>
                          <a:schemeClr val="tx1"/>
                        </a:solidFill>
                        <a:effectLst/>
                      </a:endParaRPr>
                    </a:p>
                  </a:txBody>
                  <a:tcPr marL="6170" marR="6170" marT="6170" marB="6170"/>
                </a:tc>
              </a:tr>
              <a:tr h="535896">
                <a:tc>
                  <a:txBody>
                    <a:bodyPr/>
                    <a:lstStyle/>
                    <a:p>
                      <a:pPr algn="ctr" fontAlgn="t"/>
                      <a:r>
                        <a:rPr lang="en-US" sz="2000" dirty="0">
                          <a:solidFill>
                            <a:schemeClr val="tx1"/>
                          </a:solidFill>
                          <a:effectLst/>
                        </a:rPr>
                        <a:t>4</a:t>
                      </a:r>
                    </a:p>
                  </a:txBody>
                  <a:tcPr marL="6170" marR="6170" marT="6170" marB="6170"/>
                </a:tc>
                <a:tc>
                  <a:txBody>
                    <a:bodyPr/>
                    <a:lstStyle/>
                    <a:p>
                      <a:pPr algn="l" fontAlgn="t"/>
                      <a:r>
                        <a:rPr lang="en-US" sz="2000" u="none" strike="noStrike" dirty="0">
                          <a:solidFill>
                            <a:schemeClr val="tx1"/>
                          </a:solidFill>
                          <a:effectLst/>
                          <a:hlinkClick r:id="rId5"/>
                        </a:rPr>
                        <a:t>Notification No. 3/2018 – Central Tax (Rate), dated 25th January, 2018</a:t>
                      </a:r>
                      <a:endParaRPr lang="en-US" sz="2000" dirty="0">
                        <a:solidFill>
                          <a:schemeClr val="tx1"/>
                        </a:solidFill>
                        <a:effectLst/>
                      </a:endParaRPr>
                    </a:p>
                  </a:txBody>
                  <a:tcPr marL="6170" marR="6170" marT="6170" marB="6170"/>
                </a:tc>
              </a:tr>
              <a:tr h="421702">
                <a:tc>
                  <a:txBody>
                    <a:bodyPr/>
                    <a:lstStyle/>
                    <a:p>
                      <a:pPr algn="ctr" fontAlgn="t"/>
                      <a:r>
                        <a:rPr lang="en-US" sz="2000">
                          <a:solidFill>
                            <a:schemeClr val="tx1"/>
                          </a:solidFill>
                          <a:effectLst/>
                        </a:rPr>
                        <a:t>5</a:t>
                      </a:r>
                    </a:p>
                  </a:txBody>
                  <a:tcPr marL="6170" marR="6170" marT="6170" marB="6170"/>
                </a:tc>
                <a:tc>
                  <a:txBody>
                    <a:bodyPr/>
                    <a:lstStyle/>
                    <a:p>
                      <a:pPr algn="l" fontAlgn="t"/>
                      <a:r>
                        <a:rPr lang="en-US" sz="2000" u="none" strike="noStrike" dirty="0">
                          <a:solidFill>
                            <a:schemeClr val="tx1"/>
                          </a:solidFill>
                          <a:effectLst/>
                          <a:hlinkClick r:id="rId6"/>
                        </a:rPr>
                        <a:t>Notification No. 15/2018 – Central Tax (Rate), dated 26th July, 2018</a:t>
                      </a:r>
                      <a:endParaRPr lang="en-US" sz="2000" dirty="0">
                        <a:solidFill>
                          <a:schemeClr val="tx1"/>
                        </a:solidFill>
                        <a:effectLst/>
                      </a:endParaRPr>
                    </a:p>
                  </a:txBody>
                  <a:tcPr marL="6170" marR="6170" marT="6170" marB="6170"/>
                </a:tc>
              </a:tr>
              <a:tr h="421702">
                <a:tc>
                  <a:txBody>
                    <a:bodyPr/>
                    <a:lstStyle/>
                    <a:p>
                      <a:pPr algn="ctr" fontAlgn="t"/>
                      <a:r>
                        <a:rPr lang="en-US" sz="2000">
                          <a:solidFill>
                            <a:schemeClr val="tx1"/>
                          </a:solidFill>
                          <a:effectLst/>
                        </a:rPr>
                        <a:t>6</a:t>
                      </a:r>
                    </a:p>
                  </a:txBody>
                  <a:tcPr marL="6170" marR="6170" marT="6170" marB="6170"/>
                </a:tc>
                <a:tc>
                  <a:txBody>
                    <a:bodyPr/>
                    <a:lstStyle/>
                    <a:p>
                      <a:pPr algn="l" fontAlgn="t"/>
                      <a:r>
                        <a:rPr lang="en-US" sz="2000" u="none" strike="noStrike" dirty="0">
                          <a:solidFill>
                            <a:schemeClr val="tx1"/>
                          </a:solidFill>
                          <a:effectLst/>
                          <a:hlinkClick r:id="rId7"/>
                        </a:rPr>
                        <a:t>Notification No.29/ 2018- Central Tax (Rate), dated 31st December, 2018</a:t>
                      </a:r>
                      <a:endParaRPr lang="en-US" sz="2000" dirty="0">
                        <a:solidFill>
                          <a:schemeClr val="tx1"/>
                        </a:solidFill>
                        <a:effectLst/>
                      </a:endParaRPr>
                    </a:p>
                  </a:txBody>
                  <a:tcPr marL="6170" marR="6170" marT="6170" marB="6170"/>
                </a:tc>
              </a:tr>
              <a:tr h="421702">
                <a:tc>
                  <a:txBody>
                    <a:bodyPr/>
                    <a:lstStyle/>
                    <a:p>
                      <a:pPr algn="ctr" fontAlgn="t"/>
                      <a:r>
                        <a:rPr lang="en-US" sz="2000" dirty="0">
                          <a:solidFill>
                            <a:schemeClr val="tx1"/>
                          </a:solidFill>
                          <a:effectLst/>
                        </a:rPr>
                        <a:t>7</a:t>
                      </a:r>
                    </a:p>
                  </a:txBody>
                  <a:tcPr marL="6170" marR="6170" marT="6170" marB="6170"/>
                </a:tc>
                <a:tc>
                  <a:txBody>
                    <a:bodyPr/>
                    <a:lstStyle/>
                    <a:p>
                      <a:pPr algn="l" fontAlgn="t"/>
                      <a:r>
                        <a:rPr lang="en-US" sz="2000" u="none" strike="noStrike" dirty="0">
                          <a:solidFill>
                            <a:schemeClr val="tx1"/>
                          </a:solidFill>
                          <a:effectLst/>
                          <a:hlinkClick r:id="rId8"/>
                        </a:rPr>
                        <a:t>Notification No. 5/2019 – Central Tax (Rate), dated 29th March, 2019</a:t>
                      </a:r>
                      <a:endParaRPr lang="en-US" sz="2000" dirty="0">
                        <a:solidFill>
                          <a:schemeClr val="tx1"/>
                        </a:solidFill>
                        <a:effectLst/>
                      </a:endParaRPr>
                    </a:p>
                  </a:txBody>
                  <a:tcPr marL="6170" marR="6170" marT="6170" marB="6170"/>
                </a:tc>
              </a:tr>
              <a:tr h="421702">
                <a:tc>
                  <a:txBody>
                    <a:bodyPr/>
                    <a:lstStyle/>
                    <a:p>
                      <a:pPr algn="ctr" fontAlgn="t"/>
                      <a:r>
                        <a:rPr lang="en-US" sz="2000" dirty="0">
                          <a:solidFill>
                            <a:schemeClr val="tx1"/>
                          </a:solidFill>
                          <a:effectLst/>
                        </a:rPr>
                        <a:t>8</a:t>
                      </a:r>
                    </a:p>
                  </a:txBody>
                  <a:tcPr marL="6170" marR="6170" marT="6170" marB="6170"/>
                </a:tc>
                <a:tc>
                  <a:txBody>
                    <a:bodyPr/>
                    <a:lstStyle/>
                    <a:p>
                      <a:pPr algn="l" fontAlgn="t"/>
                      <a:r>
                        <a:rPr lang="en-US" sz="2000" u="none" strike="noStrike" dirty="0">
                          <a:solidFill>
                            <a:schemeClr val="tx1"/>
                          </a:solidFill>
                          <a:effectLst/>
                          <a:hlinkClick r:id="rId9"/>
                        </a:rPr>
                        <a:t>Notification No. 22/2019- Central Tax (Rate) Dated 30th September, 2019</a:t>
                      </a:r>
                      <a:endParaRPr lang="en-US" sz="2000" dirty="0">
                        <a:solidFill>
                          <a:schemeClr val="tx1"/>
                        </a:solidFill>
                        <a:effectLst/>
                      </a:endParaRPr>
                    </a:p>
                  </a:txBody>
                  <a:tcPr marL="6170" marR="6170" marT="6170" marB="6170"/>
                </a:tc>
              </a:tr>
              <a:tr h="421702">
                <a:tc>
                  <a:txBody>
                    <a:bodyPr/>
                    <a:lstStyle/>
                    <a:p>
                      <a:pPr algn="ctr" fontAlgn="t"/>
                      <a:r>
                        <a:rPr lang="en-US" sz="2000" dirty="0" smtClean="0">
                          <a:solidFill>
                            <a:schemeClr val="tx1"/>
                          </a:solidFill>
                          <a:effectLst/>
                        </a:rPr>
                        <a:t>9</a:t>
                      </a:r>
                      <a:endParaRPr lang="en-US" sz="2000" dirty="0">
                        <a:solidFill>
                          <a:schemeClr val="tx1"/>
                        </a:solidFill>
                        <a:effectLst/>
                      </a:endParaRPr>
                    </a:p>
                  </a:txBody>
                  <a:tcPr marL="6170" marR="6170" marT="6170" marB="617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2000" u="none" strike="noStrike" dirty="0" smtClean="0">
                          <a:solidFill>
                            <a:schemeClr val="tx1"/>
                          </a:solidFill>
                          <a:effectLst/>
                          <a:hlinkClick r:id="rId9"/>
                        </a:rPr>
                        <a:t>Notification No. 29/2019- Central Tax (Rate) Dated 31</a:t>
                      </a:r>
                      <a:r>
                        <a:rPr lang="en-US" sz="2000" u="none" strike="noStrike" baseline="30000" dirty="0" smtClean="0">
                          <a:solidFill>
                            <a:schemeClr val="tx1"/>
                          </a:solidFill>
                          <a:effectLst/>
                          <a:hlinkClick r:id="rId9"/>
                        </a:rPr>
                        <a:t>st</a:t>
                      </a:r>
                      <a:r>
                        <a:rPr lang="en-US" sz="2000" u="none" strike="noStrike" dirty="0" smtClean="0">
                          <a:solidFill>
                            <a:schemeClr val="tx1"/>
                          </a:solidFill>
                          <a:effectLst/>
                          <a:hlinkClick r:id="rId9"/>
                        </a:rPr>
                        <a:t> December, 2019</a:t>
                      </a:r>
                      <a:endParaRPr lang="en-US" sz="2000" dirty="0" smtClean="0">
                        <a:solidFill>
                          <a:schemeClr val="tx1"/>
                        </a:solidFill>
                        <a:effectLst/>
                      </a:endParaRPr>
                    </a:p>
                  </a:txBody>
                  <a:tcPr marL="6170" marR="6170" marT="6170" marB="6170"/>
                </a:tc>
              </a:tr>
            </a:tbl>
          </a:graphicData>
        </a:graphic>
      </p:graphicFrame>
    </p:spTree>
    <p:extLst>
      <p:ext uri="{BB962C8B-B14F-4D97-AF65-F5344CB8AC3E}">
        <p14:creationId xmlns:p14="http://schemas.microsoft.com/office/powerpoint/2010/main" val="141032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627" y="566671"/>
            <a:ext cx="11462694" cy="1287084"/>
          </a:xfrm>
        </p:spPr>
        <p:txBody>
          <a:bodyPr/>
          <a:lstStyle/>
          <a:p>
            <a:r>
              <a:rPr lang="en-US" dirty="0" smtClean="0"/>
              <a:t>Additional Services covered under IGST Act</a:t>
            </a:r>
            <a:br>
              <a:rPr lang="en-US" dirty="0" smtClean="0"/>
            </a:br>
            <a:r>
              <a:rPr lang="en-US" dirty="0" smtClean="0"/>
              <a:t>N. No. 10/2017 IT (R) </a:t>
            </a:r>
            <a:r>
              <a:rPr lang="en-US" dirty="0" err="1" smtClean="0"/>
              <a:t>dt.</a:t>
            </a:r>
            <a:r>
              <a:rPr lang="en-US" dirty="0" smtClean="0"/>
              <a:t> 28.06.2017 u/s 5(3)</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69436870"/>
              </p:ext>
            </p:extLst>
          </p:nvPr>
        </p:nvGraphicFramePr>
        <p:xfrm>
          <a:off x="174121" y="1650670"/>
          <a:ext cx="11462694" cy="4185186"/>
        </p:xfrm>
        <a:graphic>
          <a:graphicData uri="http://schemas.openxmlformats.org/drawingml/2006/table">
            <a:tbl>
              <a:tblPr firstRow="1" bandRow="1">
                <a:tableStyleId>{5C22544A-7EE6-4342-B048-85BDC9FD1C3A}</a:tableStyleId>
              </a:tblPr>
              <a:tblGrid>
                <a:gridCol w="2096653"/>
                <a:gridCol w="4194113"/>
                <a:gridCol w="2585964"/>
                <a:gridCol w="2585964"/>
              </a:tblGrid>
              <a:tr h="514549">
                <a:tc>
                  <a:txBody>
                    <a:bodyPr/>
                    <a:lstStyle/>
                    <a:p>
                      <a:pPr algn="just" fontAlgn="t"/>
                      <a:r>
                        <a:rPr lang="it-IT" b="1" dirty="0">
                          <a:effectLst/>
                        </a:rPr>
                        <a:t>Si. No.</a:t>
                      </a:r>
                      <a:endParaRPr lang="it-IT" dirty="0">
                        <a:effectLst/>
                      </a:endParaRPr>
                    </a:p>
                  </a:txBody>
                  <a:tcPr marL="101600" marR="101600" marT="101600" marB="101600"/>
                </a:tc>
                <a:tc>
                  <a:txBody>
                    <a:bodyPr/>
                    <a:lstStyle/>
                    <a:p>
                      <a:pPr algn="just" fontAlgn="t"/>
                      <a:r>
                        <a:rPr lang="en-US" b="1">
                          <a:effectLst/>
                        </a:rPr>
                        <a:t>Category of Supply of Services</a:t>
                      </a:r>
                      <a:endParaRPr lang="en-US">
                        <a:effectLst/>
                      </a:endParaRPr>
                    </a:p>
                  </a:txBody>
                  <a:tcPr marL="101600" marR="101600" marT="101600" marB="101600"/>
                </a:tc>
                <a:tc>
                  <a:txBody>
                    <a:bodyPr/>
                    <a:lstStyle/>
                    <a:p>
                      <a:pPr algn="just" fontAlgn="t"/>
                      <a:r>
                        <a:rPr lang="en-US" b="1">
                          <a:effectLst/>
                        </a:rPr>
                        <a:t>Supplier of Service</a:t>
                      </a:r>
                      <a:endParaRPr lang="en-US">
                        <a:effectLst/>
                      </a:endParaRPr>
                    </a:p>
                  </a:txBody>
                  <a:tcPr marL="101600" marR="101600" marT="101600" marB="101600"/>
                </a:tc>
                <a:tc>
                  <a:txBody>
                    <a:bodyPr/>
                    <a:lstStyle/>
                    <a:p>
                      <a:pPr algn="just" fontAlgn="t"/>
                      <a:r>
                        <a:rPr lang="en-US" b="1" dirty="0">
                          <a:effectLst/>
                        </a:rPr>
                        <a:t>Recipient of </a:t>
                      </a:r>
                      <a:r>
                        <a:rPr lang="en-US" b="1" dirty="0" err="1">
                          <a:effectLst/>
                        </a:rPr>
                        <a:t>servic</a:t>
                      </a:r>
                      <a:endParaRPr lang="en-US" dirty="0">
                        <a:effectLst/>
                      </a:endParaRPr>
                    </a:p>
                  </a:txBody>
                  <a:tcPr marL="101600" marR="101600" marT="101600" marB="101600"/>
                </a:tc>
              </a:tr>
              <a:tr h="1065556">
                <a:tc>
                  <a:txBody>
                    <a:bodyPr/>
                    <a:lstStyle/>
                    <a:p>
                      <a:pPr algn="just" fontAlgn="t"/>
                      <a:r>
                        <a:rPr lang="en-US" dirty="0" smtClean="0">
                          <a:effectLst/>
                        </a:rPr>
                        <a:t>1</a:t>
                      </a:r>
                    </a:p>
                    <a:p>
                      <a:pPr algn="just" fontAlgn="t"/>
                      <a:r>
                        <a:rPr lang="en-US" dirty="0" smtClean="0">
                          <a:effectLst/>
                        </a:rPr>
                        <a:t>Import of Service</a:t>
                      </a:r>
                      <a:endParaRPr lang="en-US" dirty="0">
                        <a:effectLst/>
                      </a:endParaRPr>
                    </a:p>
                  </a:txBody>
                  <a:tcPr marL="101600" marR="101600" marT="101600" marB="101600"/>
                </a:tc>
                <a:tc>
                  <a:txBody>
                    <a:bodyPr/>
                    <a:lstStyle/>
                    <a:p>
                      <a:pPr algn="just" fontAlgn="t"/>
                      <a:r>
                        <a:rPr lang="en-US" dirty="0">
                          <a:effectLst/>
                        </a:rPr>
                        <a:t>Any service supplied by any person who is located in a non-taxable territory to any person other than non-taxable online recipient.</a:t>
                      </a:r>
                    </a:p>
                  </a:txBody>
                  <a:tcPr marL="101600" marR="101600" marT="101600" marB="101600"/>
                </a:tc>
                <a:tc>
                  <a:txBody>
                    <a:bodyPr/>
                    <a:lstStyle/>
                    <a:p>
                      <a:pPr algn="just" fontAlgn="t"/>
                      <a:r>
                        <a:rPr lang="en-US" dirty="0">
                          <a:effectLst/>
                        </a:rPr>
                        <a:t>Any person located in a non-taxable territory.</a:t>
                      </a:r>
                    </a:p>
                  </a:txBody>
                  <a:tcPr marL="101600" marR="101600" marT="101600" marB="101600"/>
                </a:tc>
                <a:tc>
                  <a:txBody>
                    <a:bodyPr/>
                    <a:lstStyle/>
                    <a:p>
                      <a:pPr algn="just" fontAlgn="t"/>
                      <a:r>
                        <a:rPr lang="en-US">
                          <a:effectLst/>
                        </a:rPr>
                        <a:t>Any person located in the taxable territory other than non-taxable online recipient.</a:t>
                      </a:r>
                    </a:p>
                  </a:txBody>
                  <a:tcPr marL="101600" marR="101600" marT="101600" marB="101600"/>
                </a:tc>
              </a:tr>
              <a:tr h="1290322">
                <a:tc>
                  <a:txBody>
                    <a:bodyPr/>
                    <a:lstStyle/>
                    <a:p>
                      <a:pPr algn="just" fontAlgn="t"/>
                      <a:r>
                        <a:rPr lang="en-US" dirty="0" smtClean="0">
                          <a:effectLst/>
                        </a:rPr>
                        <a:t>10</a:t>
                      </a:r>
                    </a:p>
                    <a:p>
                      <a:pPr algn="just" fontAlgn="t"/>
                      <a:r>
                        <a:rPr lang="en-US" dirty="0" smtClean="0">
                          <a:effectLst/>
                        </a:rPr>
                        <a:t>Ocean Freight</a:t>
                      </a:r>
                      <a:endParaRPr lang="en-US" dirty="0">
                        <a:effectLst/>
                      </a:endParaRPr>
                    </a:p>
                  </a:txBody>
                  <a:tcPr marL="101600" marR="101600" marT="101600" marB="101600"/>
                </a:tc>
                <a:tc>
                  <a:txBody>
                    <a:bodyPr/>
                    <a:lstStyle/>
                    <a:p>
                      <a:pPr algn="just" fontAlgn="t"/>
                      <a:r>
                        <a:rPr lang="en-US" dirty="0">
                          <a:effectLst/>
                        </a:rPr>
                        <a:t>Services supplied by a person located in non-taxable territory by way of transportation of goods by a vessel from a place outside India up to the Customs Station of clearance in India.</a:t>
                      </a:r>
                    </a:p>
                  </a:txBody>
                  <a:tcPr marL="101600" marR="101600" marT="101600" marB="101600"/>
                </a:tc>
                <a:tc>
                  <a:txBody>
                    <a:bodyPr/>
                    <a:lstStyle/>
                    <a:p>
                      <a:pPr algn="just" fontAlgn="t"/>
                      <a:r>
                        <a:rPr lang="en-US" dirty="0">
                          <a:effectLst/>
                        </a:rPr>
                        <a:t>A person located in a non-taxable territory.</a:t>
                      </a:r>
                      <a:endParaRPr lang="en-US" dirty="0">
                        <a:solidFill>
                          <a:srgbClr val="475055"/>
                        </a:solidFill>
                        <a:effectLst/>
                        <a:latin typeface="Arial" charset="0"/>
                      </a:endParaRPr>
                    </a:p>
                    <a:p>
                      <a:pPr algn="just" fontAlgn="t"/>
                      <a:r>
                        <a:rPr lang="en-US" dirty="0">
                          <a:solidFill>
                            <a:srgbClr val="475055"/>
                          </a:solidFill>
                          <a:effectLst/>
                          <a:latin typeface="Arial" charset="0"/>
                        </a:rPr>
                        <a:t> </a:t>
                      </a:r>
                    </a:p>
                  </a:txBody>
                  <a:tcPr marL="101600" marR="101600" marT="101600" marB="101600"/>
                </a:tc>
                <a:tc>
                  <a:txBody>
                    <a:bodyPr/>
                    <a:lstStyle/>
                    <a:p>
                      <a:pPr algn="just" fontAlgn="t"/>
                      <a:r>
                        <a:rPr lang="en-US" dirty="0">
                          <a:effectLst/>
                        </a:rPr>
                        <a:t>Importer, as defined in Sec 2(26) of the Customs Act,1962, located in the taxable territory</a:t>
                      </a:r>
                    </a:p>
                  </a:txBody>
                  <a:tcPr marL="101600" marR="101600" marT="101600" marB="101600"/>
                </a:tc>
              </a:tr>
              <a:tr h="795357">
                <a:tc gridSpan="4">
                  <a:txBody>
                    <a:bodyPr/>
                    <a:lstStyle/>
                    <a:p>
                      <a:pPr algn="just" fontAlgn="t"/>
                      <a:r>
                        <a:rPr lang="en-US" sz="1800" b="0" i="0" u="none" strike="noStrike" kern="1200" dirty="0" smtClean="0">
                          <a:solidFill>
                            <a:schemeClr val="dk1"/>
                          </a:solidFill>
                          <a:effectLst/>
                          <a:latin typeface="+mn-lt"/>
                          <a:ea typeface="+mn-ea"/>
                          <a:cs typeface="+mn-cs"/>
                        </a:rPr>
                        <a:t>Gujarat High Court</a:t>
                      </a:r>
                      <a:r>
                        <a:rPr lang="en-US" sz="1800" b="0" i="0" u="none" strike="noStrike" kern="1200" baseline="0" dirty="0" smtClean="0">
                          <a:solidFill>
                            <a:schemeClr val="dk1"/>
                          </a:solidFill>
                          <a:effectLst/>
                          <a:latin typeface="+mn-lt"/>
                          <a:ea typeface="+mn-ea"/>
                          <a:cs typeface="+mn-cs"/>
                        </a:rPr>
                        <a:t> landmark ruling on ocean freight </a:t>
                      </a:r>
                      <a:r>
                        <a:rPr lang="en-US" sz="1800" b="1" i="0" u="none" strike="noStrike" kern="1200" dirty="0" smtClean="0">
                          <a:solidFill>
                            <a:schemeClr val="dk1"/>
                          </a:solidFill>
                          <a:effectLst/>
                          <a:latin typeface="+mn-lt"/>
                          <a:ea typeface="+mn-ea"/>
                          <a:cs typeface="+mn-cs"/>
                          <a:hlinkClick r:id="rId2"/>
                        </a:rPr>
                        <a:t>Mohit Minerals Vs. UOI &amp; Others,</a:t>
                      </a:r>
                      <a:r>
                        <a:rPr lang="en-US" sz="1800" b="1" i="0" u="none" strike="noStrike" kern="1200" baseline="0" dirty="0" smtClean="0">
                          <a:solidFill>
                            <a:schemeClr val="dk1"/>
                          </a:solidFill>
                          <a:effectLst/>
                          <a:latin typeface="+mn-lt"/>
                          <a:ea typeface="+mn-ea"/>
                          <a:cs typeface="+mn-cs"/>
                          <a:hlinkClick r:id="rId2"/>
                        </a:rPr>
                        <a:t> </a:t>
                      </a:r>
                      <a:r>
                        <a:rPr lang="en-US" sz="1800" b="1" i="0" u="none" strike="noStrike" kern="1200" dirty="0" smtClean="0">
                          <a:solidFill>
                            <a:schemeClr val="dk1"/>
                          </a:solidFill>
                          <a:effectLst/>
                          <a:latin typeface="+mn-lt"/>
                          <a:ea typeface="+mn-ea"/>
                          <a:cs typeface="+mn-cs"/>
                          <a:hlinkClick r:id="rId2"/>
                        </a:rPr>
                        <a:t>pronounced on 23.01.2020</a:t>
                      </a:r>
                      <a:r>
                        <a:rPr lang="en-US" sz="1800" b="0" i="0" u="none" strike="noStrike" kern="1200" dirty="0" smtClean="0">
                          <a:solidFill>
                            <a:schemeClr val="dk1"/>
                          </a:solidFill>
                          <a:effectLst/>
                          <a:latin typeface="+mn-lt"/>
                          <a:ea typeface="+mn-ea"/>
                          <a:cs typeface="+mn-cs"/>
                        </a:rPr>
                        <a:t>.</a:t>
                      </a:r>
                      <a:endParaRPr lang="en-US" dirty="0">
                        <a:effectLst/>
                      </a:endParaRPr>
                    </a:p>
                  </a:txBody>
                  <a:tcPr marL="101600" marR="101600" marT="101600" marB="101600"/>
                </a:tc>
                <a:tc hMerge="1">
                  <a:txBody>
                    <a:bodyPr/>
                    <a:lstStyle/>
                    <a:p>
                      <a:pPr algn="l" fontAlgn="t"/>
                      <a:endParaRPr lang="en-US" dirty="0">
                        <a:effectLst/>
                      </a:endParaRPr>
                    </a:p>
                  </a:txBody>
                  <a:tcPr marL="101600" marR="101600" marT="101600" marB="101600"/>
                </a:tc>
                <a:tc hMerge="1">
                  <a:txBody>
                    <a:bodyPr/>
                    <a:lstStyle/>
                    <a:p>
                      <a:pPr algn="just" fontAlgn="t"/>
                      <a:endParaRPr lang="en-US" dirty="0">
                        <a:solidFill>
                          <a:srgbClr val="475055"/>
                        </a:solidFill>
                        <a:effectLst/>
                        <a:latin typeface="Arial" charset="0"/>
                      </a:endParaRPr>
                    </a:p>
                  </a:txBody>
                  <a:tcPr marL="101600" marR="101600" marT="101600" marB="101600"/>
                </a:tc>
                <a:tc hMerge="1">
                  <a:txBody>
                    <a:bodyPr/>
                    <a:lstStyle/>
                    <a:p>
                      <a:pPr algn="l" fontAlgn="t"/>
                      <a:endParaRPr lang="en-US" dirty="0">
                        <a:effectLst/>
                      </a:endParaRPr>
                    </a:p>
                  </a:txBody>
                  <a:tcPr marL="101600" marR="101600" marT="101600" marB="101600"/>
                </a:tc>
              </a:tr>
            </a:tbl>
          </a:graphicData>
        </a:graphic>
      </p:graphicFrame>
    </p:spTree>
    <p:extLst>
      <p:ext uri="{BB962C8B-B14F-4D97-AF65-F5344CB8AC3E}">
        <p14:creationId xmlns:p14="http://schemas.microsoft.com/office/powerpoint/2010/main" val="11140376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61735947"/>
              </p:ext>
            </p:extLst>
          </p:nvPr>
        </p:nvGraphicFramePr>
        <p:xfrm>
          <a:off x="152866" y="682581"/>
          <a:ext cx="12039134" cy="5394553"/>
        </p:xfrm>
        <a:graphic>
          <a:graphicData uri="http://schemas.openxmlformats.org/drawingml/2006/table">
            <a:tbl>
              <a:tblPr firstRow="1" bandRow="1">
                <a:tableStyleId>{5C22544A-7EE6-4342-B048-85BDC9FD1C3A}</a:tableStyleId>
              </a:tblPr>
              <a:tblGrid>
                <a:gridCol w="530087"/>
                <a:gridCol w="1775791"/>
                <a:gridCol w="3352800"/>
                <a:gridCol w="4294078"/>
                <a:gridCol w="2086378"/>
              </a:tblGrid>
              <a:tr h="599033">
                <a:tc>
                  <a:txBody>
                    <a:bodyPr/>
                    <a:lstStyle/>
                    <a:p>
                      <a:pPr algn="l" fontAlgn="t"/>
                      <a:r>
                        <a:rPr lang="it-IT" sz="1600" b="1" dirty="0" smtClean="0">
                          <a:effectLst/>
                        </a:rPr>
                        <a:t>No</a:t>
                      </a:r>
                      <a:endParaRPr lang="it-IT" sz="1600" dirty="0">
                        <a:effectLst/>
                      </a:endParaRPr>
                    </a:p>
                  </a:txBody>
                  <a:tcPr marL="101600" marR="101600" marT="101600" marB="101600"/>
                </a:tc>
                <a:tc>
                  <a:txBody>
                    <a:bodyPr/>
                    <a:lstStyle/>
                    <a:p>
                      <a:pPr algn="l" fontAlgn="t"/>
                      <a:r>
                        <a:rPr lang="en-US" sz="1600" b="1" dirty="0">
                          <a:effectLst/>
                        </a:rPr>
                        <a:t>Tariff </a:t>
                      </a:r>
                      <a:r>
                        <a:rPr lang="en-US" sz="1600" b="1" dirty="0" smtClean="0">
                          <a:effectLst/>
                        </a:rPr>
                        <a:t>Item</a:t>
                      </a:r>
                      <a:endParaRPr lang="en-US" sz="1600" dirty="0">
                        <a:effectLst/>
                      </a:endParaRPr>
                    </a:p>
                  </a:txBody>
                  <a:tcPr marL="101600" marR="101600" marT="101600" marB="101600"/>
                </a:tc>
                <a:tc>
                  <a:txBody>
                    <a:bodyPr/>
                    <a:lstStyle/>
                    <a:p>
                      <a:pPr algn="l" fontAlgn="t"/>
                      <a:r>
                        <a:rPr lang="en-US" sz="1600" b="1">
                          <a:effectLst/>
                        </a:rPr>
                        <a:t>Description of Supply of Goods</a:t>
                      </a:r>
                      <a:endParaRPr lang="en-US" sz="1600">
                        <a:effectLst/>
                      </a:endParaRPr>
                    </a:p>
                  </a:txBody>
                  <a:tcPr marL="101600" marR="101600" marT="101600" marB="101600"/>
                </a:tc>
                <a:tc>
                  <a:txBody>
                    <a:bodyPr/>
                    <a:lstStyle/>
                    <a:p>
                      <a:pPr algn="l" fontAlgn="t"/>
                      <a:r>
                        <a:rPr lang="en-US" sz="1600" b="1" dirty="0">
                          <a:effectLst/>
                        </a:rPr>
                        <a:t>Supplier of Goods</a:t>
                      </a:r>
                      <a:endParaRPr lang="en-US" sz="1600" dirty="0">
                        <a:effectLst/>
                      </a:endParaRPr>
                    </a:p>
                  </a:txBody>
                  <a:tcPr marL="101600" marR="101600" marT="101600" marB="101600"/>
                </a:tc>
                <a:tc>
                  <a:txBody>
                    <a:bodyPr/>
                    <a:lstStyle/>
                    <a:p>
                      <a:pPr algn="l" fontAlgn="t"/>
                      <a:r>
                        <a:rPr lang="en-US" sz="1600" b="1" dirty="0">
                          <a:effectLst/>
                        </a:rPr>
                        <a:t>Recipient of Supply</a:t>
                      </a:r>
                      <a:endParaRPr lang="en-US" sz="1600" dirty="0">
                        <a:effectLst/>
                      </a:endParaRPr>
                    </a:p>
                  </a:txBody>
                  <a:tcPr marL="101600" marR="101600" marT="101600" marB="101600"/>
                </a:tc>
              </a:tr>
              <a:tr h="423206">
                <a:tc>
                  <a:txBody>
                    <a:bodyPr/>
                    <a:lstStyle/>
                    <a:p>
                      <a:pPr algn="l" fontAlgn="t"/>
                      <a:r>
                        <a:rPr lang="nb-NO" sz="1600" dirty="0">
                          <a:effectLst/>
                        </a:rPr>
                        <a:t>1.</a:t>
                      </a:r>
                    </a:p>
                  </a:txBody>
                  <a:tcPr marL="101600" marR="101600" marT="101600" marB="101600"/>
                </a:tc>
                <a:tc>
                  <a:txBody>
                    <a:bodyPr/>
                    <a:lstStyle/>
                    <a:p>
                      <a:pPr algn="l" fontAlgn="t"/>
                      <a:r>
                        <a:rPr lang="is-IS" sz="1600">
                          <a:effectLst/>
                        </a:rPr>
                        <a:t>0801</a:t>
                      </a:r>
                    </a:p>
                  </a:txBody>
                  <a:tcPr marL="101600" marR="101600" marT="101600" marB="101600"/>
                </a:tc>
                <a:tc>
                  <a:txBody>
                    <a:bodyPr/>
                    <a:lstStyle/>
                    <a:p>
                      <a:pPr algn="l" fontAlgn="t"/>
                      <a:r>
                        <a:rPr lang="en-US" sz="1600" dirty="0">
                          <a:effectLst/>
                        </a:rPr>
                        <a:t>Cashew nuts, not shelled or peeled</a:t>
                      </a:r>
                    </a:p>
                  </a:txBody>
                  <a:tcPr marL="101600" marR="101600" marT="101600" marB="101600"/>
                </a:tc>
                <a:tc>
                  <a:txBody>
                    <a:bodyPr/>
                    <a:lstStyle/>
                    <a:p>
                      <a:pPr algn="l" fontAlgn="t"/>
                      <a:r>
                        <a:rPr lang="en-US" sz="1600">
                          <a:effectLst/>
                        </a:rPr>
                        <a:t>Agriculturist</a:t>
                      </a:r>
                    </a:p>
                  </a:txBody>
                  <a:tcPr marL="101600" marR="101600" marT="101600" marB="101600"/>
                </a:tc>
                <a:tc>
                  <a:txBody>
                    <a:bodyPr/>
                    <a:lstStyle/>
                    <a:p>
                      <a:pPr algn="l" fontAlgn="t"/>
                      <a:r>
                        <a:rPr lang="en-US" sz="1600" dirty="0">
                          <a:effectLst/>
                        </a:rPr>
                        <a:t>Any registered person</a:t>
                      </a:r>
                    </a:p>
                  </a:txBody>
                  <a:tcPr marL="101600" marR="101600" marT="101600" marB="101600"/>
                </a:tc>
              </a:tr>
              <a:tr h="423206">
                <a:tc>
                  <a:txBody>
                    <a:bodyPr/>
                    <a:lstStyle/>
                    <a:p>
                      <a:pPr algn="l" fontAlgn="t"/>
                      <a:r>
                        <a:rPr lang="hr-HR" sz="1600">
                          <a:effectLst/>
                        </a:rPr>
                        <a:t>2.</a:t>
                      </a:r>
                    </a:p>
                  </a:txBody>
                  <a:tcPr marL="101600" marR="101600" marT="101600" marB="101600"/>
                </a:tc>
                <a:tc>
                  <a:txBody>
                    <a:bodyPr/>
                    <a:lstStyle/>
                    <a:p>
                      <a:pPr algn="l" fontAlgn="t"/>
                      <a:r>
                        <a:rPr lang="is-IS" sz="1600">
                          <a:effectLst/>
                        </a:rPr>
                        <a:t>1404 90 10</a:t>
                      </a:r>
                    </a:p>
                  </a:txBody>
                  <a:tcPr marL="101600" marR="101600" marT="101600" marB="101600"/>
                </a:tc>
                <a:tc>
                  <a:txBody>
                    <a:bodyPr/>
                    <a:lstStyle/>
                    <a:p>
                      <a:pPr algn="l" fontAlgn="t"/>
                      <a:r>
                        <a:rPr lang="en-US" sz="1600" dirty="0">
                          <a:effectLst/>
                        </a:rPr>
                        <a:t>Bidi wrapper leaves(</a:t>
                      </a:r>
                      <a:r>
                        <a:rPr lang="en-US" sz="1600" dirty="0" err="1">
                          <a:effectLst/>
                        </a:rPr>
                        <a:t>tendu</a:t>
                      </a:r>
                      <a:r>
                        <a:rPr lang="en-US" sz="1600" dirty="0">
                          <a:effectLst/>
                        </a:rPr>
                        <a:t>)</a:t>
                      </a:r>
                    </a:p>
                  </a:txBody>
                  <a:tcPr marL="101600" marR="101600" marT="101600" marB="101600"/>
                </a:tc>
                <a:tc>
                  <a:txBody>
                    <a:bodyPr/>
                    <a:lstStyle/>
                    <a:p>
                      <a:pPr algn="l" fontAlgn="t"/>
                      <a:r>
                        <a:rPr lang="en-US" sz="1600">
                          <a:effectLst/>
                        </a:rPr>
                        <a:t>Agriculturist</a:t>
                      </a:r>
                    </a:p>
                  </a:txBody>
                  <a:tcPr marL="101600" marR="101600" marT="101600" marB="101600"/>
                </a:tc>
                <a:tc>
                  <a:txBody>
                    <a:bodyPr/>
                    <a:lstStyle/>
                    <a:p>
                      <a:pPr algn="l" fontAlgn="t"/>
                      <a:r>
                        <a:rPr lang="en-US" sz="1600">
                          <a:effectLst/>
                        </a:rPr>
                        <a:t>Any registered person</a:t>
                      </a:r>
                    </a:p>
                  </a:txBody>
                  <a:tcPr marL="101600" marR="101600" marT="101600" marB="101600"/>
                </a:tc>
              </a:tr>
              <a:tr h="423206">
                <a:tc>
                  <a:txBody>
                    <a:bodyPr/>
                    <a:lstStyle/>
                    <a:p>
                      <a:pPr algn="l" fontAlgn="t"/>
                      <a:r>
                        <a:rPr lang="hr-HR" sz="1600">
                          <a:effectLst/>
                        </a:rPr>
                        <a:t>3.</a:t>
                      </a:r>
                    </a:p>
                  </a:txBody>
                  <a:tcPr marL="101600" marR="101600" marT="101600" marB="101600"/>
                </a:tc>
                <a:tc>
                  <a:txBody>
                    <a:bodyPr/>
                    <a:lstStyle/>
                    <a:p>
                      <a:pPr algn="l" fontAlgn="t"/>
                      <a:r>
                        <a:rPr lang="is-IS" sz="1600" dirty="0">
                          <a:effectLst/>
                        </a:rPr>
                        <a:t>2401</a:t>
                      </a:r>
                    </a:p>
                  </a:txBody>
                  <a:tcPr marL="101600" marR="101600" marT="101600" marB="101600"/>
                </a:tc>
                <a:tc>
                  <a:txBody>
                    <a:bodyPr/>
                    <a:lstStyle/>
                    <a:p>
                      <a:pPr algn="l" fontAlgn="t"/>
                      <a:r>
                        <a:rPr lang="en-US" sz="1600" dirty="0">
                          <a:effectLst/>
                        </a:rPr>
                        <a:t>Tobacco leaves</a:t>
                      </a:r>
                    </a:p>
                  </a:txBody>
                  <a:tcPr marL="101600" marR="101600" marT="101600" marB="101600"/>
                </a:tc>
                <a:tc>
                  <a:txBody>
                    <a:bodyPr/>
                    <a:lstStyle/>
                    <a:p>
                      <a:pPr algn="l" fontAlgn="t"/>
                      <a:r>
                        <a:rPr lang="en-US" sz="1600">
                          <a:effectLst/>
                        </a:rPr>
                        <a:t>Agriculturist</a:t>
                      </a:r>
                    </a:p>
                  </a:txBody>
                  <a:tcPr marL="101600" marR="101600" marT="101600" marB="101600"/>
                </a:tc>
                <a:tc>
                  <a:txBody>
                    <a:bodyPr/>
                    <a:lstStyle/>
                    <a:p>
                      <a:pPr algn="l" fontAlgn="t"/>
                      <a:r>
                        <a:rPr lang="en-US" sz="1600">
                          <a:effectLst/>
                        </a:rPr>
                        <a:t>Any registered person</a:t>
                      </a:r>
                    </a:p>
                  </a:txBody>
                  <a:tcPr marL="101600" marR="101600" marT="101600" marB="101600"/>
                </a:tc>
              </a:tr>
              <a:tr h="596985">
                <a:tc>
                  <a:txBody>
                    <a:bodyPr/>
                    <a:lstStyle/>
                    <a:p>
                      <a:pPr algn="l" fontAlgn="t"/>
                      <a:r>
                        <a:rPr lang="hr-HR" sz="1600">
                          <a:effectLst/>
                        </a:rPr>
                        <a:t>4.</a:t>
                      </a:r>
                    </a:p>
                  </a:txBody>
                  <a:tcPr marL="101600" marR="101600" marT="101600" marB="101600"/>
                </a:tc>
                <a:tc>
                  <a:txBody>
                    <a:bodyPr/>
                    <a:lstStyle/>
                    <a:p>
                      <a:pPr algn="l" fontAlgn="t"/>
                      <a:r>
                        <a:rPr lang="en-US" sz="1600" dirty="0">
                          <a:effectLst/>
                        </a:rPr>
                        <a:t>5004 to 5006</a:t>
                      </a:r>
                    </a:p>
                  </a:txBody>
                  <a:tcPr marL="101600" marR="101600" marT="101600" marB="101600"/>
                </a:tc>
                <a:tc>
                  <a:txBody>
                    <a:bodyPr/>
                    <a:lstStyle/>
                    <a:p>
                      <a:pPr algn="l" fontAlgn="t"/>
                      <a:r>
                        <a:rPr lang="en-US" sz="1600" dirty="0">
                          <a:effectLst/>
                        </a:rPr>
                        <a:t>Silk yarn</a:t>
                      </a:r>
                    </a:p>
                  </a:txBody>
                  <a:tcPr marL="101600" marR="101600" marT="101600" marB="101600"/>
                </a:tc>
                <a:tc>
                  <a:txBody>
                    <a:bodyPr/>
                    <a:lstStyle/>
                    <a:p>
                      <a:pPr algn="l" fontAlgn="t"/>
                      <a:r>
                        <a:rPr lang="en-US" sz="1600" dirty="0">
                          <a:effectLst/>
                        </a:rPr>
                        <a:t>Any person who manufactures silk yarn from raw silk or silk worm cocoons for supply of silk yarn</a:t>
                      </a:r>
                    </a:p>
                  </a:txBody>
                  <a:tcPr marL="101600" marR="101600" marT="101600" marB="101600"/>
                </a:tc>
                <a:tc>
                  <a:txBody>
                    <a:bodyPr/>
                    <a:lstStyle/>
                    <a:p>
                      <a:pPr algn="l" fontAlgn="t"/>
                      <a:r>
                        <a:rPr lang="en-US" sz="1600" dirty="0">
                          <a:effectLst/>
                        </a:rPr>
                        <a:t>Any registered person</a:t>
                      </a:r>
                    </a:p>
                  </a:txBody>
                  <a:tcPr marL="101600" marR="101600" marT="101600" marB="101600"/>
                </a:tc>
              </a:tr>
              <a:tr h="436379">
                <a:tc>
                  <a:txBody>
                    <a:bodyPr/>
                    <a:lstStyle/>
                    <a:p>
                      <a:pPr algn="l" fontAlgn="t"/>
                      <a:r>
                        <a:rPr lang="en-US" sz="1600" dirty="0">
                          <a:effectLst/>
                        </a:rPr>
                        <a:t>4A</a:t>
                      </a:r>
                    </a:p>
                  </a:txBody>
                  <a:tcPr marL="101600" marR="101600" marT="101600" marB="101600"/>
                </a:tc>
                <a:tc>
                  <a:txBody>
                    <a:bodyPr/>
                    <a:lstStyle/>
                    <a:p>
                      <a:pPr algn="just" fontAlgn="t"/>
                      <a:r>
                        <a:rPr lang="en-US" sz="1600" dirty="0" smtClean="0">
                          <a:effectLst/>
                        </a:rPr>
                        <a:t>5201</a:t>
                      </a:r>
                      <a:r>
                        <a:rPr lang="en-US" sz="1600" dirty="0" smtClean="0">
                          <a:solidFill>
                            <a:srgbClr val="475055"/>
                          </a:solidFill>
                          <a:effectLst/>
                          <a:latin typeface="Arial" charset="0"/>
                        </a:rPr>
                        <a:t>(15-11-2017</a:t>
                      </a:r>
                      <a:r>
                        <a:rPr lang="en-US" sz="1600" dirty="0">
                          <a:solidFill>
                            <a:srgbClr val="475055"/>
                          </a:solidFill>
                          <a:effectLst/>
                          <a:latin typeface="Arial" charset="0"/>
                        </a:rPr>
                        <a:t>)</a:t>
                      </a:r>
                    </a:p>
                  </a:txBody>
                  <a:tcPr marL="101600" marR="101600" marT="101600" marB="101600"/>
                </a:tc>
                <a:tc>
                  <a:txBody>
                    <a:bodyPr/>
                    <a:lstStyle/>
                    <a:p>
                      <a:pPr algn="l" fontAlgn="t"/>
                      <a:r>
                        <a:rPr lang="en-US" sz="1600">
                          <a:effectLst/>
                        </a:rPr>
                        <a:t>Raw cotton</a:t>
                      </a:r>
                    </a:p>
                  </a:txBody>
                  <a:tcPr marL="101600" marR="101600" marT="101600" marB="101600"/>
                </a:tc>
                <a:tc>
                  <a:txBody>
                    <a:bodyPr/>
                    <a:lstStyle/>
                    <a:p>
                      <a:pPr algn="l" fontAlgn="t"/>
                      <a:r>
                        <a:rPr lang="en-US" sz="1600">
                          <a:effectLst/>
                        </a:rPr>
                        <a:t>Agriculturist</a:t>
                      </a:r>
                    </a:p>
                  </a:txBody>
                  <a:tcPr marL="101600" marR="101600" marT="101600" marB="101600"/>
                </a:tc>
                <a:tc>
                  <a:txBody>
                    <a:bodyPr/>
                    <a:lstStyle/>
                    <a:p>
                      <a:pPr algn="l" fontAlgn="t"/>
                      <a:r>
                        <a:rPr lang="en-US" sz="1600">
                          <a:effectLst/>
                        </a:rPr>
                        <a:t>Any registered person</a:t>
                      </a:r>
                    </a:p>
                  </a:txBody>
                  <a:tcPr marL="101600" marR="101600" marT="101600" marB="101600"/>
                </a:tc>
              </a:tr>
              <a:tr h="654045">
                <a:tc>
                  <a:txBody>
                    <a:bodyPr/>
                    <a:lstStyle/>
                    <a:p>
                      <a:pPr algn="l" fontAlgn="t"/>
                      <a:r>
                        <a:rPr lang="nb-NO" sz="1600">
                          <a:effectLst/>
                        </a:rPr>
                        <a:t>5.</a:t>
                      </a:r>
                    </a:p>
                  </a:txBody>
                  <a:tcPr marL="101600" marR="101600" marT="101600" marB="101600"/>
                </a:tc>
                <a:tc>
                  <a:txBody>
                    <a:bodyPr/>
                    <a:lstStyle/>
                    <a:p>
                      <a:pPr algn="l" fontAlgn="t"/>
                      <a:r>
                        <a:rPr lang="mr-IN" sz="1600">
                          <a:effectLst/>
                        </a:rPr>
                        <a:t>–</a:t>
                      </a:r>
                    </a:p>
                  </a:txBody>
                  <a:tcPr marL="101600" marR="101600" marT="101600" marB="101600"/>
                </a:tc>
                <a:tc>
                  <a:txBody>
                    <a:bodyPr/>
                    <a:lstStyle/>
                    <a:p>
                      <a:pPr algn="l" fontAlgn="t"/>
                      <a:r>
                        <a:rPr lang="en-US" sz="1600">
                          <a:effectLst/>
                        </a:rPr>
                        <a:t>Supply of lottery</a:t>
                      </a:r>
                    </a:p>
                  </a:txBody>
                  <a:tcPr marL="101600" marR="101600" marT="101600" marB="101600"/>
                </a:tc>
                <a:tc>
                  <a:txBody>
                    <a:bodyPr/>
                    <a:lstStyle/>
                    <a:p>
                      <a:pPr algn="l" fontAlgn="t"/>
                      <a:r>
                        <a:rPr lang="en-US" sz="1600" dirty="0">
                          <a:effectLst/>
                        </a:rPr>
                        <a:t>State Government, </a:t>
                      </a:r>
                      <a:r>
                        <a:rPr lang="en-US" sz="1600" dirty="0" smtClean="0">
                          <a:effectLst/>
                        </a:rPr>
                        <a:t>UT,</a:t>
                      </a:r>
                      <a:r>
                        <a:rPr lang="en-US" sz="1600" baseline="0" dirty="0" smtClean="0">
                          <a:effectLst/>
                        </a:rPr>
                        <a:t> any</a:t>
                      </a:r>
                      <a:r>
                        <a:rPr lang="en-US" sz="1600" dirty="0" smtClean="0">
                          <a:effectLst/>
                        </a:rPr>
                        <a:t> local authority</a:t>
                      </a:r>
                      <a:endParaRPr lang="en-US" sz="1600" dirty="0">
                        <a:effectLst/>
                      </a:endParaRPr>
                    </a:p>
                  </a:txBody>
                  <a:tcPr marL="101600" marR="101600" marT="101600" marB="101600"/>
                </a:tc>
                <a:tc>
                  <a:txBody>
                    <a:bodyPr/>
                    <a:lstStyle/>
                    <a:p>
                      <a:pPr algn="just" fontAlgn="t"/>
                      <a:r>
                        <a:rPr lang="en-US" sz="1600" dirty="0">
                          <a:effectLst/>
                        </a:rPr>
                        <a:t>Lottery distributor or selling agent</a:t>
                      </a:r>
                      <a:r>
                        <a:rPr lang="en-US" sz="1600" dirty="0" smtClean="0">
                          <a:effectLst/>
                        </a:rPr>
                        <a:t>.</a:t>
                      </a:r>
                      <a:endParaRPr lang="en-US" sz="1600" dirty="0">
                        <a:solidFill>
                          <a:srgbClr val="475055"/>
                        </a:solidFill>
                        <a:effectLst/>
                        <a:latin typeface="Arial" charset="0"/>
                      </a:endParaRPr>
                    </a:p>
                  </a:txBody>
                  <a:tcPr marL="101600" marR="101600" marT="101600" marB="101600"/>
                </a:tc>
              </a:tr>
              <a:tr h="884885">
                <a:tc>
                  <a:txBody>
                    <a:bodyPr/>
                    <a:lstStyle/>
                    <a:p>
                      <a:pPr algn="l" fontAlgn="t"/>
                      <a:r>
                        <a:rPr lang="hr-HR" sz="1600" dirty="0">
                          <a:effectLst/>
                        </a:rPr>
                        <a:t>6.</a:t>
                      </a:r>
                    </a:p>
                  </a:txBody>
                  <a:tcPr marL="101600" marR="101600" marT="101600" marB="101600"/>
                </a:tc>
                <a:tc>
                  <a:txBody>
                    <a:bodyPr/>
                    <a:lstStyle/>
                    <a:p>
                      <a:pPr algn="just" fontAlgn="t"/>
                      <a:r>
                        <a:rPr lang="en-US" sz="1600" dirty="0">
                          <a:effectLst/>
                        </a:rPr>
                        <a:t>Any Chapter</a:t>
                      </a:r>
                      <a:endParaRPr lang="en-US" sz="1600" dirty="0">
                        <a:solidFill>
                          <a:srgbClr val="475055"/>
                        </a:solidFill>
                        <a:effectLst/>
                        <a:latin typeface="Arial" charset="0"/>
                      </a:endParaRPr>
                    </a:p>
                    <a:p>
                      <a:pPr algn="just" fontAlgn="t"/>
                      <a:r>
                        <a:rPr lang="en-US" sz="1600" dirty="0" smtClean="0">
                          <a:solidFill>
                            <a:srgbClr val="475055"/>
                          </a:solidFill>
                          <a:effectLst/>
                          <a:latin typeface="Arial" charset="0"/>
                        </a:rPr>
                        <a:t>(wef.13-10-2017</a:t>
                      </a:r>
                      <a:r>
                        <a:rPr lang="en-US" sz="1600" dirty="0">
                          <a:solidFill>
                            <a:srgbClr val="475055"/>
                          </a:solidFill>
                          <a:effectLst/>
                          <a:latin typeface="Arial" charset="0"/>
                        </a:rPr>
                        <a:t>)</a:t>
                      </a:r>
                    </a:p>
                  </a:txBody>
                  <a:tcPr marL="101600" marR="101600" marT="101600" marB="101600"/>
                </a:tc>
                <a:tc>
                  <a:txBody>
                    <a:bodyPr/>
                    <a:lstStyle/>
                    <a:p>
                      <a:pPr algn="l" fontAlgn="t"/>
                      <a:r>
                        <a:rPr lang="en-US" sz="1600" dirty="0">
                          <a:effectLst/>
                        </a:rPr>
                        <a:t>Used vehicles seized and confiscated goods, old and used goods, waste and scrap</a:t>
                      </a:r>
                    </a:p>
                  </a:txBody>
                  <a:tcPr marL="101600" marR="101600" marT="101600" marB="101600"/>
                </a:tc>
                <a:tc>
                  <a:txBody>
                    <a:bodyPr/>
                    <a:lstStyle/>
                    <a:p>
                      <a:pPr algn="l" fontAlgn="t"/>
                      <a:r>
                        <a:rPr lang="en-US" sz="1600">
                          <a:effectLst/>
                        </a:rPr>
                        <a:t>Central Government, State Government, Union territory or a Local authority.</a:t>
                      </a:r>
                    </a:p>
                  </a:txBody>
                  <a:tcPr marL="101600" marR="101600" marT="101600" marB="101600"/>
                </a:tc>
                <a:tc>
                  <a:txBody>
                    <a:bodyPr/>
                    <a:lstStyle/>
                    <a:p>
                      <a:pPr algn="l" fontAlgn="t"/>
                      <a:r>
                        <a:rPr lang="en-US" sz="1600">
                          <a:effectLst/>
                        </a:rPr>
                        <a:t>Any registered person</a:t>
                      </a:r>
                    </a:p>
                  </a:txBody>
                  <a:tcPr marL="101600" marR="101600" marT="101600" marB="101600"/>
                </a:tc>
              </a:tr>
              <a:tr h="654045">
                <a:tc>
                  <a:txBody>
                    <a:bodyPr/>
                    <a:lstStyle/>
                    <a:p>
                      <a:pPr algn="l" fontAlgn="t"/>
                      <a:r>
                        <a:rPr lang="nb-NO" sz="1600">
                          <a:effectLst/>
                        </a:rPr>
                        <a:t>7.</a:t>
                      </a:r>
                    </a:p>
                  </a:txBody>
                  <a:tcPr marL="101600" marR="101600" marT="101600" marB="101600"/>
                </a:tc>
                <a:tc>
                  <a:txBody>
                    <a:bodyPr/>
                    <a:lstStyle/>
                    <a:p>
                      <a:pPr algn="just" fontAlgn="t"/>
                      <a:r>
                        <a:rPr lang="en-US" sz="1600" dirty="0">
                          <a:effectLst/>
                        </a:rPr>
                        <a:t>Any Chapter</a:t>
                      </a:r>
                      <a:endParaRPr lang="en-US" sz="1600" dirty="0">
                        <a:solidFill>
                          <a:srgbClr val="475055"/>
                        </a:solidFill>
                        <a:effectLst/>
                        <a:latin typeface="Arial" charset="0"/>
                      </a:endParaRPr>
                    </a:p>
                    <a:p>
                      <a:pPr algn="just" fontAlgn="t"/>
                      <a:r>
                        <a:rPr lang="en-US" sz="1600" dirty="0" smtClean="0">
                          <a:solidFill>
                            <a:srgbClr val="475055"/>
                          </a:solidFill>
                          <a:effectLst/>
                          <a:latin typeface="Arial" charset="0"/>
                        </a:rPr>
                        <a:t>(wef.28-5-2018</a:t>
                      </a:r>
                      <a:r>
                        <a:rPr lang="en-US" sz="1600" dirty="0">
                          <a:solidFill>
                            <a:srgbClr val="475055"/>
                          </a:solidFill>
                          <a:effectLst/>
                          <a:latin typeface="Arial" charset="0"/>
                        </a:rPr>
                        <a:t>)</a:t>
                      </a:r>
                    </a:p>
                  </a:txBody>
                  <a:tcPr marL="101600" marR="101600" marT="101600" marB="101600"/>
                </a:tc>
                <a:tc>
                  <a:txBody>
                    <a:bodyPr/>
                    <a:lstStyle/>
                    <a:p>
                      <a:pPr algn="l" fontAlgn="t"/>
                      <a:r>
                        <a:rPr lang="en-US" sz="1600">
                          <a:effectLst/>
                        </a:rPr>
                        <a:t>Priority Sector Lending Certificate</a:t>
                      </a:r>
                    </a:p>
                  </a:txBody>
                  <a:tcPr marL="101600" marR="101600" marT="101600" marB="101600"/>
                </a:tc>
                <a:tc>
                  <a:txBody>
                    <a:bodyPr/>
                    <a:lstStyle/>
                    <a:p>
                      <a:pPr algn="l" fontAlgn="t"/>
                      <a:r>
                        <a:rPr lang="en-US" sz="1600">
                          <a:effectLst/>
                        </a:rPr>
                        <a:t>Any registered person</a:t>
                      </a:r>
                    </a:p>
                  </a:txBody>
                  <a:tcPr marL="101600" marR="101600" marT="101600" marB="101600"/>
                </a:tc>
                <a:tc>
                  <a:txBody>
                    <a:bodyPr/>
                    <a:lstStyle/>
                    <a:p>
                      <a:pPr algn="l" fontAlgn="t"/>
                      <a:r>
                        <a:rPr lang="en-US" sz="1600" dirty="0">
                          <a:effectLst/>
                        </a:rPr>
                        <a:t>Any registered person</a:t>
                      </a:r>
                    </a:p>
                  </a:txBody>
                  <a:tcPr marL="101600" marR="101600" marT="101600" marB="101600"/>
                </a:tc>
              </a:tr>
            </a:tbl>
          </a:graphicData>
        </a:graphic>
      </p:graphicFrame>
      <p:sp>
        <p:nvSpPr>
          <p:cNvPr id="3" name="TextBox 2"/>
          <p:cNvSpPr txBox="1"/>
          <p:nvPr/>
        </p:nvSpPr>
        <p:spPr>
          <a:xfrm>
            <a:off x="2228045" y="141667"/>
            <a:ext cx="6546407" cy="369332"/>
          </a:xfrm>
          <a:prstGeom prst="rect">
            <a:avLst/>
          </a:prstGeom>
          <a:noFill/>
        </p:spPr>
        <p:txBody>
          <a:bodyPr wrap="none" rtlCol="0">
            <a:spAutoFit/>
          </a:bodyPr>
          <a:lstStyle/>
          <a:p>
            <a:r>
              <a:rPr lang="en-US" b="1" smtClean="0"/>
              <a:t>RCM </a:t>
            </a:r>
            <a:r>
              <a:rPr lang="en-US" b="1" dirty="0"/>
              <a:t>on Goods-</a:t>
            </a:r>
            <a:r>
              <a:rPr lang="en-US" b="1" dirty="0" err="1"/>
              <a:t>N.No</a:t>
            </a:r>
            <a:r>
              <a:rPr lang="en-US" b="1" dirty="0"/>
              <a:t>. 4/2017 C.T. (R) </a:t>
            </a:r>
            <a:r>
              <a:rPr lang="en-US" b="1" dirty="0" err="1"/>
              <a:t>dt.</a:t>
            </a:r>
            <a:r>
              <a:rPr lang="en-US" b="1" dirty="0"/>
              <a:t> 28.06.2017 u/s 9(3</a:t>
            </a:r>
            <a:r>
              <a:rPr lang="en-US" b="1" dirty="0" smtClean="0"/>
              <a:t>)</a:t>
            </a:r>
            <a:endParaRPr lang="mr-IN" b="1" dirty="0"/>
          </a:p>
        </p:txBody>
      </p:sp>
    </p:spTree>
    <p:extLst>
      <p:ext uri="{BB962C8B-B14F-4D97-AF65-F5344CB8AC3E}">
        <p14:creationId xmlns:p14="http://schemas.microsoft.com/office/powerpoint/2010/main" val="14430383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List of Notifications issued from time to time related to RCM U/s. 9(4)</a:t>
            </a:r>
            <a:r>
              <a:rPr lang="en-US" dirty="0"/>
              <a:t/>
            </a:r>
            <a:br>
              <a:rPr lang="en-US" dirty="0"/>
            </a:br>
            <a:endParaRPr lang="en-US" dirty="0"/>
          </a:p>
        </p:txBody>
      </p:sp>
      <p:sp>
        <p:nvSpPr>
          <p:cNvPr id="3" name="Content Placeholder 2"/>
          <p:cNvSpPr>
            <a:spLocks noGrp="1"/>
          </p:cNvSpPr>
          <p:nvPr>
            <p:ph idx="1"/>
          </p:nvPr>
        </p:nvSpPr>
        <p:spPr/>
        <p:txBody>
          <a:bodyPr/>
          <a:lstStyle/>
          <a:p>
            <a:pPr fontAlgn="t"/>
            <a:r>
              <a:rPr lang="en-US" b="1" dirty="0">
                <a:hlinkClick r:id="rId2"/>
              </a:rPr>
              <a:t>Notification No. 07/2019-Central Tax (Rate) dated 29th March, 2019</a:t>
            </a:r>
            <a:endParaRPr lang="en-US" dirty="0"/>
          </a:p>
          <a:p>
            <a:pPr fontAlgn="t"/>
            <a:r>
              <a:rPr lang="en-US" b="1" dirty="0">
                <a:hlinkClick r:id="rId3"/>
              </a:rPr>
              <a:t>Notification No.24/2019 Central Tax (Rate) dated 30.09.2019</a:t>
            </a:r>
            <a:endParaRPr lang="en-US" dirty="0"/>
          </a:p>
          <a:p>
            <a:endParaRPr lang="en-US" dirty="0"/>
          </a:p>
        </p:txBody>
      </p:sp>
    </p:spTree>
    <p:extLst>
      <p:ext uri="{BB962C8B-B14F-4D97-AF65-F5344CB8AC3E}">
        <p14:creationId xmlns:p14="http://schemas.microsoft.com/office/powerpoint/2010/main" val="1587064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206" y="189664"/>
            <a:ext cx="11591326" cy="959083"/>
          </a:xfrm>
        </p:spPr>
        <p:txBody>
          <a:bodyPr>
            <a:normAutofit fontScale="90000"/>
          </a:bodyPr>
          <a:lstStyle/>
          <a:p>
            <a:pPr algn="ctr"/>
            <a:r>
              <a:rPr lang="en-US" dirty="0"/>
              <a:t>Notification No. 07/2019- Central Tax (Rate) </a:t>
            </a:r>
            <a:br>
              <a:rPr lang="en-US" dirty="0"/>
            </a:br>
            <a:r>
              <a:rPr lang="en-US" dirty="0" smtClean="0"/>
              <a:t>Sec. 9(4) </a:t>
            </a:r>
            <a:r>
              <a:rPr lang="en-US" dirty="0" err="1" smtClean="0"/>
              <a:t>w.e.f</a:t>
            </a:r>
            <a:r>
              <a:rPr lang="en-US" dirty="0" smtClean="0"/>
              <a:t>. 01-04-2019</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15341424"/>
              </p:ext>
            </p:extLst>
          </p:nvPr>
        </p:nvGraphicFramePr>
        <p:xfrm>
          <a:off x="154205" y="1148747"/>
          <a:ext cx="11591327" cy="4874968"/>
        </p:xfrm>
        <a:graphic>
          <a:graphicData uri="http://schemas.openxmlformats.org/drawingml/2006/table">
            <a:tbl>
              <a:tblPr firstRow="1" bandRow="1">
                <a:tableStyleId>{5C22544A-7EE6-4342-B048-85BDC9FD1C3A}</a:tableStyleId>
              </a:tblPr>
              <a:tblGrid>
                <a:gridCol w="438223"/>
                <a:gridCol w="9672034"/>
                <a:gridCol w="1481070"/>
              </a:tblGrid>
              <a:tr h="370840">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sk-SK" sz="1600" kern="1200" dirty="0" smtClean="0">
                          <a:solidFill>
                            <a:schemeClr val="dk1"/>
                          </a:solidFill>
                          <a:effectLst/>
                          <a:latin typeface="+mn-lt"/>
                          <a:ea typeface="+mn-ea"/>
                          <a:cs typeface="+mn-cs"/>
                        </a:rPr>
                        <a:t>SN. </a:t>
                      </a:r>
                    </a:p>
                    <a:p>
                      <a:pPr marL="0" algn="l" defTabSz="914400" rtl="0" eaLnBrk="1" fontAlgn="t" latinLnBrk="0" hangingPunct="1"/>
                      <a:endParaRPr lang="en-US" sz="1600" kern="1200" dirty="0">
                        <a:solidFill>
                          <a:schemeClr val="dk1"/>
                        </a:solidFill>
                        <a:effectLst/>
                        <a:latin typeface="+mn-lt"/>
                        <a:ea typeface="+mn-ea"/>
                        <a:cs typeface="+mn-cs"/>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tx1"/>
                          </a:solidFill>
                          <a:effectLst/>
                          <a:latin typeface="+mn-lt"/>
                          <a:ea typeface="+mn-ea"/>
                          <a:cs typeface="+mn-cs"/>
                        </a:rPr>
                        <a:t>Category of supply of goods and services </a:t>
                      </a:r>
                      <a:endParaRPr lang="en-US" sz="1200" dirty="0" smtClean="0">
                        <a:solidFill>
                          <a:schemeClr val="tx1"/>
                        </a:solidFill>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tx1"/>
                          </a:solidFill>
                          <a:effectLst/>
                          <a:latin typeface="+mn-lt"/>
                          <a:ea typeface="+mn-ea"/>
                          <a:cs typeface="+mn-cs"/>
                        </a:rPr>
                        <a:t>Recipient of goods and services </a:t>
                      </a:r>
                      <a:endParaRPr lang="en-US" sz="1200" dirty="0" smtClean="0">
                        <a:solidFill>
                          <a:schemeClr val="tx1"/>
                        </a:solidFill>
                      </a:endParaRPr>
                    </a:p>
                    <a:p>
                      <a:endParaRPr lang="en-US" sz="1200" dirty="0">
                        <a:solidFill>
                          <a:schemeClr val="tx1"/>
                        </a:solidFill>
                      </a:endParaRPr>
                    </a:p>
                  </a:txBody>
                  <a:tcPr>
                    <a:solidFill>
                      <a:schemeClr val="bg2"/>
                    </a:solidFill>
                  </a:tcPr>
                </a:tc>
              </a:tr>
              <a:tr h="370840">
                <a:tc>
                  <a:txBody>
                    <a:bodyPr/>
                    <a:lstStyle/>
                    <a:p>
                      <a:r>
                        <a:rPr lang="en-US" sz="1200" dirty="0" smtClean="0"/>
                        <a:t>1</a:t>
                      </a:r>
                      <a:endParaRPr lang="en-US" sz="1200"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Supply of such goods and services or both [other than services by way of grant of development rights, long term lease of land (against upfront payment in the form of premium, salami, development charges etc.) or FSI (including additional FSI)] which constitute the shortfall from the minimum value of goods or services or both required to be purchased by a promoter for construction of project, in a financial year (or part of the financial year till the date of issuance of completion certificate or first occupation, whichever is earlier) as prescribed in notification No. 11/ 2017- Central Tax (Rate), dated 28th June, 2017, at items (</a:t>
                      </a:r>
                      <a:r>
                        <a:rPr lang="en-US" sz="1200" kern="1200" dirty="0" err="1" smtClean="0">
                          <a:solidFill>
                            <a:schemeClr val="dk1"/>
                          </a:solidFill>
                          <a:effectLst/>
                          <a:latin typeface="+mn-lt"/>
                          <a:ea typeface="+mn-ea"/>
                          <a:cs typeface="+mn-cs"/>
                        </a:rPr>
                        <a:t>i</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ia</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ib</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ic</a:t>
                      </a:r>
                      <a:r>
                        <a:rPr lang="en-US" sz="1200" kern="1200" dirty="0" smtClean="0">
                          <a:solidFill>
                            <a:schemeClr val="dk1"/>
                          </a:solidFill>
                          <a:effectLst/>
                          <a:latin typeface="+mn-lt"/>
                          <a:ea typeface="+mn-ea"/>
                          <a:cs typeface="+mn-cs"/>
                        </a:rPr>
                        <a:t>) and (id) against serial number 3 in the Table, published in Gazette of India vide G.S.R. No. 690, dated 28th June, 2017, as amended. </a:t>
                      </a:r>
                      <a:endParaRPr lang="en-US" sz="1200" dirty="0" smtClean="0"/>
                    </a:p>
                    <a:p>
                      <a:endParaRPr lang="en-US" sz="1200"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Promoter. </a:t>
                      </a:r>
                      <a:endParaRPr lang="en-US" sz="2000" dirty="0" smtClean="0"/>
                    </a:p>
                    <a:p>
                      <a:endParaRPr lang="en-US" sz="2000" dirty="0"/>
                    </a:p>
                  </a:txBody>
                  <a:tcPr>
                    <a:solidFill>
                      <a:schemeClr val="bg2"/>
                    </a:solidFill>
                  </a:tcPr>
                </a:tc>
              </a:tr>
              <a:tr h="1583128">
                <a:tc>
                  <a:txBody>
                    <a:bodyPr/>
                    <a:lstStyle/>
                    <a:p>
                      <a:r>
                        <a:rPr lang="en-US" sz="1200" dirty="0" smtClean="0"/>
                        <a:t>2</a:t>
                      </a:r>
                      <a:endParaRPr lang="en-US" sz="1200"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Cement falling in chapter heading 2523 in the first schedule to the Customs Tariff Act, 1975 (51 of 1975) which constitute the shortfall from the minimum value of goods or services or both required to be purchased by a promoter for construction of project, in a financial year (or part of the financial year till the date of issuance of completion certificate or first occupation, whichever is earlier) as prescribed in notification No. 11/ 2017- Central Tax (Rate), dated 28th June, 2017, at items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ib</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ic</a:t>
                      </a:r>
                      <a:r>
                        <a:rPr lang="en-US" sz="1200" kern="1200" dirty="0" smtClean="0">
                          <a:solidFill>
                            <a:schemeClr val="tx1"/>
                          </a:solidFill>
                          <a:effectLst/>
                          <a:latin typeface="+mn-lt"/>
                          <a:ea typeface="+mn-ea"/>
                          <a:cs typeface="+mn-cs"/>
                        </a:rPr>
                        <a:t>) and (id) against serial number 3 in the Table, published in Gazette of India vide G.S.R. No. 690, dated 28th June, 2017, as amended. </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“Cement falling in chapter heading 2523 in the first schedule to the Customs Tariff Act, 1975 (51 of 1975).”.  (</a:t>
                      </a:r>
                      <a:r>
                        <a:rPr lang="en-US" sz="1800" kern="1200" dirty="0" err="1" smtClean="0">
                          <a:solidFill>
                            <a:schemeClr val="dk1"/>
                          </a:solidFill>
                          <a:effectLst/>
                          <a:latin typeface="+mn-lt"/>
                          <a:ea typeface="+mn-ea"/>
                          <a:cs typeface="+mn-cs"/>
                        </a:rPr>
                        <a:t>wef</a:t>
                      </a:r>
                      <a:r>
                        <a:rPr lang="en-US" sz="1800" kern="1200" baseline="0" dirty="0" smtClean="0">
                          <a:solidFill>
                            <a:schemeClr val="dk1"/>
                          </a:solidFill>
                          <a:effectLst/>
                          <a:latin typeface="+mn-lt"/>
                          <a:ea typeface="+mn-ea"/>
                          <a:cs typeface="+mn-cs"/>
                        </a:rPr>
                        <a:t> 01-10-2019)</a:t>
                      </a:r>
                      <a:endParaRPr lang="en-US" sz="1200" dirty="0" smtClean="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Promoter. </a:t>
                      </a:r>
                      <a:endParaRPr lang="en-US" sz="2000" dirty="0" smtClean="0"/>
                    </a:p>
                    <a:p>
                      <a:endParaRPr lang="en-US" sz="2000" dirty="0"/>
                    </a:p>
                  </a:txBody>
                  <a:tcPr>
                    <a:solidFill>
                      <a:schemeClr val="bg2"/>
                    </a:solidFill>
                  </a:tcPr>
                </a:tc>
              </a:tr>
              <a:tr h="370840">
                <a:tc>
                  <a:txBody>
                    <a:bodyPr/>
                    <a:lstStyle/>
                    <a:p>
                      <a:r>
                        <a:rPr lang="en-US" sz="1200" dirty="0" smtClean="0"/>
                        <a:t>3</a:t>
                      </a:r>
                      <a:endParaRPr lang="en-US" sz="1200"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Capital goods falling under any chapter in the first schedule to the Customs Tariff Act, 1975 (51 of 1975) supplied to a promoter for construction of a project on which tax is payable or paid at the rate prescribed for items (</a:t>
                      </a:r>
                      <a:r>
                        <a:rPr lang="en-US" sz="1200" kern="1200" dirty="0" err="1" smtClean="0">
                          <a:solidFill>
                            <a:schemeClr val="dk1"/>
                          </a:solidFill>
                          <a:effectLst/>
                          <a:latin typeface="+mn-lt"/>
                          <a:ea typeface="+mn-ea"/>
                          <a:cs typeface="+mn-cs"/>
                        </a:rPr>
                        <a:t>i</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ia</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ib</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ic</a:t>
                      </a:r>
                      <a:r>
                        <a:rPr lang="en-US" sz="1200" kern="1200" dirty="0" smtClean="0">
                          <a:solidFill>
                            <a:schemeClr val="dk1"/>
                          </a:solidFill>
                          <a:effectLst/>
                          <a:latin typeface="+mn-lt"/>
                          <a:ea typeface="+mn-ea"/>
                          <a:cs typeface="+mn-cs"/>
                        </a:rPr>
                        <a:t>) and (id) against serial number 3 in the Table, in notification No. 11/ 2017- Central Tax (Rate), dated 28th June, 2017, published in Gazette of India vide G.S.R. No. 690, dated 28th June, 2017, as amended. </a:t>
                      </a:r>
                      <a:endParaRPr lang="en-US" sz="1200" dirty="0" smtClean="0"/>
                    </a:p>
                    <a:p>
                      <a:endParaRPr lang="en-US" sz="1200"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Promoter. </a:t>
                      </a:r>
                      <a:endParaRPr lang="en-US" sz="2000" dirty="0" smtClean="0"/>
                    </a:p>
                    <a:p>
                      <a:endParaRPr lang="en-US" sz="2000" dirty="0"/>
                    </a:p>
                  </a:txBody>
                  <a:tcPr>
                    <a:solidFill>
                      <a:schemeClr val="bg2"/>
                    </a:solidFill>
                  </a:tcPr>
                </a:tc>
              </a:tr>
            </a:tbl>
          </a:graphicData>
        </a:graphic>
      </p:graphicFrame>
    </p:spTree>
    <p:extLst>
      <p:ext uri="{BB962C8B-B14F-4D97-AF65-F5344CB8AC3E}">
        <p14:creationId xmlns:p14="http://schemas.microsoft.com/office/powerpoint/2010/main" val="5427304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Explanation. - For the purpose of </a:t>
            </a:r>
            <a:r>
              <a:rPr lang="en-US" dirty="0" smtClean="0"/>
              <a:t>this notification issued u/s 9(4)</a:t>
            </a: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t>
            </a:r>
            <a:r>
              <a:rPr lang="en-US" dirty="0" err="1"/>
              <a:t>i</a:t>
            </a:r>
            <a:r>
              <a:rPr lang="en-US" dirty="0"/>
              <a:t>) the term “promoter” shall have the same meaning as assigned to it in in clause (</a:t>
            </a:r>
            <a:r>
              <a:rPr lang="en-US" dirty="0" err="1"/>
              <a:t>zk</a:t>
            </a:r>
            <a:r>
              <a:rPr lang="en-US" dirty="0"/>
              <a:t>) of section 2 of the Real Estate (Regulation and Development) Act, 2016 (16 of 2016); </a:t>
            </a:r>
          </a:p>
          <a:p>
            <a:r>
              <a:rPr lang="en-US" dirty="0"/>
              <a:t>(ii) “project” shall mean a Real Estate Project (REP) or a Residential Real Estate Project (RREP); </a:t>
            </a:r>
          </a:p>
          <a:p>
            <a:r>
              <a:rPr lang="en-US" dirty="0"/>
              <a:t>(iii) the term “Real Estate Project (REP)” shall have the same meaning as assigned to it in in clause (</a:t>
            </a:r>
            <a:r>
              <a:rPr lang="en-US" dirty="0" err="1"/>
              <a:t>zn</a:t>
            </a:r>
            <a:r>
              <a:rPr lang="en-US" dirty="0"/>
              <a:t>) of section 2 of the Real Estate (Regulation and Development) Act, 2016 (16 of 2016); </a:t>
            </a:r>
          </a:p>
          <a:p>
            <a:r>
              <a:rPr lang="en-US" dirty="0"/>
              <a:t>(iv) “Residential Real Estate Project (RREP)” shall mean a REP in which the carpet area of the commercial apartments is not more than 15 per cent. of the total carpet area of all the apartments in the REP. </a:t>
            </a:r>
          </a:p>
          <a:p>
            <a:r>
              <a:rPr lang="en-US" dirty="0"/>
              <a:t>(v) the term “floor space index (FSI)” shall mean the ratio of a building’s total floor area (gross floor area) to the size of the piece of land upon which it is built. </a:t>
            </a:r>
          </a:p>
          <a:p>
            <a:endParaRPr lang="en-US" dirty="0"/>
          </a:p>
        </p:txBody>
      </p:sp>
    </p:spTree>
    <p:extLst>
      <p:ext uri="{BB962C8B-B14F-4D97-AF65-F5344CB8AC3E}">
        <p14:creationId xmlns:p14="http://schemas.microsoft.com/office/powerpoint/2010/main" val="13076915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GTA Services</a:t>
            </a:r>
            <a:endParaRPr lang="en-US" dirty="0"/>
          </a:p>
        </p:txBody>
      </p:sp>
      <p:sp>
        <p:nvSpPr>
          <p:cNvPr id="3" name="Content Placeholder 2"/>
          <p:cNvSpPr>
            <a:spLocks noGrp="1"/>
          </p:cNvSpPr>
          <p:nvPr>
            <p:ph idx="1"/>
          </p:nvPr>
        </p:nvSpPr>
        <p:spPr>
          <a:xfrm>
            <a:off x="1338471" y="1853754"/>
            <a:ext cx="9716384" cy="4295255"/>
          </a:xfrm>
        </p:spPr>
        <p:txBody>
          <a:bodyPr/>
          <a:lstStyle/>
          <a:p>
            <a:r>
              <a:rPr lang="en-US" dirty="0" smtClean="0"/>
              <a:t>Nature of Service- Transportation of Goods by Road</a:t>
            </a:r>
          </a:p>
          <a:p>
            <a:r>
              <a:rPr lang="en-US" dirty="0" smtClean="0"/>
              <a:t>Provider- Any person as Goods Transport Agency</a:t>
            </a:r>
          </a:p>
          <a:p>
            <a:r>
              <a:rPr lang="en-US" dirty="0" smtClean="0"/>
              <a:t>Receiver-</a:t>
            </a:r>
          </a:p>
          <a:p>
            <a:pPr lvl="1"/>
            <a:r>
              <a:rPr lang="en-US" dirty="0" smtClean="0"/>
              <a:t>Factory</a:t>
            </a:r>
          </a:p>
          <a:p>
            <a:pPr lvl="1"/>
            <a:r>
              <a:rPr lang="en-US" dirty="0" smtClean="0"/>
              <a:t>Societies</a:t>
            </a:r>
          </a:p>
          <a:p>
            <a:pPr lvl="1"/>
            <a:r>
              <a:rPr lang="en-US" dirty="0" smtClean="0"/>
              <a:t>Body Corporate/Partnership Firm/AOP</a:t>
            </a:r>
          </a:p>
          <a:p>
            <a:pPr lvl="1"/>
            <a:r>
              <a:rPr lang="en-US" dirty="0" smtClean="0"/>
              <a:t>Casual Taxable Person</a:t>
            </a:r>
          </a:p>
          <a:p>
            <a:pPr lvl="1"/>
            <a:r>
              <a:rPr lang="en-US" dirty="0" smtClean="0"/>
              <a:t>GST registered person</a:t>
            </a:r>
          </a:p>
          <a:p>
            <a:r>
              <a:rPr lang="en-US" dirty="0" smtClean="0"/>
              <a:t>No RCM where GTA pay GST @ 12% and charge on invoice (22</a:t>
            </a:r>
            <a:r>
              <a:rPr lang="en-US" baseline="30000" dirty="0" smtClean="0"/>
              <a:t>nd</a:t>
            </a:r>
            <a:r>
              <a:rPr lang="en-US" dirty="0" smtClean="0"/>
              <a:t> August, 2017)</a:t>
            </a:r>
          </a:p>
          <a:p>
            <a:pPr lvl="1"/>
            <a:endParaRPr lang="en-US" dirty="0"/>
          </a:p>
        </p:txBody>
      </p:sp>
    </p:spTree>
    <p:extLst>
      <p:ext uri="{BB962C8B-B14F-4D97-AF65-F5344CB8AC3E}">
        <p14:creationId xmlns:p14="http://schemas.microsoft.com/office/powerpoint/2010/main" val="7064305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817398"/>
            <a:ext cx="9603275" cy="1049235"/>
          </a:xfrm>
        </p:spPr>
        <p:txBody>
          <a:bodyPr/>
          <a:lstStyle/>
          <a:p>
            <a:r>
              <a:rPr lang="en-US" dirty="0" smtClean="0"/>
              <a:t>Exclusion </a:t>
            </a:r>
            <a:r>
              <a:rPr lang="en-US" dirty="0" err="1" smtClean="0"/>
              <a:t>w.e.f</a:t>
            </a:r>
            <a:r>
              <a:rPr lang="en-US" dirty="0" smtClean="0"/>
              <a:t>. 01-01-2019</a:t>
            </a:r>
            <a:endParaRPr lang="en-US" dirty="0"/>
          </a:p>
        </p:txBody>
      </p:sp>
      <p:sp>
        <p:nvSpPr>
          <p:cNvPr id="3" name="Content Placeholder 2"/>
          <p:cNvSpPr>
            <a:spLocks noGrp="1"/>
          </p:cNvSpPr>
          <p:nvPr>
            <p:ph idx="1"/>
          </p:nvPr>
        </p:nvSpPr>
        <p:spPr/>
        <p:txBody>
          <a:bodyPr>
            <a:normAutofit/>
          </a:bodyPr>
          <a:lstStyle/>
          <a:p>
            <a:pPr marL="0" indent="0">
              <a:buNone/>
            </a:pPr>
            <a:r>
              <a:rPr lang="en-US" dirty="0"/>
              <a:t>“Provided that nothing contained in this entry shall apply to services provided by a goods transport agency, by way of transport of goods in a goods carriage by road, to, - </a:t>
            </a:r>
          </a:p>
          <a:p>
            <a:pPr marL="0" indent="0">
              <a:buNone/>
            </a:pPr>
            <a:r>
              <a:rPr lang="en-US" dirty="0" smtClean="0"/>
              <a:t>(</a:t>
            </a:r>
            <a:r>
              <a:rPr lang="en-US" dirty="0"/>
              <a:t>a) a Department or Establishment of the </a:t>
            </a:r>
            <a:r>
              <a:rPr lang="en-US" dirty="0" smtClean="0"/>
              <a:t>CG/SG/UT or</a:t>
            </a:r>
            <a:r>
              <a:rPr lang="en-US" dirty="0"/>
              <a:t/>
            </a:r>
            <a:br>
              <a:rPr lang="en-US" dirty="0"/>
            </a:br>
            <a:r>
              <a:rPr lang="en-US" dirty="0" smtClean="0"/>
              <a:t>(</a:t>
            </a:r>
            <a:r>
              <a:rPr lang="en-US" dirty="0"/>
              <a:t>b) local authority; or</a:t>
            </a:r>
            <a:br>
              <a:rPr lang="en-US" dirty="0"/>
            </a:br>
            <a:r>
              <a:rPr lang="en-US" dirty="0" smtClean="0"/>
              <a:t>(</a:t>
            </a:r>
            <a:r>
              <a:rPr lang="en-US" dirty="0"/>
              <a:t>c) Governmental agencies, </a:t>
            </a:r>
          </a:p>
          <a:p>
            <a:pPr marL="0" indent="0">
              <a:buNone/>
            </a:pPr>
            <a:r>
              <a:rPr lang="en-US" dirty="0" smtClean="0"/>
              <a:t>which </a:t>
            </a:r>
            <a:r>
              <a:rPr lang="en-US" dirty="0"/>
              <a:t>has taken registration under the Central Goods and Services Tax Act, 2017 (12 of 2017) only for the purpose of deducting tax under section 51 and not for making a taxable supply of goods or services.”; </a:t>
            </a:r>
          </a:p>
          <a:p>
            <a:endParaRPr lang="en-US" dirty="0"/>
          </a:p>
        </p:txBody>
      </p:sp>
    </p:spTree>
    <p:extLst>
      <p:ext uri="{BB962C8B-B14F-4D97-AF65-F5344CB8AC3E}">
        <p14:creationId xmlns:p14="http://schemas.microsoft.com/office/powerpoint/2010/main" val="393180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sz="2400" dirty="0" smtClean="0"/>
              <a:t>Normally taxability to pay GST applicable on supplier of Goods </a:t>
            </a:r>
            <a:r>
              <a:rPr lang="en-US" sz="2400" dirty="0"/>
              <a:t>or </a:t>
            </a:r>
            <a:r>
              <a:rPr lang="en-US" sz="2400" dirty="0" smtClean="0"/>
              <a:t>services.</a:t>
            </a:r>
          </a:p>
          <a:p>
            <a:pPr marL="0" indent="0">
              <a:buNone/>
            </a:pPr>
            <a:r>
              <a:rPr lang="en-US" sz="2400" dirty="0" smtClean="0"/>
              <a:t>But </a:t>
            </a:r>
            <a:r>
              <a:rPr lang="en-US" sz="2400" dirty="0"/>
              <a:t>in some cases recipient of goods or services are liable to pay GST</a:t>
            </a:r>
            <a:r>
              <a:rPr lang="en-US" sz="2400" dirty="0" smtClean="0"/>
              <a:t>.</a:t>
            </a:r>
          </a:p>
          <a:p>
            <a:pPr marL="0" indent="0">
              <a:buNone/>
            </a:pPr>
            <a:endParaRPr lang="en-US" sz="2400" dirty="0" smtClean="0"/>
          </a:p>
          <a:p>
            <a:pPr marL="0" indent="0">
              <a:buNone/>
            </a:pPr>
            <a:r>
              <a:rPr lang="en-US" sz="2400" dirty="0" smtClean="0"/>
              <a:t>If </a:t>
            </a:r>
            <a:r>
              <a:rPr lang="en-US" sz="2400" dirty="0"/>
              <a:t>the original supply is exempt then there should be no </a:t>
            </a:r>
            <a:r>
              <a:rPr lang="en-US" sz="2400" dirty="0" smtClean="0"/>
              <a:t>RCM.</a:t>
            </a:r>
            <a:endParaRPr lang="en-US" sz="2400" dirty="0"/>
          </a:p>
          <a:p>
            <a:pPr marL="0" indent="0">
              <a:buNone/>
            </a:pPr>
            <a:endParaRPr lang="en-US" sz="2400" dirty="0" smtClean="0"/>
          </a:p>
          <a:p>
            <a:pPr marL="0" indent="0">
              <a:buNone/>
            </a:pPr>
            <a:r>
              <a:rPr lang="en-US" sz="2400" dirty="0" smtClean="0"/>
              <a:t>The </a:t>
            </a:r>
            <a:r>
              <a:rPr lang="en-US" sz="2400" dirty="0"/>
              <a:t>concept of reverse charge under GST is similar to the reverse charges liability in previous service tax </a:t>
            </a:r>
            <a:r>
              <a:rPr lang="en-US" sz="2400" dirty="0" smtClean="0"/>
              <a:t>law. </a:t>
            </a:r>
          </a:p>
        </p:txBody>
      </p:sp>
    </p:spTree>
    <p:extLst>
      <p:ext uri="{BB962C8B-B14F-4D97-AF65-F5344CB8AC3E}">
        <p14:creationId xmlns:p14="http://schemas.microsoft.com/office/powerpoint/2010/main" val="2664928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6835" y="530086"/>
            <a:ext cx="11277600" cy="5416868"/>
          </a:xfrm>
          <a:prstGeom prst="rect">
            <a:avLst/>
          </a:prstGeom>
        </p:spPr>
        <p:txBody>
          <a:bodyPr wrap="square">
            <a:spAutoFit/>
          </a:bodyPr>
          <a:lstStyle/>
          <a:p>
            <a:r>
              <a:rPr lang="en-US" sz="2200" u="sng" dirty="0" smtClean="0">
                <a:latin typeface="Times New Roman" charset="0"/>
              </a:rPr>
              <a:t>GTA-Exemption</a:t>
            </a:r>
          </a:p>
          <a:p>
            <a:endParaRPr lang="en-US" dirty="0" smtClean="0">
              <a:latin typeface="Times New Roman" charset="0"/>
            </a:endParaRPr>
          </a:p>
          <a:p>
            <a:pPr marL="285750" indent="-285750">
              <a:buFont typeface="Arial" charset="0"/>
              <a:buChar char="•"/>
            </a:pPr>
            <a:r>
              <a:rPr lang="en-US" dirty="0" smtClean="0">
                <a:latin typeface="Times New Roman" charset="0"/>
              </a:rPr>
              <a:t>Services </a:t>
            </a:r>
            <a:r>
              <a:rPr lang="en-US" dirty="0">
                <a:latin typeface="Times New Roman" charset="0"/>
              </a:rPr>
              <a:t>provided by a goods transport agency, by way of transport in a goods carriage of -</a:t>
            </a:r>
            <a:br>
              <a:rPr lang="en-US" dirty="0">
                <a:latin typeface="Times New Roman" charset="0"/>
              </a:rPr>
            </a:br>
            <a:r>
              <a:rPr lang="en-US" dirty="0" smtClean="0">
                <a:latin typeface="Times New Roman" charset="0"/>
              </a:rPr>
              <a:t>	(a</a:t>
            </a:r>
            <a:r>
              <a:rPr lang="en-US" dirty="0">
                <a:latin typeface="Times New Roman" charset="0"/>
              </a:rPr>
              <a:t>) agricultural produce; </a:t>
            </a:r>
            <a:endParaRPr lang="en-US" dirty="0"/>
          </a:p>
          <a:p>
            <a:r>
              <a:rPr lang="en-US" dirty="0" smtClean="0">
                <a:latin typeface="Times New Roman" charset="0"/>
              </a:rPr>
              <a:t>	(</a:t>
            </a:r>
            <a:r>
              <a:rPr lang="en-US" dirty="0">
                <a:latin typeface="Times New Roman" charset="0"/>
              </a:rPr>
              <a:t>b) goods, where consideration charged for the transportation of goods on a consignment transported in a single </a:t>
            </a:r>
            <a:r>
              <a:rPr lang="en-US" dirty="0" smtClean="0">
                <a:latin typeface="Times New Roman" charset="0"/>
              </a:rPr>
              <a:t>	carriage </a:t>
            </a:r>
            <a:r>
              <a:rPr lang="en-US" dirty="0">
                <a:latin typeface="Times New Roman" charset="0"/>
              </a:rPr>
              <a:t>does not exceed one thousand five hundred rupees; </a:t>
            </a:r>
            <a:endParaRPr lang="en-US" dirty="0"/>
          </a:p>
          <a:p>
            <a:r>
              <a:rPr lang="en-US" dirty="0" smtClean="0">
                <a:latin typeface="Times New Roman" charset="0"/>
              </a:rPr>
              <a:t>	(</a:t>
            </a:r>
            <a:r>
              <a:rPr lang="en-US" dirty="0">
                <a:latin typeface="Times New Roman" charset="0"/>
              </a:rPr>
              <a:t>c) goods, where consideration charged for transportation of all such goods for a single consignee does not </a:t>
            </a:r>
            <a:r>
              <a:rPr lang="en-US" dirty="0" smtClean="0">
                <a:latin typeface="Times New Roman" charset="0"/>
              </a:rPr>
              <a:t>exceed 		rupees </a:t>
            </a:r>
            <a:r>
              <a:rPr lang="en-US" dirty="0">
                <a:latin typeface="Times New Roman" charset="0"/>
              </a:rPr>
              <a:t>seven hundred and fifty; </a:t>
            </a:r>
            <a:endParaRPr lang="en-US" dirty="0"/>
          </a:p>
          <a:p>
            <a:r>
              <a:rPr lang="en-US" dirty="0" smtClean="0">
                <a:latin typeface="Times New Roman" charset="0"/>
              </a:rPr>
              <a:t>	(</a:t>
            </a:r>
            <a:r>
              <a:rPr lang="en-US" dirty="0">
                <a:latin typeface="Times New Roman" charset="0"/>
              </a:rPr>
              <a:t>d) milk, salt and food grain including flour, pulses and rice;</a:t>
            </a:r>
            <a:br>
              <a:rPr lang="en-US" dirty="0">
                <a:latin typeface="Times New Roman" charset="0"/>
              </a:rPr>
            </a:br>
            <a:r>
              <a:rPr lang="en-US" dirty="0" smtClean="0">
                <a:latin typeface="Times New Roman" charset="0"/>
              </a:rPr>
              <a:t>	(</a:t>
            </a:r>
            <a:r>
              <a:rPr lang="en-US" dirty="0">
                <a:latin typeface="Times New Roman" charset="0"/>
              </a:rPr>
              <a:t>e) organic manure;</a:t>
            </a:r>
            <a:br>
              <a:rPr lang="en-US" dirty="0">
                <a:latin typeface="Times New Roman" charset="0"/>
              </a:rPr>
            </a:br>
            <a:r>
              <a:rPr lang="en-US" dirty="0" smtClean="0">
                <a:latin typeface="Times New Roman" charset="0"/>
              </a:rPr>
              <a:t>	(</a:t>
            </a:r>
            <a:r>
              <a:rPr lang="en-US" dirty="0">
                <a:latin typeface="Times New Roman" charset="0"/>
              </a:rPr>
              <a:t>f) newspaper or magazines registered with the Registrar of Newspapers; </a:t>
            </a:r>
            <a:endParaRPr lang="en-US" dirty="0"/>
          </a:p>
          <a:p>
            <a:r>
              <a:rPr lang="en-US" dirty="0" smtClean="0">
                <a:latin typeface="Times New Roman" charset="0"/>
              </a:rPr>
              <a:t>	(</a:t>
            </a:r>
            <a:r>
              <a:rPr lang="en-US" dirty="0">
                <a:latin typeface="Times New Roman" charset="0"/>
              </a:rPr>
              <a:t>g) relief materials meant for victims of natural or man-made disasters, calamities, accidents or mishap; or</a:t>
            </a:r>
            <a:br>
              <a:rPr lang="en-US" dirty="0">
                <a:latin typeface="Times New Roman" charset="0"/>
              </a:rPr>
            </a:br>
            <a:r>
              <a:rPr lang="en-US" dirty="0" smtClean="0">
                <a:latin typeface="Times New Roman" charset="0"/>
              </a:rPr>
              <a:t>	(</a:t>
            </a:r>
            <a:r>
              <a:rPr lang="en-US" dirty="0">
                <a:latin typeface="Times New Roman" charset="0"/>
              </a:rPr>
              <a:t>h) </a:t>
            </a:r>
            <a:r>
              <a:rPr lang="en-US" dirty="0" err="1">
                <a:latin typeface="Times New Roman" charset="0"/>
              </a:rPr>
              <a:t>defence</a:t>
            </a:r>
            <a:r>
              <a:rPr lang="en-US" dirty="0">
                <a:latin typeface="Times New Roman" charset="0"/>
              </a:rPr>
              <a:t> or military </a:t>
            </a:r>
            <a:r>
              <a:rPr lang="en-US" dirty="0" err="1">
                <a:latin typeface="Times New Roman" charset="0"/>
              </a:rPr>
              <a:t>equipments</a:t>
            </a:r>
            <a:r>
              <a:rPr lang="en-US" dirty="0">
                <a:latin typeface="Times New Roman" charset="0"/>
              </a:rPr>
              <a:t>. </a:t>
            </a:r>
            <a:endParaRPr lang="en-US" dirty="0" smtClean="0">
              <a:latin typeface="Times New Roman" charset="0"/>
            </a:endParaRPr>
          </a:p>
          <a:p>
            <a:pPr marL="285750" indent="-285750">
              <a:buFont typeface="Arial" charset="0"/>
              <a:buChar char="•"/>
            </a:pPr>
            <a:r>
              <a:rPr lang="en-US" dirty="0"/>
              <a:t>Services by way of giving on hire </a:t>
            </a:r>
            <a:r>
              <a:rPr lang="en-US" dirty="0" smtClean="0"/>
              <a:t>–to </a:t>
            </a:r>
            <a:r>
              <a:rPr lang="en-US" dirty="0"/>
              <a:t>a goods transport agency, a means of transportation of goods. </a:t>
            </a:r>
            <a:endParaRPr lang="en-US" dirty="0" smtClean="0"/>
          </a:p>
          <a:p>
            <a:pPr marL="285750" indent="-285750">
              <a:buFont typeface="Arial" charset="0"/>
              <a:buChar char="•"/>
            </a:pPr>
            <a:r>
              <a:rPr lang="en-US" dirty="0"/>
              <a:t>Services by way of transportation of </a:t>
            </a:r>
            <a:r>
              <a:rPr lang="en-US" dirty="0" smtClean="0"/>
              <a:t>goods-by </a:t>
            </a:r>
            <a:r>
              <a:rPr lang="en-US" dirty="0"/>
              <a:t>road except the services of— </a:t>
            </a:r>
          </a:p>
          <a:p>
            <a:r>
              <a:rPr lang="en-US" dirty="0" smtClean="0"/>
              <a:t>	(</a:t>
            </a:r>
            <a:r>
              <a:rPr lang="en-US" dirty="0" err="1"/>
              <a:t>i</a:t>
            </a:r>
            <a:r>
              <a:rPr lang="en-US" dirty="0"/>
              <a:t>) a goods transportation agency; </a:t>
            </a:r>
          </a:p>
          <a:p>
            <a:r>
              <a:rPr lang="en-US" dirty="0" smtClean="0"/>
              <a:t>	(</a:t>
            </a:r>
            <a:r>
              <a:rPr lang="en-US" dirty="0"/>
              <a:t>ii) a courier agency; </a:t>
            </a:r>
            <a:br>
              <a:rPr lang="en-US" dirty="0"/>
            </a:br>
            <a:endParaRPr lang="en-US" dirty="0"/>
          </a:p>
          <a:p>
            <a:endParaRPr lang="en-US" dirty="0"/>
          </a:p>
        </p:txBody>
      </p:sp>
    </p:spTree>
    <p:extLst>
      <p:ext uri="{BB962C8B-B14F-4D97-AF65-F5344CB8AC3E}">
        <p14:creationId xmlns:p14="http://schemas.microsoft.com/office/powerpoint/2010/main" val="10696907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51792"/>
            <a:ext cx="12099235" cy="6740307"/>
          </a:xfrm>
          <a:prstGeom prst="rect">
            <a:avLst/>
          </a:prstGeom>
          <a:noFill/>
        </p:spPr>
        <p:txBody>
          <a:bodyPr wrap="square" rtlCol="0">
            <a:spAutoFit/>
          </a:bodyPr>
          <a:lstStyle/>
          <a:p>
            <a:pPr algn="just"/>
            <a:r>
              <a:rPr lang="en-US" dirty="0" smtClean="0"/>
              <a:t>GENERAL:</a:t>
            </a:r>
          </a:p>
          <a:p>
            <a:pPr algn="just"/>
            <a:endParaRPr lang="en-US" dirty="0"/>
          </a:p>
          <a:p>
            <a:pPr algn="just"/>
            <a:r>
              <a:rPr lang="en-US" dirty="0" smtClean="0"/>
              <a:t>“courier </a:t>
            </a:r>
            <a:r>
              <a:rPr lang="en-US" dirty="0"/>
              <a:t>agency” means any person engaged in the door-to-door transportation of time-sensitive documents, goods or articles </a:t>
            </a:r>
            <a:r>
              <a:rPr lang="en-US" dirty="0" err="1"/>
              <a:t>utilising</a:t>
            </a:r>
            <a:r>
              <a:rPr lang="en-US" dirty="0"/>
              <a:t> the services of a person, either directly or indirectly, to carry or accompany such documents, goods or articles; </a:t>
            </a:r>
          </a:p>
          <a:p>
            <a:pPr algn="just"/>
            <a:endParaRPr lang="en-US" dirty="0" smtClean="0"/>
          </a:p>
          <a:p>
            <a:pPr algn="just"/>
            <a:r>
              <a:rPr lang="en-US" dirty="0"/>
              <a:t>“goods transport agency” means any person who provides service in relation to transport of goods by road and issues consignment note, by whatever name called; </a:t>
            </a:r>
          </a:p>
          <a:p>
            <a:pPr algn="just"/>
            <a:endParaRPr lang="en-US" dirty="0" smtClean="0"/>
          </a:p>
          <a:p>
            <a:pPr algn="just"/>
            <a:r>
              <a:rPr lang="en-US" dirty="0"/>
              <a:t>The person who pays or is liable to pay freight for the transportation of goods by road in goods carriage, located in the taxable territory shall be treated as the person who receives the service for the purpose of this notification.</a:t>
            </a:r>
          </a:p>
          <a:p>
            <a:pPr algn="just"/>
            <a:endParaRPr lang="en-US" dirty="0" smtClean="0"/>
          </a:p>
          <a:p>
            <a:pPr algn="just"/>
            <a:r>
              <a:rPr lang="en-US" dirty="0" smtClean="0"/>
              <a:t>DMRN Remark- </a:t>
            </a:r>
            <a:r>
              <a:rPr lang="en-US" dirty="0"/>
              <a:t>Consignment note is one of the parameters/ conditions to qualify as GTA </a:t>
            </a:r>
            <a:r>
              <a:rPr lang="en-US" dirty="0" smtClean="0"/>
              <a:t>and issuance </a:t>
            </a:r>
            <a:r>
              <a:rPr lang="en-US" dirty="0"/>
              <a:t>of consignment is mandatory and non-issuance of the same must not be adopted as  </a:t>
            </a:r>
            <a:r>
              <a:rPr lang="en-US" b="1" i="1" dirty="0"/>
              <a:t>modus operandi in some </a:t>
            </a:r>
            <a:r>
              <a:rPr lang="en-US" b="1" i="1" dirty="0" smtClean="0"/>
              <a:t>guise.</a:t>
            </a:r>
            <a:r>
              <a:rPr lang="en-US" dirty="0"/>
              <a:t> </a:t>
            </a:r>
            <a:r>
              <a:rPr lang="en-US" dirty="0" smtClean="0"/>
              <a:t>Consignment </a:t>
            </a:r>
            <a:r>
              <a:rPr lang="en-US" dirty="0"/>
              <a:t>note may have different </a:t>
            </a:r>
            <a:r>
              <a:rPr lang="en-US" dirty="0" smtClean="0"/>
              <a:t>nomenclature as mentioned in clause (</a:t>
            </a:r>
            <a:r>
              <a:rPr lang="en-US" dirty="0" err="1" smtClean="0"/>
              <a:t>ze</a:t>
            </a:r>
            <a:r>
              <a:rPr lang="en-US" dirty="0" smtClean="0"/>
              <a:t>) of </a:t>
            </a:r>
            <a:r>
              <a:rPr lang="en-US" dirty="0" err="1" smtClean="0"/>
              <a:t>N.No</a:t>
            </a:r>
            <a:r>
              <a:rPr lang="en-US" dirty="0" smtClean="0"/>
              <a:t>. 12/2017 as </a:t>
            </a:r>
            <a:r>
              <a:rPr lang="en-US" i="1" dirty="0" smtClean="0"/>
              <a:t> </a:t>
            </a:r>
            <a:r>
              <a:rPr lang="en-US" i="1" dirty="0"/>
              <a:t>whatever name it is called</a:t>
            </a:r>
            <a:r>
              <a:rPr lang="en-US" dirty="0" smtClean="0"/>
              <a:t>.</a:t>
            </a:r>
          </a:p>
          <a:p>
            <a:pPr algn="just"/>
            <a:endParaRPr lang="en-US" dirty="0" smtClean="0"/>
          </a:p>
          <a:p>
            <a:pPr algn="just"/>
            <a:r>
              <a:rPr lang="en-US" dirty="0" smtClean="0"/>
              <a:t>Definition of Consignment note under Service Tax Regime:</a:t>
            </a:r>
          </a:p>
          <a:p>
            <a:pPr algn="just"/>
            <a:r>
              <a:rPr lang="en-US" dirty="0"/>
              <a:t>“consignment note” means “a document, issued by a goods transport agency against the receipt of goods for the purpose of transport of goods by road in a goods carriage, which is serially numbered, and contains the name of the consignor and consignee, registration number of the goods carriage in which the goods are transported, details of the goods transported, details of the place of origin and destination, per liable for paying service tax whether consignor, consignee or the goods transport agency”. </a:t>
            </a:r>
          </a:p>
          <a:p>
            <a:pPr algn="just"/>
            <a:endParaRPr lang="en-US" dirty="0"/>
          </a:p>
          <a:p>
            <a:pPr algn="just"/>
            <a:endParaRPr lang="en-US" dirty="0"/>
          </a:p>
          <a:p>
            <a:pPr algn="just"/>
            <a:endParaRPr lang="en-US" dirty="0"/>
          </a:p>
        </p:txBody>
      </p:sp>
    </p:spTree>
    <p:extLst>
      <p:ext uri="{BB962C8B-B14F-4D97-AF65-F5344CB8AC3E}">
        <p14:creationId xmlns:p14="http://schemas.microsoft.com/office/powerpoint/2010/main" val="4018103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Legal Services Provided by Advocate</a:t>
            </a:r>
            <a:br>
              <a:rPr lang="en-US" b="1" u="sng" dirty="0"/>
            </a:br>
            <a:endParaRPr lang="en-US" dirty="0"/>
          </a:p>
        </p:txBody>
      </p:sp>
      <p:sp>
        <p:nvSpPr>
          <p:cNvPr id="3" name="Content Placeholder 2"/>
          <p:cNvSpPr>
            <a:spLocks noGrp="1"/>
          </p:cNvSpPr>
          <p:nvPr>
            <p:ph idx="1"/>
          </p:nvPr>
        </p:nvSpPr>
        <p:spPr/>
        <p:txBody>
          <a:bodyPr>
            <a:normAutofit/>
          </a:bodyPr>
          <a:lstStyle/>
          <a:p>
            <a:r>
              <a:rPr lang="en-US" dirty="0"/>
              <a:t>Nature of Service: Representation Service or Legal </a:t>
            </a:r>
            <a:r>
              <a:rPr lang="en-US" dirty="0" smtClean="0"/>
              <a:t>Service</a:t>
            </a:r>
            <a:endParaRPr lang="en-US" dirty="0"/>
          </a:p>
          <a:p>
            <a:r>
              <a:rPr lang="en-US" dirty="0"/>
              <a:t>Service Provider:</a:t>
            </a:r>
          </a:p>
          <a:p>
            <a:pPr lvl="1"/>
            <a:r>
              <a:rPr lang="en-US" dirty="0"/>
              <a:t>	</a:t>
            </a:r>
            <a:r>
              <a:rPr lang="en-US" dirty="0" smtClean="0"/>
              <a:t>Individual </a:t>
            </a:r>
            <a:r>
              <a:rPr lang="en-US" dirty="0"/>
              <a:t>Advocate/ Senior Advocate</a:t>
            </a:r>
          </a:p>
          <a:p>
            <a:pPr lvl="1"/>
            <a:r>
              <a:rPr lang="en-US" dirty="0"/>
              <a:t>	Firm of Advocates</a:t>
            </a:r>
          </a:p>
          <a:p>
            <a:endParaRPr lang="en-US" dirty="0"/>
          </a:p>
          <a:p>
            <a:r>
              <a:rPr lang="en-US" dirty="0"/>
              <a:t>Service Receiver:</a:t>
            </a:r>
          </a:p>
          <a:p>
            <a:pPr lvl="1"/>
            <a:r>
              <a:rPr lang="en-US" dirty="0" smtClean="0"/>
              <a:t>Business </a:t>
            </a:r>
            <a:r>
              <a:rPr lang="en-US" dirty="0"/>
              <a:t>Entity</a:t>
            </a:r>
          </a:p>
          <a:p>
            <a:endParaRPr lang="en-US" dirty="0"/>
          </a:p>
        </p:txBody>
      </p:sp>
    </p:spTree>
    <p:extLst>
      <p:ext uri="{BB962C8B-B14F-4D97-AF65-F5344CB8AC3E}">
        <p14:creationId xmlns:p14="http://schemas.microsoft.com/office/powerpoint/2010/main" val="1346005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636104"/>
            <a:ext cx="11913704" cy="7017306"/>
          </a:xfrm>
          <a:prstGeom prst="rect">
            <a:avLst/>
          </a:prstGeom>
          <a:noFill/>
        </p:spPr>
        <p:txBody>
          <a:bodyPr wrap="square" rtlCol="0">
            <a:spAutoFit/>
          </a:bodyPr>
          <a:lstStyle/>
          <a:p>
            <a:r>
              <a:rPr lang="en-US" dirty="0" smtClean="0"/>
              <a:t>DMRN Remark:</a:t>
            </a:r>
          </a:p>
          <a:p>
            <a:r>
              <a:rPr lang="en-US" dirty="0" smtClean="0"/>
              <a:t>	</a:t>
            </a:r>
          </a:p>
          <a:p>
            <a:r>
              <a:rPr lang="en-US" dirty="0"/>
              <a:t>Services supplied by an individual advocate including a senior advocate </a:t>
            </a:r>
            <a:r>
              <a:rPr lang="en-US" b="1" dirty="0"/>
              <a:t>by way of </a:t>
            </a:r>
            <a:r>
              <a:rPr lang="en-US" dirty="0"/>
              <a:t>representational services before any court, tribunal or authority, directly or indirectly, to any business entity located in the taxable territory, including where contract for provision of such service has been entered through another advocate or a firm of advocates, or by a firm of advocates </a:t>
            </a:r>
          </a:p>
          <a:p>
            <a:endParaRPr lang="en-US" dirty="0" smtClean="0"/>
          </a:p>
          <a:p>
            <a:r>
              <a:rPr lang="en-US" dirty="0"/>
              <a:t>Services supplied by an individual advocate including a senior advocate </a:t>
            </a:r>
            <a:r>
              <a:rPr lang="en-US" b="1" dirty="0"/>
              <a:t>by way </a:t>
            </a:r>
            <a:r>
              <a:rPr lang="en-US" b="1" dirty="0" smtClean="0"/>
              <a:t>of </a:t>
            </a:r>
            <a:r>
              <a:rPr lang="en-US" dirty="0"/>
              <a:t>legal services </a:t>
            </a:r>
            <a:endParaRPr lang="en-US" dirty="0" smtClean="0"/>
          </a:p>
          <a:p>
            <a:endParaRPr lang="en-US" dirty="0" smtClean="0"/>
          </a:p>
          <a:p>
            <a:r>
              <a:rPr lang="en-US" dirty="0" smtClean="0"/>
              <a:t>With respect of legal services Firm of Advocate is missing but in Table Supplier of Services cover firm of advocate also.</a:t>
            </a:r>
            <a:endParaRPr lang="en-US" dirty="0"/>
          </a:p>
          <a:p>
            <a:endParaRPr lang="en-US" dirty="0"/>
          </a:p>
          <a:p>
            <a:r>
              <a:rPr lang="en-US" dirty="0" smtClean="0"/>
              <a:t>Meaning of Legal services in service tax regime:</a:t>
            </a:r>
          </a:p>
          <a:p>
            <a:r>
              <a:rPr lang="en-US" i="1" dirty="0"/>
              <a:t>“Legal service” means any service provided in relation to advice, consultancy or  assistance in any branch of law, in any manner and includes </a:t>
            </a:r>
            <a:r>
              <a:rPr lang="en-US" b="1" i="1" dirty="0"/>
              <a:t>representational </a:t>
            </a:r>
            <a:r>
              <a:rPr lang="en-US" i="1" dirty="0"/>
              <a:t>services before any court, tribunal or authority”</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																						</a:t>
            </a:r>
            <a:endParaRPr lang="en-US" dirty="0"/>
          </a:p>
        </p:txBody>
      </p:sp>
    </p:spTree>
    <p:extLst>
      <p:ext uri="{BB962C8B-B14F-4D97-AF65-F5344CB8AC3E}">
        <p14:creationId xmlns:p14="http://schemas.microsoft.com/office/powerpoint/2010/main" val="16880735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7565" y="1020417"/>
            <a:ext cx="11330609" cy="5078313"/>
          </a:xfrm>
          <a:prstGeom prst="rect">
            <a:avLst/>
          </a:prstGeom>
          <a:noFill/>
        </p:spPr>
        <p:txBody>
          <a:bodyPr wrap="square" rtlCol="0">
            <a:spAutoFit/>
          </a:bodyPr>
          <a:lstStyle/>
          <a:p>
            <a:r>
              <a:rPr lang="en-US" dirty="0" smtClean="0"/>
              <a:t>Exemption Provided to Advocates:</a:t>
            </a:r>
          </a:p>
          <a:p>
            <a:endParaRPr lang="en-US" dirty="0"/>
          </a:p>
          <a:p>
            <a:r>
              <a:rPr lang="en-US" dirty="0" smtClean="0"/>
              <a:t>Legal Services provided by:</a:t>
            </a:r>
          </a:p>
          <a:p>
            <a:r>
              <a:rPr lang="en-US" dirty="0"/>
              <a:t>	</a:t>
            </a:r>
            <a:r>
              <a:rPr lang="en-US" dirty="0" smtClean="0"/>
              <a:t>Partnership Firm of Advocates TO PF and Advocates including Senior Advocate</a:t>
            </a:r>
          </a:p>
          <a:p>
            <a:r>
              <a:rPr lang="en-US" dirty="0"/>
              <a:t>	</a:t>
            </a:r>
            <a:r>
              <a:rPr lang="en-US" dirty="0" smtClean="0"/>
              <a:t>Individual Advocate as an advocate (other then Senior advocate) </a:t>
            </a:r>
            <a:r>
              <a:rPr lang="en-US" dirty="0"/>
              <a:t>TO PF and Advocates including Senior Advocate</a:t>
            </a:r>
          </a:p>
          <a:p>
            <a:endParaRPr lang="en-US" dirty="0" smtClean="0"/>
          </a:p>
          <a:p>
            <a:r>
              <a:rPr lang="en-US" dirty="0"/>
              <a:t>Legal Services provided by:</a:t>
            </a:r>
          </a:p>
          <a:p>
            <a:r>
              <a:rPr lang="en-US" dirty="0" smtClean="0"/>
              <a:t>	Partnership </a:t>
            </a:r>
            <a:r>
              <a:rPr lang="en-US" dirty="0"/>
              <a:t>Firm of </a:t>
            </a:r>
            <a:r>
              <a:rPr lang="en-US" dirty="0" smtClean="0"/>
              <a:t>Advocates</a:t>
            </a:r>
            <a:endParaRPr lang="en-US" dirty="0"/>
          </a:p>
          <a:p>
            <a:r>
              <a:rPr lang="en-US" dirty="0"/>
              <a:t>	Individual Advocate as an advocate </a:t>
            </a:r>
            <a:r>
              <a:rPr lang="en-US" dirty="0" smtClean="0"/>
              <a:t>(including Senior </a:t>
            </a:r>
            <a:r>
              <a:rPr lang="en-US" dirty="0"/>
              <a:t>advocate</a:t>
            </a:r>
            <a:r>
              <a:rPr lang="en-US" dirty="0" smtClean="0"/>
              <a:t>)</a:t>
            </a:r>
          </a:p>
          <a:p>
            <a:r>
              <a:rPr lang="en-US" dirty="0"/>
              <a:t>	</a:t>
            </a:r>
            <a:r>
              <a:rPr lang="en-US" dirty="0" smtClean="0"/>
              <a:t>	TO</a:t>
            </a:r>
          </a:p>
          <a:p>
            <a:r>
              <a:rPr lang="en-US" dirty="0"/>
              <a:t>	</a:t>
            </a:r>
            <a:r>
              <a:rPr lang="en-US" dirty="0" smtClean="0"/>
              <a:t>Any person other then Business Entity</a:t>
            </a:r>
          </a:p>
          <a:p>
            <a:r>
              <a:rPr lang="en-US" dirty="0"/>
              <a:t>	</a:t>
            </a:r>
            <a:r>
              <a:rPr lang="en-US" dirty="0" smtClean="0"/>
              <a:t>Business Entity whose turnover is less then the limit to take registration under GST u/s 22(1)</a:t>
            </a:r>
          </a:p>
          <a:p>
            <a:endParaRPr lang="en-US" dirty="0"/>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12350266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Arbitral services</a:t>
            </a:r>
            <a:endParaRPr lang="en-US" dirty="0"/>
          </a:p>
        </p:txBody>
      </p:sp>
      <p:sp>
        <p:nvSpPr>
          <p:cNvPr id="3" name="Content Placeholder 2"/>
          <p:cNvSpPr>
            <a:spLocks noGrp="1"/>
          </p:cNvSpPr>
          <p:nvPr>
            <p:ph idx="1"/>
          </p:nvPr>
        </p:nvSpPr>
        <p:spPr/>
        <p:txBody>
          <a:bodyPr/>
          <a:lstStyle/>
          <a:p>
            <a:r>
              <a:rPr lang="en-US" dirty="0" smtClean="0"/>
              <a:t>Nature of Service:  Arbitral Services</a:t>
            </a:r>
          </a:p>
          <a:p>
            <a:r>
              <a:rPr lang="en-US" dirty="0" smtClean="0"/>
              <a:t>Service Provider: Arbitral Tribunal</a:t>
            </a:r>
          </a:p>
          <a:p>
            <a:r>
              <a:rPr lang="en-US" dirty="0" smtClean="0"/>
              <a:t>Service Receiver:	Business Entity</a:t>
            </a:r>
          </a:p>
          <a:p>
            <a:endParaRPr lang="en-US" dirty="0"/>
          </a:p>
        </p:txBody>
      </p:sp>
      <p:sp>
        <p:nvSpPr>
          <p:cNvPr id="4" name="TextBox 3"/>
          <p:cNvSpPr txBox="1"/>
          <p:nvPr/>
        </p:nvSpPr>
        <p:spPr>
          <a:xfrm>
            <a:off x="1338733" y="3949148"/>
            <a:ext cx="9716121" cy="646331"/>
          </a:xfrm>
          <a:prstGeom prst="rect">
            <a:avLst/>
          </a:prstGeom>
          <a:noFill/>
        </p:spPr>
        <p:txBody>
          <a:bodyPr wrap="none" rtlCol="0">
            <a:spAutoFit/>
          </a:bodyPr>
          <a:lstStyle/>
          <a:p>
            <a:r>
              <a:rPr lang="en-US" dirty="0" smtClean="0"/>
              <a:t>Exemption: </a:t>
            </a:r>
          </a:p>
          <a:p>
            <a:r>
              <a:rPr lang="en-US" dirty="0" smtClean="0"/>
              <a:t>Service provided by Arbitral Tribunal to other then Business Entity and non registered person u/s 22(1)</a:t>
            </a:r>
            <a:endParaRPr lang="en-US" dirty="0"/>
          </a:p>
        </p:txBody>
      </p:sp>
    </p:spTree>
    <p:extLst>
      <p:ext uri="{BB962C8B-B14F-4D97-AF65-F5344CB8AC3E}">
        <p14:creationId xmlns:p14="http://schemas.microsoft.com/office/powerpoint/2010/main" val="16831472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Sponsorship services</a:t>
            </a:r>
            <a:endParaRPr lang="en-US" dirty="0"/>
          </a:p>
        </p:txBody>
      </p:sp>
      <p:sp>
        <p:nvSpPr>
          <p:cNvPr id="3" name="Content Placeholder 2"/>
          <p:cNvSpPr>
            <a:spLocks noGrp="1"/>
          </p:cNvSpPr>
          <p:nvPr>
            <p:ph idx="1"/>
          </p:nvPr>
        </p:nvSpPr>
        <p:spPr/>
        <p:txBody>
          <a:bodyPr/>
          <a:lstStyle/>
          <a:p>
            <a:r>
              <a:rPr lang="en-US" dirty="0" smtClean="0"/>
              <a:t>Nature of Service: Sponsorship Services</a:t>
            </a:r>
          </a:p>
          <a:p>
            <a:r>
              <a:rPr lang="en-US" dirty="0" smtClean="0"/>
              <a:t>Servicer Provider: Any person (including BC and PF)</a:t>
            </a:r>
          </a:p>
          <a:p>
            <a:r>
              <a:rPr lang="en-US" dirty="0" smtClean="0"/>
              <a:t>Servicer Receiver: Body Corporate and Partnership Firm</a:t>
            </a:r>
          </a:p>
          <a:p>
            <a:r>
              <a:rPr lang="en-US" dirty="0" smtClean="0"/>
              <a:t>Case-</a:t>
            </a:r>
          </a:p>
          <a:p>
            <a:pPr lvl="1"/>
            <a:r>
              <a:rPr lang="en-US" dirty="0" smtClean="0"/>
              <a:t>Service Provider is Body Corporate and Service Receiver is also BC</a:t>
            </a:r>
          </a:p>
          <a:p>
            <a:pPr lvl="1"/>
            <a:r>
              <a:rPr lang="en-US" dirty="0" smtClean="0"/>
              <a:t>RCM will be applicable</a:t>
            </a:r>
            <a:endParaRPr lang="en-US" dirty="0"/>
          </a:p>
        </p:txBody>
      </p:sp>
    </p:spTree>
    <p:extLst>
      <p:ext uri="{BB962C8B-B14F-4D97-AF65-F5344CB8AC3E}">
        <p14:creationId xmlns:p14="http://schemas.microsoft.com/office/powerpoint/2010/main" val="13993518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Meaning of Sponsorship</a:t>
            </a:r>
            <a:r>
              <a:rPr lang="en-US" dirty="0"/>
              <a:t/>
            </a:r>
            <a:br>
              <a:rPr lang="en-US" dirty="0"/>
            </a:br>
            <a:endParaRPr lang="en-US" dirty="0"/>
          </a:p>
        </p:txBody>
      </p:sp>
      <p:sp>
        <p:nvSpPr>
          <p:cNvPr id="3" name="Content Placeholder 2"/>
          <p:cNvSpPr>
            <a:spLocks noGrp="1"/>
          </p:cNvSpPr>
          <p:nvPr>
            <p:ph idx="1"/>
          </p:nvPr>
        </p:nvSpPr>
        <p:spPr/>
        <p:txBody>
          <a:bodyPr>
            <a:normAutofit fontScale="92500"/>
          </a:bodyPr>
          <a:lstStyle/>
          <a:p>
            <a:pPr algn="just"/>
            <a:r>
              <a:rPr lang="en-US" dirty="0" smtClean="0"/>
              <a:t>Sponsorship </a:t>
            </a:r>
            <a:r>
              <a:rPr lang="en-US" dirty="0"/>
              <a:t>is not defined anywhere under GST Act , so for a clear &amp; better understanding we need to refer Service Tax Act,1994 in which it was first introduced on 01</a:t>
            </a:r>
            <a:r>
              <a:rPr lang="en-US" baseline="30000" dirty="0"/>
              <a:t>st</a:t>
            </a:r>
            <a:r>
              <a:rPr lang="en-US" dirty="0"/>
              <a:t> May 2006 </a:t>
            </a:r>
            <a:r>
              <a:rPr lang="en-US" dirty="0" smtClean="0"/>
              <a:t>(Notification </a:t>
            </a:r>
            <a:r>
              <a:rPr lang="en-US" dirty="0"/>
              <a:t>No. 15/2006-S.T., dated </a:t>
            </a:r>
            <a:r>
              <a:rPr lang="en-US" dirty="0" smtClean="0"/>
              <a:t>24.04.2006) </a:t>
            </a:r>
            <a:r>
              <a:rPr lang="en-US" dirty="0"/>
              <a:t>through section 65 (99)(a) of Finance Act, 1994 where it was defined as :-</a:t>
            </a:r>
          </a:p>
          <a:p>
            <a:pPr algn="just"/>
            <a:r>
              <a:rPr lang="en-US" dirty="0"/>
              <a:t>“Sponsorship” includes naming an event after the sponsor, displaying the sponsor’s company logo or trading name, giving the sponsor exclusive or priority booking rights, sponsoring prizes or trophies for competition; but does not include any financial or other support in the form of donations or gifts, given by the donors subject to the condition that the </a:t>
            </a:r>
            <a:r>
              <a:rPr lang="en-US" dirty="0">
                <a:solidFill>
                  <a:schemeClr val="accent1">
                    <a:lumMod val="60000"/>
                    <a:lumOff val="40000"/>
                  </a:schemeClr>
                </a:solidFill>
              </a:rPr>
              <a:t>service provider is under no obligation to provide anything in return to such donors</a:t>
            </a:r>
            <a:r>
              <a:rPr lang="en-US" dirty="0"/>
              <a:t>.</a:t>
            </a:r>
          </a:p>
          <a:p>
            <a:pPr algn="just"/>
            <a:endParaRPr lang="en-US" dirty="0"/>
          </a:p>
        </p:txBody>
      </p:sp>
    </p:spTree>
    <p:extLst>
      <p:ext uri="{BB962C8B-B14F-4D97-AF65-F5344CB8AC3E}">
        <p14:creationId xmlns:p14="http://schemas.microsoft.com/office/powerpoint/2010/main" val="9376655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Government Services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Nature of Service: </a:t>
            </a:r>
          </a:p>
          <a:p>
            <a:pPr lvl="1"/>
            <a:r>
              <a:rPr lang="en-US" dirty="0" smtClean="0"/>
              <a:t>Any Services provider by Govt. or local authority Except</a:t>
            </a:r>
            <a:endParaRPr lang="en-US" dirty="0"/>
          </a:p>
          <a:p>
            <a:pPr marL="914400" lvl="2" indent="0">
              <a:buNone/>
            </a:pPr>
            <a:r>
              <a:rPr lang="en-US" dirty="0"/>
              <a:t>(</a:t>
            </a:r>
            <a:r>
              <a:rPr lang="en-US" dirty="0" err="1"/>
              <a:t>i</a:t>
            </a:r>
            <a:r>
              <a:rPr lang="en-US" dirty="0"/>
              <a:t>) Post office services, life insurance, and agency services</a:t>
            </a:r>
          </a:p>
          <a:p>
            <a:pPr marL="914400" lvl="2" indent="0">
              <a:buNone/>
            </a:pPr>
            <a:r>
              <a:rPr lang="en-US" dirty="0"/>
              <a:t>(ii) Aircraft or a vessel Services </a:t>
            </a:r>
          </a:p>
          <a:p>
            <a:pPr marL="914400" lvl="2" indent="0">
              <a:buNone/>
            </a:pPr>
            <a:r>
              <a:rPr lang="en-US" dirty="0"/>
              <a:t>(iii) transport of goods or passengers. </a:t>
            </a:r>
            <a:endParaRPr lang="en-US" dirty="0" smtClean="0"/>
          </a:p>
          <a:p>
            <a:r>
              <a:rPr lang="en-US" dirty="0" smtClean="0"/>
              <a:t>Service Provider: Govt.</a:t>
            </a:r>
          </a:p>
          <a:p>
            <a:r>
              <a:rPr lang="en-US" dirty="0" smtClean="0"/>
              <a:t>Service Receiver: Business Entity (except non registered due to SSI)</a:t>
            </a:r>
          </a:p>
          <a:p>
            <a:r>
              <a:rPr lang="en-US" dirty="0" smtClean="0"/>
              <a:t>Note-Renting of Immovable Property cover under RCM </a:t>
            </a:r>
            <a:r>
              <a:rPr lang="en-US" dirty="0" err="1" smtClean="0"/>
              <a:t>w.e.f</a:t>
            </a:r>
            <a:r>
              <a:rPr lang="en-US" dirty="0" smtClean="0"/>
              <a:t>. 25</a:t>
            </a:r>
            <a:r>
              <a:rPr lang="en-US" baseline="30000" dirty="0" smtClean="0"/>
              <a:t>th</a:t>
            </a:r>
            <a:r>
              <a:rPr lang="en-US" dirty="0" smtClean="0"/>
              <a:t> January, 2018</a:t>
            </a:r>
          </a:p>
          <a:p>
            <a:r>
              <a:rPr lang="en-US" dirty="0" smtClean="0"/>
              <a:t>No RCM if specific supply is exempt </a:t>
            </a:r>
            <a:endParaRPr lang="en-US" dirty="0"/>
          </a:p>
        </p:txBody>
      </p:sp>
    </p:spTree>
    <p:extLst>
      <p:ext uri="{BB962C8B-B14F-4D97-AF65-F5344CB8AC3E}">
        <p14:creationId xmlns:p14="http://schemas.microsoft.com/office/powerpoint/2010/main" val="8217527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Liquor </a:t>
            </a:r>
            <a:r>
              <a:rPr lang="en-US" dirty="0" err="1" smtClean="0"/>
              <a:t>Licence</a:t>
            </a:r>
            <a:r>
              <a:rPr lang="en-US" dirty="0" smtClean="0"/>
              <a:t> Fee</a:t>
            </a:r>
            <a:endParaRPr lang="en-US" dirty="0"/>
          </a:p>
        </p:txBody>
      </p:sp>
      <p:sp>
        <p:nvSpPr>
          <p:cNvPr id="3" name="Content Placeholder 2"/>
          <p:cNvSpPr>
            <a:spLocks noGrp="1"/>
          </p:cNvSpPr>
          <p:nvPr>
            <p:ph idx="1"/>
          </p:nvPr>
        </p:nvSpPr>
        <p:spPr/>
        <p:txBody>
          <a:bodyPr/>
          <a:lstStyle/>
          <a:p>
            <a:r>
              <a:rPr lang="en-US" b="1" dirty="0"/>
              <a:t>Circular No. 121/40/2019-GST- CBIC clarifies that service by way of grant of alcoholic liquor </a:t>
            </a:r>
            <a:r>
              <a:rPr lang="en-US" b="1" dirty="0" err="1"/>
              <a:t>licence</a:t>
            </a:r>
            <a:r>
              <a:rPr lang="en-US" b="1" dirty="0"/>
              <a:t>, against consideration in the form of </a:t>
            </a:r>
            <a:r>
              <a:rPr lang="en-US" b="1" dirty="0" err="1"/>
              <a:t>licence</a:t>
            </a:r>
            <a:r>
              <a:rPr lang="en-US" b="1" dirty="0"/>
              <a:t> fee or application fee or by whatever name it is called, by State Government is neither a supply of goods nor a supply of service. this special dispensation applies only to supply of service by way of grant of liquor licenses by the State Governments as an agreement between the Centre and States and has no applicability or precedence value in relation to grant of other licenses and privileges for a fee in other situations, where GST is payable.</a:t>
            </a:r>
            <a:endParaRPr lang="en-US" dirty="0"/>
          </a:p>
        </p:txBody>
      </p:sp>
    </p:spTree>
    <p:extLst>
      <p:ext uri="{BB962C8B-B14F-4D97-AF65-F5344CB8AC3E}">
        <p14:creationId xmlns:p14="http://schemas.microsoft.com/office/powerpoint/2010/main" val="428082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804519"/>
            <a:ext cx="9603275" cy="636823"/>
          </a:xfrm>
        </p:spPr>
        <p:txBody>
          <a:bodyPr/>
          <a:lstStyle/>
          <a:p>
            <a:r>
              <a:rPr lang="en-US" dirty="0" smtClean="0"/>
              <a:t>Applicability</a:t>
            </a:r>
            <a:endParaRPr lang="en-US" dirty="0"/>
          </a:p>
        </p:txBody>
      </p:sp>
      <p:sp>
        <p:nvSpPr>
          <p:cNvPr id="3" name="Content Placeholder 2"/>
          <p:cNvSpPr>
            <a:spLocks noGrp="1"/>
          </p:cNvSpPr>
          <p:nvPr>
            <p:ph idx="1"/>
          </p:nvPr>
        </p:nvSpPr>
        <p:spPr>
          <a:xfrm>
            <a:off x="0" y="1987295"/>
            <a:ext cx="12192000" cy="4057043"/>
          </a:xfrm>
        </p:spPr>
        <p:txBody>
          <a:bodyPr>
            <a:normAutofit fontScale="77500" lnSpcReduction="20000"/>
          </a:bodyPr>
          <a:lstStyle/>
          <a:p>
            <a:pPr algn="just"/>
            <a:r>
              <a:rPr lang="en-US" b="1" dirty="0"/>
              <a:t>Reverse Charge Mechanism Under section 9(3) of CGST/SGST Act</a:t>
            </a:r>
            <a:r>
              <a:rPr lang="en-US" b="1" dirty="0" smtClean="0"/>
              <a:t>:</a:t>
            </a:r>
          </a:p>
          <a:p>
            <a:pPr algn="just"/>
            <a:r>
              <a:rPr lang="en-US" dirty="0"/>
              <a:t>9(</a:t>
            </a:r>
            <a:r>
              <a:rPr lang="en-US" i="1" dirty="0"/>
              <a:t>3</a:t>
            </a:r>
            <a:r>
              <a:rPr lang="en-US" dirty="0"/>
              <a:t>) The Government may, on the recommendations of the Council, by notification, specify categories of supply of goods or services or both, the tax on which shall be paid on reverse charge basis by the recipient of such goods or services or both and all the provisions of this Act shall apply to such recipient as if he is the person liable for paying the tax in relation to the supply of such goods or services or both</a:t>
            </a:r>
            <a:endParaRPr lang="en-US" b="1" dirty="0" smtClean="0"/>
          </a:p>
          <a:p>
            <a:pPr marL="0" indent="0" algn="just">
              <a:buNone/>
            </a:pPr>
            <a:r>
              <a:rPr lang="en-US" dirty="0"/>
              <a:t>I</a:t>
            </a:r>
            <a:r>
              <a:rPr lang="en-US" dirty="0" smtClean="0"/>
              <a:t>t </a:t>
            </a:r>
            <a:r>
              <a:rPr lang="en-US" dirty="0"/>
              <a:t>is similar to reverse charge liability in previous service tax law. Under this section notified supply of goods and services are covered in which specified recipient are liable to pay tax under reverse charge mechanism</a:t>
            </a:r>
            <a:r>
              <a:rPr lang="en-US" dirty="0" smtClean="0"/>
              <a:t>.</a:t>
            </a:r>
          </a:p>
          <a:p>
            <a:pPr algn="just"/>
            <a:r>
              <a:rPr lang="en-US" b="1" dirty="0" smtClean="0"/>
              <a:t>Reverse </a:t>
            </a:r>
            <a:r>
              <a:rPr lang="en-US" b="1" dirty="0"/>
              <a:t>Charge Mechanism Under Section 9(4) of CGST/SGST Act :- </a:t>
            </a:r>
            <a:endParaRPr lang="en-US" b="1" dirty="0" smtClean="0"/>
          </a:p>
          <a:p>
            <a:pPr marL="0" indent="0" algn="just">
              <a:buNone/>
            </a:pPr>
            <a:r>
              <a:rPr lang="en-US" strike="sngStrike" dirty="0" smtClean="0"/>
              <a:t>under </a:t>
            </a:r>
            <a:r>
              <a:rPr lang="en-US" strike="sngStrike" dirty="0"/>
              <a:t>this section only registered person under GST act are liable to pay GST under reverse charge mechanism on all taxable goods or services or both receipt from the unregistered supplier</a:t>
            </a:r>
            <a:r>
              <a:rPr lang="en-US" strike="sngStrike" dirty="0" smtClean="0"/>
              <a:t>.</a:t>
            </a:r>
          </a:p>
          <a:p>
            <a:pPr marL="0" indent="0" algn="just">
              <a:buNone/>
            </a:pPr>
            <a:r>
              <a:rPr lang="en-US" dirty="0"/>
              <a:t>“(</a:t>
            </a:r>
            <a:r>
              <a:rPr lang="en-US" i="1" dirty="0"/>
              <a:t>4</a:t>
            </a:r>
            <a:r>
              <a:rPr lang="en-US" dirty="0"/>
              <a:t>) The Government may, on the recommendations of the Council, by notification, specify a class of registered persons who shall, in respect of supply of specified categories of goods or services or both received from an unregistered supplier, pay the tax on reverse charge basis as the recipient of such supply of goods or services or both, and all the provisions of this Act shall apply to such recipient as if he is the person liable for paying the tax in relation to such supply of goods or services or both.”. </a:t>
            </a:r>
          </a:p>
          <a:p>
            <a:pPr marL="0" indent="0" algn="just">
              <a:buNone/>
            </a:pPr>
            <a:endParaRPr lang="en-US" strike="sngStrike" dirty="0"/>
          </a:p>
          <a:p>
            <a:pPr algn="just"/>
            <a:endParaRPr lang="en-US" dirty="0"/>
          </a:p>
        </p:txBody>
      </p:sp>
    </p:spTree>
    <p:extLst>
      <p:ext uri="{BB962C8B-B14F-4D97-AF65-F5344CB8AC3E}">
        <p14:creationId xmlns:p14="http://schemas.microsoft.com/office/powerpoint/2010/main" val="15984141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1165" y="3286539"/>
            <a:ext cx="184731" cy="369332"/>
          </a:xfrm>
          <a:prstGeom prst="rect">
            <a:avLst/>
          </a:prstGeom>
          <a:noFill/>
        </p:spPr>
        <p:txBody>
          <a:bodyPr wrap="none" rtlCol="0">
            <a:spAutoFit/>
          </a:bodyPr>
          <a:lstStyle/>
          <a:p>
            <a:endParaRPr lang="en-US" dirty="0"/>
          </a:p>
        </p:txBody>
      </p:sp>
      <p:sp>
        <p:nvSpPr>
          <p:cNvPr id="3" name="TextBox 2"/>
          <p:cNvSpPr txBox="1"/>
          <p:nvPr/>
        </p:nvSpPr>
        <p:spPr>
          <a:xfrm>
            <a:off x="318053" y="8718"/>
            <a:ext cx="11754678" cy="5909310"/>
          </a:xfrm>
          <a:prstGeom prst="rect">
            <a:avLst/>
          </a:prstGeom>
          <a:noFill/>
        </p:spPr>
        <p:txBody>
          <a:bodyPr wrap="square" rtlCol="0">
            <a:spAutoFit/>
          </a:bodyPr>
          <a:lstStyle/>
          <a:p>
            <a:r>
              <a:rPr lang="en-US" u="sng" dirty="0">
                <a:latin typeface="Al Bayan Plain" charset="-78"/>
                <a:ea typeface="Al Bayan Plain" charset="-78"/>
                <a:cs typeface="Al Bayan Plain" charset="-78"/>
              </a:rPr>
              <a:t>Exemption-Govt. </a:t>
            </a:r>
            <a:r>
              <a:rPr lang="en-US" u="sng" dirty="0" smtClean="0">
                <a:latin typeface="Al Bayan Plain" charset="-78"/>
                <a:ea typeface="Al Bayan Plain" charset="-78"/>
                <a:cs typeface="Al Bayan Plain" charset="-78"/>
              </a:rPr>
              <a:t>services</a:t>
            </a:r>
          </a:p>
          <a:p>
            <a:endParaRPr lang="en-US" u="sng" dirty="0" smtClean="0">
              <a:latin typeface="Al Bayan Plain" charset="-78"/>
              <a:ea typeface="Al Bayan Plain" charset="-78"/>
              <a:cs typeface="Al Bayan Plain" charset="-78"/>
            </a:endParaRPr>
          </a:p>
          <a:p>
            <a:pPr marL="285750" indent="-285750">
              <a:buFont typeface="Arial" charset="0"/>
              <a:buChar char="•"/>
            </a:pPr>
            <a:r>
              <a:rPr lang="en-US" dirty="0" smtClean="0">
                <a:latin typeface="Al Bayan Plain" charset="-78"/>
                <a:ea typeface="Al Bayan Plain" charset="-78"/>
                <a:cs typeface="Al Bayan Plain" charset="-78"/>
              </a:rPr>
              <a:t>Services </a:t>
            </a:r>
            <a:r>
              <a:rPr lang="en-US" dirty="0">
                <a:latin typeface="Al Bayan Plain" charset="-78"/>
                <a:ea typeface="Al Bayan Plain" charset="-78"/>
                <a:cs typeface="Al Bayan Plain" charset="-78"/>
              </a:rPr>
              <a:t>by CG/SG/UT/LA or governmental authority (GA) by way of any activity in relation to any function entrusted to a municipality under article 243W of the Constitution. </a:t>
            </a:r>
          </a:p>
          <a:p>
            <a:pPr marL="285750" indent="-285750">
              <a:buFont typeface="Arial" charset="0"/>
              <a:buChar char="•"/>
            </a:pPr>
            <a:r>
              <a:rPr lang="en-US" dirty="0">
                <a:latin typeface="Al Bayan Plain" charset="-78"/>
                <a:ea typeface="Al Bayan Plain" charset="-78"/>
                <a:cs typeface="Al Bayan Plain" charset="-78"/>
              </a:rPr>
              <a:t>Services by a GA by way of any activity in relation to any function entrusted to a Panchayat under article 243G of the Constitution. </a:t>
            </a:r>
          </a:p>
          <a:p>
            <a:pPr marL="285750" indent="-285750">
              <a:buFont typeface="Arial" charset="0"/>
              <a:buChar char="•"/>
            </a:pPr>
            <a:r>
              <a:rPr lang="en-US" dirty="0">
                <a:latin typeface="Al Bayan Plain" charset="-78"/>
                <a:ea typeface="Al Bayan Plain" charset="-78"/>
                <a:cs typeface="Al Bayan Plain" charset="-78"/>
              </a:rPr>
              <a:t>Services provided by CG/SG/UT/LA to other then Business Entity and CG/SG/UT/LA except Postal, Aircraft and transport service.</a:t>
            </a:r>
          </a:p>
          <a:p>
            <a:pPr marL="285750" indent="-285750">
              <a:buFont typeface="Arial" charset="0"/>
              <a:buChar char="•"/>
            </a:pPr>
            <a:r>
              <a:rPr lang="en-US" dirty="0">
                <a:latin typeface="Al Bayan Plain" charset="-78"/>
                <a:ea typeface="Al Bayan Plain" charset="-78"/>
                <a:cs typeface="Al Bayan Plain" charset="-78"/>
              </a:rPr>
              <a:t>Services provided to Business Entity not required to registered due to threshold limit</a:t>
            </a:r>
          </a:p>
          <a:p>
            <a:pPr marL="285750" indent="-285750">
              <a:buFont typeface="Arial" charset="0"/>
              <a:buChar char="•"/>
            </a:pPr>
            <a:r>
              <a:rPr lang="en-US" dirty="0">
                <a:latin typeface="Al Bayan Plain" charset="-78"/>
                <a:ea typeface="Al Bayan Plain" charset="-78"/>
                <a:cs typeface="Al Bayan Plain" charset="-78"/>
              </a:rPr>
              <a:t>Services provided by CG/SG/UT/LA where the consideration for such services does not exceed 5,000/-</a:t>
            </a:r>
          </a:p>
          <a:p>
            <a:pPr marL="285750" indent="-285750">
              <a:buFont typeface="Arial" charset="0"/>
              <a:buChar char="•"/>
            </a:pPr>
            <a:r>
              <a:rPr lang="en-US" dirty="0">
                <a:latin typeface="Al Bayan Plain" charset="-78"/>
                <a:ea typeface="Al Bayan Plain" charset="-78"/>
                <a:cs typeface="Al Bayan Plain" charset="-78"/>
              </a:rPr>
              <a:t>Services provided by CG/SG/UT/LA by way of-</a:t>
            </a:r>
            <a:br>
              <a:rPr lang="en-US" dirty="0">
                <a:latin typeface="Al Bayan Plain" charset="-78"/>
                <a:ea typeface="Al Bayan Plain" charset="-78"/>
                <a:cs typeface="Al Bayan Plain" charset="-78"/>
              </a:rPr>
            </a:br>
            <a:r>
              <a:rPr lang="en-US" dirty="0">
                <a:latin typeface="Al Bayan Plain" charset="-78"/>
                <a:ea typeface="Al Bayan Plain" charset="-78"/>
                <a:cs typeface="Al Bayan Plain" charset="-78"/>
              </a:rPr>
              <a:t>(a) registration required under any law for the time being in force;  (b) testing, calibration, safety check or certification relating to protection or safety of workers, consumers or public at large, including fire license, required under any law for the time being in force. </a:t>
            </a:r>
          </a:p>
          <a:p>
            <a:pPr marL="285750" indent="-285750">
              <a:buFont typeface="Arial" charset="0"/>
              <a:buChar char="•"/>
            </a:pPr>
            <a:r>
              <a:rPr lang="en-US" dirty="0">
                <a:latin typeface="Al Bayan Plain" charset="-78"/>
                <a:ea typeface="Al Bayan Plain" charset="-78"/>
                <a:cs typeface="Al Bayan Plain" charset="-78"/>
              </a:rPr>
              <a:t>Services provided by CG/SG/UT/LA by way of tolerating non-performance of a contract for which consideration in the form of fines or liquidated damages is payable to the Central Government, State Government, Union territory or local authority under such contract. </a:t>
            </a:r>
          </a:p>
          <a:p>
            <a:pPr marL="285750" indent="-285750">
              <a:buFont typeface="Arial" charset="0"/>
              <a:buChar char="•"/>
            </a:pPr>
            <a:r>
              <a:rPr lang="en-US" dirty="0">
                <a:latin typeface="Al Bayan Plain" charset="-78"/>
                <a:ea typeface="Al Bayan Plain" charset="-78"/>
                <a:cs typeface="Al Bayan Plain" charset="-78"/>
              </a:rPr>
              <a:t>Services provided by the CG/SG/UT by way of deputing officers after office hours or on holidays for inspection or container stuffing or such other duties in relation to import export cargo on payment of Merchant Overtime charges. </a:t>
            </a:r>
          </a:p>
          <a:p>
            <a:endParaRPr lang="en-US" dirty="0">
              <a:latin typeface="Al Bayan Plain" charset="-78"/>
              <a:ea typeface="Al Bayan Plain" charset="-78"/>
              <a:cs typeface="Al Bayan Plain" charset="-78"/>
            </a:endParaRPr>
          </a:p>
          <a:p>
            <a:endParaRPr lang="en-US" dirty="0">
              <a:latin typeface="Al Bayan Plain" charset="-78"/>
              <a:ea typeface="Al Bayan Plain" charset="-78"/>
              <a:cs typeface="Al Bayan Plain" charset="-78"/>
            </a:endParaRPr>
          </a:p>
        </p:txBody>
      </p:sp>
    </p:spTree>
    <p:extLst>
      <p:ext uri="{BB962C8B-B14F-4D97-AF65-F5344CB8AC3E}">
        <p14:creationId xmlns:p14="http://schemas.microsoft.com/office/powerpoint/2010/main" val="18472097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Director services</a:t>
            </a:r>
          </a:p>
        </p:txBody>
      </p:sp>
      <p:sp>
        <p:nvSpPr>
          <p:cNvPr id="3" name="Content Placeholder 2"/>
          <p:cNvSpPr>
            <a:spLocks noGrp="1"/>
          </p:cNvSpPr>
          <p:nvPr>
            <p:ph idx="1"/>
          </p:nvPr>
        </p:nvSpPr>
        <p:spPr>
          <a:xfrm>
            <a:off x="707136" y="2015732"/>
            <a:ext cx="10497312" cy="3450613"/>
          </a:xfrm>
        </p:spPr>
        <p:txBody>
          <a:bodyPr>
            <a:normAutofit fontScale="77500" lnSpcReduction="20000"/>
          </a:bodyPr>
          <a:lstStyle/>
          <a:p>
            <a:r>
              <a:rPr lang="en-US" dirty="0" smtClean="0"/>
              <a:t>Nature of Services: Director Services</a:t>
            </a:r>
          </a:p>
          <a:p>
            <a:r>
              <a:rPr lang="en-US" dirty="0" smtClean="0"/>
              <a:t>Service Provider: Director</a:t>
            </a:r>
          </a:p>
          <a:p>
            <a:r>
              <a:rPr lang="en-US" dirty="0" smtClean="0"/>
              <a:t>Service Receiver: Body Corporate located in Taxable </a:t>
            </a:r>
            <a:r>
              <a:rPr lang="en-US" dirty="0" err="1" smtClean="0"/>
              <a:t>Terriotory</a:t>
            </a:r>
            <a:endParaRPr lang="en-US" dirty="0" smtClean="0"/>
          </a:p>
          <a:p>
            <a:pPr marL="0" indent="0">
              <a:buNone/>
            </a:pPr>
            <a:r>
              <a:rPr lang="en-US" b="1" dirty="0" smtClean="0"/>
              <a:t>AAR of Karnataka in case of M/s </a:t>
            </a:r>
            <a:r>
              <a:rPr lang="en-US" b="1" dirty="0"/>
              <a:t>Alcon Consulting Engineers (India) Pvt. Ltd. </a:t>
            </a:r>
            <a:endParaRPr lang="en-US" b="1" dirty="0" smtClean="0"/>
          </a:p>
          <a:p>
            <a:pPr marL="0" indent="0">
              <a:buNone/>
            </a:pPr>
            <a:r>
              <a:rPr lang="en-US" b="1" dirty="0" smtClean="0">
                <a:hlinkClick r:id="rId2"/>
              </a:rPr>
              <a:t>AAR </a:t>
            </a:r>
            <a:r>
              <a:rPr lang="en-US" b="1" dirty="0">
                <a:hlinkClick r:id="rId2"/>
              </a:rPr>
              <a:t>of Rajasthan in case M/s Clay Craft India </a:t>
            </a:r>
            <a:r>
              <a:rPr lang="en-US" b="1" dirty="0" smtClean="0">
                <a:hlinkClick r:id="rId2"/>
              </a:rPr>
              <a:t>Private Limited</a:t>
            </a:r>
            <a:r>
              <a:rPr lang="en-US" b="1" dirty="0">
                <a:hlinkClick r:id="rId2"/>
              </a:rPr>
              <a:t> [RAJ/AAR/2019‐20/33]</a:t>
            </a:r>
            <a:endParaRPr lang="en-US" b="1" dirty="0"/>
          </a:p>
          <a:p>
            <a:r>
              <a:rPr lang="tr-TR" dirty="0" err="1"/>
              <a:t>Circular</a:t>
            </a:r>
            <a:r>
              <a:rPr lang="tr-TR" dirty="0"/>
              <a:t> No: 140/10/2020 - GST </a:t>
            </a:r>
            <a:r>
              <a:rPr lang="tr-TR" dirty="0" err="1" smtClean="0"/>
              <a:t>dated</a:t>
            </a:r>
            <a:r>
              <a:rPr lang="tr-TR" dirty="0" smtClean="0"/>
              <a:t> 10th </a:t>
            </a:r>
            <a:r>
              <a:rPr lang="tr-TR" dirty="0" err="1" smtClean="0"/>
              <a:t>June</a:t>
            </a:r>
            <a:r>
              <a:rPr lang="tr-TR" dirty="0" smtClean="0"/>
              <a:t>, 2020</a:t>
            </a:r>
            <a:endParaRPr lang="tr-TR" dirty="0"/>
          </a:p>
          <a:p>
            <a:endParaRPr lang="en-US" b="1" dirty="0"/>
          </a:p>
          <a:p>
            <a:r>
              <a:rPr lang="en-US" dirty="0"/>
              <a:t>Therefore, in respect of such directors who are not the employees of the said company, the services provided by them to the Company, in lieu of remuneration </a:t>
            </a:r>
            <a:r>
              <a:rPr lang="en-US" dirty="0">
                <a:solidFill>
                  <a:srgbClr val="FF0000"/>
                </a:solidFill>
              </a:rPr>
              <a:t>as the consideration for the said services</a:t>
            </a:r>
            <a:r>
              <a:rPr lang="en-US" dirty="0"/>
              <a:t>, are clearly outside the scope of Schedule III of the CGST Act and are therefore taxable </a:t>
            </a:r>
          </a:p>
          <a:p>
            <a:endParaRPr lang="en-US" dirty="0"/>
          </a:p>
        </p:txBody>
      </p:sp>
    </p:spTree>
    <p:extLst>
      <p:ext uri="{BB962C8B-B14F-4D97-AF65-F5344CB8AC3E}">
        <p14:creationId xmlns:p14="http://schemas.microsoft.com/office/powerpoint/2010/main" val="7893732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Circular No. 140/10/2020 dated 10</a:t>
            </a:r>
            <a:r>
              <a:rPr lang="en-US" baseline="30000" dirty="0" smtClean="0"/>
              <a:t>th</a:t>
            </a:r>
            <a:r>
              <a:rPr lang="en-US" dirty="0" smtClean="0"/>
              <a:t> June, 2020</a:t>
            </a:r>
            <a:endParaRPr lang="en-US" dirty="0"/>
          </a:p>
        </p:txBody>
      </p:sp>
      <p:sp>
        <p:nvSpPr>
          <p:cNvPr id="3" name="Content Placeholder 2"/>
          <p:cNvSpPr>
            <a:spLocks noGrp="1"/>
          </p:cNvSpPr>
          <p:nvPr>
            <p:ph idx="1"/>
          </p:nvPr>
        </p:nvSpPr>
        <p:spPr>
          <a:xfrm>
            <a:off x="232475" y="2015732"/>
            <a:ext cx="11716718" cy="3982112"/>
          </a:xfrm>
        </p:spPr>
        <p:txBody>
          <a:bodyPr>
            <a:normAutofit fontScale="85000" lnSpcReduction="20000"/>
          </a:bodyPr>
          <a:lstStyle/>
          <a:p>
            <a:r>
              <a:rPr lang="en-US" dirty="0"/>
              <a:t>It is also pertinent to note that similar identification (to that in Para 5.1 above) and treatment of the </a:t>
            </a:r>
            <a:r>
              <a:rPr lang="en-US" dirty="0" err="1"/>
              <a:t>Director‟s</a:t>
            </a:r>
            <a:r>
              <a:rPr lang="en-US" dirty="0"/>
              <a:t> remuneration is also present in the Income Tax Act, 1961 wherein the salaries paid to directors are subject to Tax Deducted at Source ('TDS') under Section 192 of the Income Tax Act, 1961 ('IT Act'). However, in cases where the remuneration is in the nature of professional fees and not salary, the same is liable for deduction under Section 194J of the IT Act. </a:t>
            </a:r>
          </a:p>
          <a:p>
            <a:r>
              <a:rPr lang="en-US" dirty="0"/>
              <a:t>5.3. Accordingly, it is clarified that the part of </a:t>
            </a:r>
            <a:r>
              <a:rPr lang="en-US" dirty="0" err="1"/>
              <a:t>Director‟s</a:t>
            </a:r>
            <a:r>
              <a:rPr lang="en-US" dirty="0"/>
              <a:t> remuneration which are declared as „Salaries‟ in the books of a company and subjected to TDS under Section 192 of the IT Act, are not taxable being consideration for services by an employee to the employer in the course of or in relation to his employment in terms of Schedule III of the CGST Act, 2017. </a:t>
            </a:r>
          </a:p>
          <a:p>
            <a:endParaRPr lang="en-US" dirty="0" smtClean="0"/>
          </a:p>
          <a:p>
            <a:r>
              <a:rPr lang="en-US" dirty="0"/>
              <a:t>5.4 It is further clarified that the part of employee </a:t>
            </a:r>
            <a:r>
              <a:rPr lang="en-US" dirty="0" err="1"/>
              <a:t>Director‟s</a:t>
            </a:r>
            <a:r>
              <a:rPr lang="en-US" dirty="0"/>
              <a:t> remuneration which is declared separately other than „salaries‟ in the </a:t>
            </a:r>
            <a:r>
              <a:rPr lang="en-US" dirty="0" err="1"/>
              <a:t>Company‟s</a:t>
            </a:r>
            <a:r>
              <a:rPr lang="en-US" dirty="0"/>
              <a:t> accounts and subjected to TDS under Section 194J of the IT Act as Fees for professional or Technical Services shall be treated as consideration for providing services which are outside the scope of Schedule III of the CGST Act, and is therefore, taxable. Further, in terms of notification No. 13/2017 – Central Tax (Rate) dated 28.06.2017, the recipient of the said services i.e. the Company, is liable to discharge the applicable GST on it on reverse charge basis. </a:t>
            </a:r>
          </a:p>
          <a:p>
            <a:endParaRPr lang="en-US" dirty="0"/>
          </a:p>
        </p:txBody>
      </p:sp>
    </p:spTree>
    <p:extLst>
      <p:ext uri="{BB962C8B-B14F-4D97-AF65-F5344CB8AC3E}">
        <p14:creationId xmlns:p14="http://schemas.microsoft.com/office/powerpoint/2010/main" val="3415748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tax Regime- Commission to directors-BAS</a:t>
            </a:r>
            <a:endParaRPr lang="en-US" dirty="0"/>
          </a:p>
        </p:txBody>
      </p:sp>
      <p:sp>
        <p:nvSpPr>
          <p:cNvPr id="3" name="Content Placeholder 2"/>
          <p:cNvSpPr>
            <a:spLocks noGrp="1"/>
          </p:cNvSpPr>
          <p:nvPr>
            <p:ph idx="1"/>
          </p:nvPr>
        </p:nvSpPr>
        <p:spPr>
          <a:xfrm>
            <a:off x="464949" y="2015732"/>
            <a:ext cx="11019295" cy="4090600"/>
          </a:xfrm>
        </p:spPr>
        <p:txBody>
          <a:bodyPr>
            <a:normAutofit lnSpcReduction="10000"/>
          </a:bodyPr>
          <a:lstStyle/>
          <a:p>
            <a:pPr algn="just"/>
            <a:r>
              <a:rPr lang="en-US" altLang="x-none" i="1" dirty="0">
                <a:ea typeface="ＭＳ Ｐゴシック" charset="-128"/>
              </a:rPr>
              <a:t>	…….</a:t>
            </a:r>
            <a:r>
              <a:rPr lang="ja-JP" altLang="en-US" sz="2400" dirty="0">
                <a:ea typeface="ＭＳ Ｐゴシック" charset="-128"/>
              </a:rPr>
              <a:t>“</a:t>
            </a:r>
            <a:r>
              <a:rPr lang="en-US" altLang="ja-JP" i="1" dirty="0">
                <a:ea typeface="ＭＳ Ｐゴシック" charset="-128"/>
              </a:rPr>
              <a:t>the matter regarding levy of service tax under the head </a:t>
            </a:r>
            <a:r>
              <a:rPr lang="ja-JP" altLang="en-US" i="1" dirty="0">
                <a:ea typeface="ＭＳ Ｐゴシック" charset="-128"/>
              </a:rPr>
              <a:t>“</a:t>
            </a:r>
            <a:r>
              <a:rPr lang="en-US" altLang="ja-JP" i="1" dirty="0">
                <a:ea typeface="ＭＳ Ｐゴシック" charset="-128"/>
              </a:rPr>
              <a:t>Business Auxiliary Service</a:t>
            </a:r>
            <a:r>
              <a:rPr lang="ja-JP" altLang="en-US" i="1" dirty="0">
                <a:ea typeface="ＭＳ Ｐゴシック" charset="-128"/>
              </a:rPr>
              <a:t>”</a:t>
            </a:r>
            <a:r>
              <a:rPr lang="en-US" altLang="ja-JP" i="1" dirty="0">
                <a:ea typeface="ＭＳ Ｐゴシック" charset="-128"/>
              </a:rPr>
              <a:t> on the </a:t>
            </a:r>
            <a:r>
              <a:rPr lang="ja-JP" altLang="en-US" i="1" dirty="0">
                <a:ea typeface="ＭＳ Ｐゴシック" charset="-128"/>
              </a:rPr>
              <a:t>“</a:t>
            </a:r>
            <a:r>
              <a:rPr lang="en-US" altLang="ja-JP" i="1" dirty="0">
                <a:ea typeface="ＭＳ Ｐゴシック" charset="-128"/>
              </a:rPr>
              <a:t>commission</a:t>
            </a:r>
            <a:r>
              <a:rPr lang="ja-JP" altLang="en-US" i="1" dirty="0">
                <a:ea typeface="ＭＳ Ｐゴシック" charset="-128"/>
              </a:rPr>
              <a:t>”</a:t>
            </a:r>
            <a:r>
              <a:rPr lang="en-US" altLang="ja-JP" i="1" dirty="0">
                <a:ea typeface="ＭＳ Ｐゴシック" charset="-128"/>
              </a:rPr>
              <a:t> received by the directors of the company has been examined. The Board is of the view that </a:t>
            </a:r>
            <a:r>
              <a:rPr lang="en-US" altLang="ja-JP" i="1" dirty="0">
                <a:solidFill>
                  <a:srgbClr val="FF0000"/>
                </a:solidFill>
                <a:ea typeface="ＭＳ Ｐゴシック" charset="-128"/>
              </a:rPr>
              <a:t>some companies make payment to their officials, such as Managing Director/Directors</a:t>
            </a:r>
            <a:r>
              <a:rPr lang="en-US" altLang="ja-JP" i="1" dirty="0">
                <a:ea typeface="ＭＳ Ｐゴシック" charset="-128"/>
              </a:rPr>
              <a:t>, terming the same as </a:t>
            </a:r>
            <a:r>
              <a:rPr lang="ja-JP" altLang="en-US" i="1" dirty="0">
                <a:ea typeface="ＭＳ Ｐゴシック" charset="-128"/>
              </a:rPr>
              <a:t>“</a:t>
            </a:r>
            <a:r>
              <a:rPr lang="en-US" altLang="ja-JP" i="1" dirty="0">
                <a:ea typeface="ＭＳ Ｐゴシック" charset="-128"/>
              </a:rPr>
              <a:t>Commissions</a:t>
            </a:r>
            <a:r>
              <a:rPr lang="ja-JP" altLang="en-US" i="1" dirty="0">
                <a:ea typeface="ＭＳ Ｐゴシック" charset="-128"/>
              </a:rPr>
              <a:t>”</a:t>
            </a:r>
            <a:r>
              <a:rPr lang="en-US" altLang="ja-JP" i="1" dirty="0">
                <a:ea typeface="ＭＳ Ｐゴシック" charset="-128"/>
              </a:rPr>
              <a:t>. This payment may be over and above the salary and other remunerations Such commissions may be either performance linked or linked to the financial results of the company, </a:t>
            </a:r>
            <a:r>
              <a:rPr lang="en-US" altLang="ja-JP" i="1" dirty="0">
                <a:solidFill>
                  <a:srgbClr val="FF0000"/>
                </a:solidFill>
                <a:ea typeface="ＭＳ Ｐゴシック" charset="-128"/>
              </a:rPr>
              <a:t>but the fact is that it is nothing but remuneration paid to an employee by the employer. The relationship between an employee and the employer is distinct from the relationship between a service receiver and service provider</a:t>
            </a:r>
            <a:r>
              <a:rPr lang="en-US" altLang="ja-JP" i="1" dirty="0">
                <a:ea typeface="ＭＳ Ｐゴシック" charset="-128"/>
              </a:rPr>
              <a:t>. Thus action taken by an employee for the benefit of an employer cannot be in the nature of service. Therefore so long as the activities performed are duties within the framework of the terms of employment, </a:t>
            </a:r>
            <a:r>
              <a:rPr lang="en-US" altLang="ja-JP" i="1" dirty="0">
                <a:solidFill>
                  <a:srgbClr val="FF0000"/>
                </a:solidFill>
                <a:ea typeface="ＭＳ Ｐゴシック" charset="-128"/>
              </a:rPr>
              <a:t>the amount paid by an employer to an employee, even if it is termed as commission, would not be treated as </a:t>
            </a:r>
            <a:r>
              <a:rPr lang="ja-JP" altLang="en-US" i="1" dirty="0">
                <a:solidFill>
                  <a:srgbClr val="FF0000"/>
                </a:solidFill>
                <a:ea typeface="ＭＳ Ｐゴシック" charset="-128"/>
              </a:rPr>
              <a:t>“</a:t>
            </a:r>
            <a:r>
              <a:rPr lang="en-US" altLang="ja-JP" i="1" dirty="0">
                <a:solidFill>
                  <a:srgbClr val="FF0000"/>
                </a:solidFill>
                <a:ea typeface="ＭＳ Ｐゴシック" charset="-128"/>
              </a:rPr>
              <a:t>commission</a:t>
            </a:r>
            <a:r>
              <a:rPr lang="ja-JP" altLang="en-US" i="1" dirty="0">
                <a:solidFill>
                  <a:srgbClr val="FF0000"/>
                </a:solidFill>
                <a:ea typeface="ＭＳ Ｐゴシック" charset="-128"/>
              </a:rPr>
              <a:t>”</a:t>
            </a:r>
            <a:r>
              <a:rPr lang="en-US" altLang="ja-JP" i="1" dirty="0">
                <a:solidFill>
                  <a:srgbClr val="FF0000"/>
                </a:solidFill>
                <a:ea typeface="ＭＳ Ｐゴシック" charset="-128"/>
              </a:rPr>
              <a:t> </a:t>
            </a:r>
            <a:r>
              <a:rPr lang="en-US" altLang="ja-JP" i="1" dirty="0">
                <a:ea typeface="ＭＳ Ｐゴシック" charset="-128"/>
              </a:rPr>
              <a:t>mentioned under the definition of business auxiliary service and service tax would not be </a:t>
            </a:r>
            <a:r>
              <a:rPr lang="en-US" altLang="ja-JP" i="1" dirty="0" err="1">
                <a:ea typeface="ＭＳ Ｐゴシック" charset="-128"/>
              </a:rPr>
              <a:t>leviable</a:t>
            </a:r>
            <a:r>
              <a:rPr lang="en-US" altLang="ja-JP" i="1" dirty="0">
                <a:ea typeface="ＭＳ Ｐゴシック" charset="-128"/>
              </a:rPr>
              <a:t> on such amount.</a:t>
            </a:r>
            <a:r>
              <a:rPr lang="ja-JP" altLang="en-US" i="1" dirty="0">
                <a:ea typeface="ＭＳ Ｐゴシック" charset="-128"/>
              </a:rPr>
              <a:t>”</a:t>
            </a:r>
            <a:endParaRPr lang="en-US" altLang="x-none" i="1" dirty="0">
              <a:ea typeface="ＭＳ Ｐゴシック" charset="-128"/>
            </a:endParaRPr>
          </a:p>
          <a:p>
            <a:pPr algn="just"/>
            <a:endParaRPr lang="en-US" dirty="0"/>
          </a:p>
        </p:txBody>
      </p:sp>
    </p:spTree>
    <p:extLst>
      <p:ext uri="{BB962C8B-B14F-4D97-AF65-F5344CB8AC3E}">
        <p14:creationId xmlns:p14="http://schemas.microsoft.com/office/powerpoint/2010/main" val="11336052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services (01-01-2019)</a:t>
            </a:r>
            <a:endParaRPr lang="en-US" dirty="0"/>
          </a:p>
        </p:txBody>
      </p:sp>
      <p:sp>
        <p:nvSpPr>
          <p:cNvPr id="3" name="Content Placeholder 2"/>
          <p:cNvSpPr>
            <a:spLocks noGrp="1"/>
          </p:cNvSpPr>
          <p:nvPr>
            <p:ph idx="1"/>
          </p:nvPr>
        </p:nvSpPr>
        <p:spPr>
          <a:xfrm>
            <a:off x="1451579" y="2031230"/>
            <a:ext cx="9603275" cy="3450613"/>
          </a:xfrm>
        </p:spPr>
        <p:txBody>
          <a:bodyPr/>
          <a:lstStyle/>
          <a:p>
            <a:r>
              <a:rPr lang="en-US" dirty="0" smtClean="0"/>
              <a:t>Nature of Service: </a:t>
            </a:r>
            <a:r>
              <a:rPr lang="en-US" dirty="0"/>
              <a:t>services provided by way of supply of </a:t>
            </a:r>
            <a:r>
              <a:rPr lang="en-US" dirty="0">
                <a:solidFill>
                  <a:schemeClr val="accent1">
                    <a:lumMod val="60000"/>
                    <a:lumOff val="40000"/>
                  </a:schemeClr>
                </a:solidFill>
              </a:rPr>
              <a:t>security personnel </a:t>
            </a:r>
          </a:p>
          <a:p>
            <a:r>
              <a:rPr lang="en-US" dirty="0" smtClean="0"/>
              <a:t>Service Provider: Any person </a:t>
            </a:r>
            <a:r>
              <a:rPr lang="en-US" dirty="0" smtClean="0">
                <a:solidFill>
                  <a:schemeClr val="accent1"/>
                </a:solidFill>
              </a:rPr>
              <a:t>other then BC</a:t>
            </a:r>
          </a:p>
          <a:p>
            <a:r>
              <a:rPr lang="en-US" dirty="0" smtClean="0"/>
              <a:t>Service Receiver: Registered Person (Any person)</a:t>
            </a:r>
          </a:p>
          <a:p>
            <a:r>
              <a:rPr lang="en-US" dirty="0" smtClean="0"/>
              <a:t>This is a manpower supply service for security</a:t>
            </a:r>
            <a:endParaRPr lang="en-US" dirty="0"/>
          </a:p>
        </p:txBody>
      </p:sp>
    </p:spTree>
    <p:extLst>
      <p:ext uri="{BB962C8B-B14F-4D97-AF65-F5344CB8AC3E}">
        <p14:creationId xmlns:p14="http://schemas.microsoft.com/office/powerpoint/2010/main" val="20778160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Renting of Motor vehicle (01-10-2019)</a:t>
            </a:r>
            <a:endParaRPr lang="en-US" dirty="0"/>
          </a:p>
        </p:txBody>
      </p:sp>
      <p:sp>
        <p:nvSpPr>
          <p:cNvPr id="3" name="Content Placeholder 2"/>
          <p:cNvSpPr>
            <a:spLocks noGrp="1"/>
          </p:cNvSpPr>
          <p:nvPr>
            <p:ph idx="1"/>
          </p:nvPr>
        </p:nvSpPr>
        <p:spPr>
          <a:xfrm>
            <a:off x="1451579" y="2040116"/>
            <a:ext cx="9603275" cy="3450613"/>
          </a:xfrm>
        </p:spPr>
        <p:txBody>
          <a:bodyPr/>
          <a:lstStyle/>
          <a:p>
            <a:r>
              <a:rPr lang="en-US" dirty="0" smtClean="0"/>
              <a:t>Nature of Service: Renting of Motor Vehicle</a:t>
            </a:r>
          </a:p>
          <a:p>
            <a:r>
              <a:rPr lang="en-US" dirty="0" smtClean="0"/>
              <a:t>Service Provider: Any Person </a:t>
            </a:r>
            <a:r>
              <a:rPr lang="en-US" dirty="0" smtClean="0">
                <a:solidFill>
                  <a:schemeClr val="accent1"/>
                </a:solidFill>
              </a:rPr>
              <a:t>other then body corporate</a:t>
            </a:r>
          </a:p>
          <a:p>
            <a:r>
              <a:rPr lang="en-US" dirty="0" smtClean="0"/>
              <a:t>Service Receiver: Body Corporate</a:t>
            </a:r>
          </a:p>
          <a:p>
            <a:r>
              <a:rPr lang="en-US" dirty="0" smtClean="0"/>
              <a:t>No RCM if service provider charged @ 12%</a:t>
            </a:r>
          </a:p>
          <a:p>
            <a:r>
              <a:rPr lang="en-US" dirty="0" smtClean="0"/>
              <a:t>Employee Reimbursement ?</a:t>
            </a:r>
            <a:endParaRPr lang="en-US" dirty="0"/>
          </a:p>
        </p:txBody>
      </p:sp>
    </p:spTree>
    <p:extLst>
      <p:ext uri="{BB962C8B-B14F-4D97-AF65-F5344CB8AC3E}">
        <p14:creationId xmlns:p14="http://schemas.microsoft.com/office/powerpoint/2010/main" val="15388320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Insurance agent services</a:t>
            </a:r>
            <a:endParaRPr lang="en-US" dirty="0"/>
          </a:p>
        </p:txBody>
      </p:sp>
      <p:sp>
        <p:nvSpPr>
          <p:cNvPr id="3" name="Content Placeholder 2"/>
          <p:cNvSpPr>
            <a:spLocks noGrp="1"/>
          </p:cNvSpPr>
          <p:nvPr>
            <p:ph idx="1"/>
          </p:nvPr>
        </p:nvSpPr>
        <p:spPr/>
        <p:txBody>
          <a:bodyPr/>
          <a:lstStyle/>
          <a:p>
            <a:r>
              <a:rPr lang="en-US" dirty="0" smtClean="0"/>
              <a:t>Nature of Service:  Agency commission service</a:t>
            </a:r>
          </a:p>
          <a:p>
            <a:r>
              <a:rPr lang="en-US" dirty="0" smtClean="0"/>
              <a:t>Service Provider: Any person-Insurance Agent</a:t>
            </a:r>
          </a:p>
          <a:p>
            <a:r>
              <a:rPr lang="en-US" dirty="0" smtClean="0"/>
              <a:t>Service Receiver: Insurance Company</a:t>
            </a:r>
            <a:endParaRPr lang="en-US" dirty="0"/>
          </a:p>
        </p:txBody>
      </p:sp>
    </p:spTree>
    <p:extLst>
      <p:ext uri="{BB962C8B-B14F-4D97-AF65-F5344CB8AC3E}">
        <p14:creationId xmlns:p14="http://schemas.microsoft.com/office/powerpoint/2010/main" val="1190643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 agent Services</a:t>
            </a:r>
            <a:endParaRPr lang="en-US" dirty="0"/>
          </a:p>
        </p:txBody>
      </p:sp>
      <p:sp>
        <p:nvSpPr>
          <p:cNvPr id="3" name="Content Placeholder 2"/>
          <p:cNvSpPr>
            <a:spLocks noGrp="1"/>
          </p:cNvSpPr>
          <p:nvPr>
            <p:ph idx="1"/>
          </p:nvPr>
        </p:nvSpPr>
        <p:spPr/>
        <p:txBody>
          <a:bodyPr/>
          <a:lstStyle/>
          <a:p>
            <a:r>
              <a:rPr lang="en-US" dirty="0" smtClean="0"/>
              <a:t>Nature of Service: Recovery Agent Service</a:t>
            </a:r>
          </a:p>
          <a:p>
            <a:r>
              <a:rPr lang="en-US" dirty="0" smtClean="0"/>
              <a:t>Service Provider: Any Person-Recovery Agent </a:t>
            </a:r>
          </a:p>
          <a:p>
            <a:r>
              <a:rPr lang="en-US" dirty="0" smtClean="0"/>
              <a:t>Service Receiver: </a:t>
            </a:r>
          </a:p>
          <a:p>
            <a:pPr lvl="1"/>
            <a:r>
              <a:rPr lang="en-US" dirty="0" smtClean="0"/>
              <a:t>Banking Company</a:t>
            </a:r>
          </a:p>
          <a:p>
            <a:pPr lvl="1"/>
            <a:r>
              <a:rPr lang="en-US" dirty="0" smtClean="0"/>
              <a:t>Financial Institution</a:t>
            </a:r>
          </a:p>
          <a:p>
            <a:pPr lvl="1"/>
            <a:r>
              <a:rPr lang="en-US" dirty="0" smtClean="0"/>
              <a:t>Non-banking financial company</a:t>
            </a:r>
          </a:p>
          <a:p>
            <a:pPr lvl="1"/>
            <a:endParaRPr lang="en-US" dirty="0" smtClean="0"/>
          </a:p>
          <a:p>
            <a:endParaRPr lang="en-US" dirty="0"/>
          </a:p>
        </p:txBody>
      </p:sp>
    </p:spTree>
    <p:extLst>
      <p:ext uri="{BB962C8B-B14F-4D97-AF65-F5344CB8AC3E}">
        <p14:creationId xmlns:p14="http://schemas.microsoft.com/office/powerpoint/2010/main" val="6558914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DSA Services (26-07-2018)</a:t>
            </a:r>
            <a:endParaRPr lang="en-US" dirty="0"/>
          </a:p>
        </p:txBody>
      </p:sp>
      <p:sp>
        <p:nvSpPr>
          <p:cNvPr id="3" name="Content Placeholder 2"/>
          <p:cNvSpPr>
            <a:spLocks noGrp="1"/>
          </p:cNvSpPr>
          <p:nvPr>
            <p:ph idx="1"/>
          </p:nvPr>
        </p:nvSpPr>
        <p:spPr/>
        <p:txBody>
          <a:bodyPr/>
          <a:lstStyle/>
          <a:p>
            <a:r>
              <a:rPr lang="en-US" dirty="0" smtClean="0"/>
              <a:t>Nature of Service: Services of Direct Selling Agent</a:t>
            </a:r>
          </a:p>
          <a:p>
            <a:r>
              <a:rPr lang="en-US" dirty="0" smtClean="0"/>
              <a:t>Service Provider: Individual DSA </a:t>
            </a:r>
          </a:p>
          <a:p>
            <a:pPr lvl="1"/>
            <a:r>
              <a:rPr lang="en-US" dirty="0" smtClean="0"/>
              <a:t>DSA other then Body corporate and Partnership Firm</a:t>
            </a:r>
          </a:p>
          <a:p>
            <a:r>
              <a:rPr lang="en-US" dirty="0" smtClean="0"/>
              <a:t>Service Receiver: Banking Company and NBFC</a:t>
            </a:r>
          </a:p>
          <a:p>
            <a:endParaRPr lang="en-US" dirty="0"/>
          </a:p>
        </p:txBody>
      </p:sp>
    </p:spTree>
    <p:extLst>
      <p:ext uri="{BB962C8B-B14F-4D97-AF65-F5344CB8AC3E}">
        <p14:creationId xmlns:p14="http://schemas.microsoft.com/office/powerpoint/2010/main" val="9476976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author, music composer, photographer, artist </a:t>
            </a:r>
            <a:r>
              <a:rPr lang="en-US" dirty="0" smtClean="0"/>
              <a:t>services</a:t>
            </a: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Nature of Service:  transfer </a:t>
            </a:r>
            <a:r>
              <a:rPr lang="en-US" dirty="0"/>
              <a:t>or permitting the use or enjoyment of a copyright covered under </a:t>
            </a:r>
            <a:r>
              <a:rPr lang="en-US" dirty="0" smtClean="0"/>
              <a:t>Sec.13(1)(a) </a:t>
            </a:r>
            <a:r>
              <a:rPr lang="en-US" dirty="0"/>
              <a:t>of the Copyright Act, 1957 relating to </a:t>
            </a:r>
            <a:endParaRPr lang="en-US" dirty="0" smtClean="0"/>
          </a:p>
          <a:p>
            <a:pPr lvl="1"/>
            <a:r>
              <a:rPr lang="en-US" dirty="0" smtClean="0"/>
              <a:t>original </a:t>
            </a:r>
            <a:r>
              <a:rPr lang="en-US" dirty="0"/>
              <a:t>literary, </a:t>
            </a:r>
            <a:endParaRPr lang="en-US" dirty="0" smtClean="0"/>
          </a:p>
          <a:p>
            <a:pPr lvl="1"/>
            <a:r>
              <a:rPr lang="en-US" dirty="0" smtClean="0"/>
              <a:t>dramatic</a:t>
            </a:r>
            <a:r>
              <a:rPr lang="en-US" dirty="0"/>
              <a:t>, </a:t>
            </a:r>
            <a:endParaRPr lang="en-US" dirty="0" smtClean="0"/>
          </a:p>
          <a:p>
            <a:pPr lvl="1"/>
            <a:r>
              <a:rPr lang="en-US" dirty="0" smtClean="0"/>
              <a:t>musical </a:t>
            </a:r>
            <a:r>
              <a:rPr lang="en-US" dirty="0"/>
              <a:t>or </a:t>
            </a:r>
            <a:endParaRPr lang="en-US" dirty="0" smtClean="0"/>
          </a:p>
          <a:p>
            <a:pPr lvl="1"/>
            <a:r>
              <a:rPr lang="en-US" dirty="0" smtClean="0"/>
              <a:t>artistic </a:t>
            </a:r>
            <a:r>
              <a:rPr lang="en-US" dirty="0"/>
              <a:t>works </a:t>
            </a:r>
            <a:endParaRPr lang="en-US" dirty="0" smtClean="0"/>
          </a:p>
          <a:p>
            <a:r>
              <a:rPr lang="en-US" dirty="0" smtClean="0"/>
              <a:t>Service Provider: </a:t>
            </a:r>
            <a:r>
              <a:rPr lang="en-US" dirty="0"/>
              <a:t>author, music composer, photographer, artist or the like </a:t>
            </a:r>
          </a:p>
          <a:p>
            <a:pPr marL="228600" lvl="1">
              <a:spcBef>
                <a:spcPts val="1000"/>
              </a:spcBef>
            </a:pPr>
            <a:r>
              <a:rPr lang="en-US" dirty="0" smtClean="0"/>
              <a:t>Service Receiver: </a:t>
            </a:r>
            <a:r>
              <a:rPr lang="en-US" dirty="0"/>
              <a:t>publisher, music company, producer or the like. </a:t>
            </a:r>
          </a:p>
          <a:p>
            <a:r>
              <a:rPr lang="en-US" dirty="0" smtClean="0"/>
              <a:t>* Author get optional </a:t>
            </a:r>
            <a:r>
              <a:rPr lang="en-US" dirty="0" err="1" smtClean="0"/>
              <a:t>w.e.f</a:t>
            </a:r>
            <a:r>
              <a:rPr lang="en-US" dirty="0" smtClean="0"/>
              <a:t> 01-10-2019</a:t>
            </a:r>
            <a:endParaRPr lang="en-US" dirty="0"/>
          </a:p>
          <a:p>
            <a:endParaRPr lang="en-US" dirty="0"/>
          </a:p>
        </p:txBody>
      </p:sp>
    </p:spTree>
    <p:extLst>
      <p:ext uri="{BB962C8B-B14F-4D97-AF65-F5344CB8AC3E}">
        <p14:creationId xmlns:p14="http://schemas.microsoft.com/office/powerpoint/2010/main" val="5118124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Definitions</a:t>
            </a:r>
            <a:endParaRPr lang="en-US" dirty="0"/>
          </a:p>
        </p:txBody>
      </p:sp>
      <p:sp>
        <p:nvSpPr>
          <p:cNvPr id="3" name="Content Placeholder 2"/>
          <p:cNvSpPr>
            <a:spLocks noGrp="1"/>
          </p:cNvSpPr>
          <p:nvPr>
            <p:ph idx="1"/>
          </p:nvPr>
        </p:nvSpPr>
        <p:spPr/>
        <p:txBody>
          <a:bodyPr>
            <a:normAutofit/>
          </a:bodyPr>
          <a:lstStyle/>
          <a:p>
            <a:pPr algn="just"/>
            <a:r>
              <a:rPr lang="en-US" dirty="0" smtClean="0"/>
              <a:t>Sec. 2(</a:t>
            </a:r>
            <a:r>
              <a:rPr lang="en-US" i="1" dirty="0" smtClean="0"/>
              <a:t>82</a:t>
            </a:r>
            <a:r>
              <a:rPr lang="en-US" dirty="0"/>
              <a:t>) “output tax” in relation to a taxable person, means the tax chargeable under this Act on taxable supply of goods or services or both made by him or by his agent but excludes tax payable by him on reverse charge basis; </a:t>
            </a:r>
          </a:p>
          <a:p>
            <a:pPr algn="just"/>
            <a:r>
              <a:rPr lang="en-US" dirty="0" smtClean="0"/>
              <a:t>Sec. 2(</a:t>
            </a:r>
            <a:r>
              <a:rPr lang="en-US" i="1" dirty="0" smtClean="0"/>
              <a:t>98</a:t>
            </a:r>
            <a:r>
              <a:rPr lang="en-US" dirty="0"/>
              <a:t>) “reverse charge” means the liability to pay tax by the recipient of supply of goods or services or both instead of the supplier of such goods or services or both under sub-section (</a:t>
            </a:r>
            <a:r>
              <a:rPr lang="en-US" i="1" dirty="0"/>
              <a:t>3</a:t>
            </a:r>
            <a:r>
              <a:rPr lang="en-US" dirty="0"/>
              <a:t>) or sub-section (</a:t>
            </a:r>
            <a:r>
              <a:rPr lang="en-US" i="1" dirty="0"/>
              <a:t>4</a:t>
            </a:r>
            <a:r>
              <a:rPr lang="en-US" dirty="0"/>
              <a:t>) of section 9, or under sub-section (</a:t>
            </a:r>
            <a:r>
              <a:rPr lang="en-US" i="1" dirty="0"/>
              <a:t>3</a:t>
            </a:r>
            <a:r>
              <a:rPr lang="en-US" dirty="0"/>
              <a:t>) or sub- section (</a:t>
            </a:r>
            <a:r>
              <a:rPr lang="en-US" i="1" dirty="0"/>
              <a:t>4</a:t>
            </a:r>
            <a:r>
              <a:rPr lang="en-US" dirty="0"/>
              <a:t>) of section 5 of the Integrated Goods and Services Tax Act; </a:t>
            </a:r>
          </a:p>
          <a:p>
            <a:pPr algn="just"/>
            <a:endParaRPr lang="en-US" dirty="0"/>
          </a:p>
        </p:txBody>
      </p:sp>
    </p:spTree>
    <p:extLst>
      <p:ext uri="{BB962C8B-B14F-4D97-AF65-F5344CB8AC3E}">
        <p14:creationId xmlns:p14="http://schemas.microsoft.com/office/powerpoint/2010/main" val="8226855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Supply of services by the members of Overseeing Committee to Reserve Bank of India </a:t>
            </a:r>
            <a:r>
              <a:rPr lang="en-US" dirty="0" smtClean="0"/>
              <a:t>(13-10-2017)</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Nature of Service: </a:t>
            </a:r>
            <a:r>
              <a:rPr lang="en-US" dirty="0"/>
              <a:t>Supply of services by the members of Overseeing Committee to </a:t>
            </a:r>
            <a:r>
              <a:rPr lang="en-US" dirty="0" smtClean="0"/>
              <a:t>RBI</a:t>
            </a:r>
          </a:p>
          <a:p>
            <a:r>
              <a:rPr lang="en-US" dirty="0" smtClean="0"/>
              <a:t>Service Provider: </a:t>
            </a:r>
            <a:r>
              <a:rPr lang="en-US" dirty="0"/>
              <a:t>Members of Overseeing Committee constituted by the Reserve Bank of India </a:t>
            </a:r>
            <a:endParaRPr lang="en-US" dirty="0" smtClean="0"/>
          </a:p>
          <a:p>
            <a:r>
              <a:rPr lang="en-US" dirty="0" smtClean="0"/>
              <a:t>Service Receiver: RBI</a:t>
            </a:r>
            <a:endParaRPr lang="en-US" dirty="0"/>
          </a:p>
        </p:txBody>
      </p:sp>
    </p:spTree>
    <p:extLst>
      <p:ext uri="{BB962C8B-B14F-4D97-AF65-F5344CB8AC3E}">
        <p14:creationId xmlns:p14="http://schemas.microsoft.com/office/powerpoint/2010/main" val="16482259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Services provided by business facilitator (BF) to a banking company </a:t>
            </a:r>
            <a:r>
              <a:rPr lang="en-US" dirty="0" smtClean="0"/>
              <a:t>(01-01-2019)</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Nature of </a:t>
            </a:r>
            <a:r>
              <a:rPr lang="en-US" dirty="0" err="1" smtClean="0"/>
              <a:t>Servcie</a:t>
            </a:r>
            <a:r>
              <a:rPr lang="en-US" dirty="0" smtClean="0"/>
              <a:t>: </a:t>
            </a:r>
            <a:r>
              <a:rPr lang="en-US" dirty="0"/>
              <a:t>Services provided by business facilitator (BF) to a banking company </a:t>
            </a:r>
          </a:p>
          <a:p>
            <a:r>
              <a:rPr lang="en-US" dirty="0" smtClean="0"/>
              <a:t>Service Provider: BF</a:t>
            </a:r>
          </a:p>
          <a:p>
            <a:r>
              <a:rPr lang="en-US" dirty="0" smtClean="0"/>
              <a:t>Service Receiver: Banking Company</a:t>
            </a:r>
            <a:endParaRPr lang="en-US" dirty="0"/>
          </a:p>
        </p:txBody>
      </p:sp>
    </p:spTree>
    <p:extLst>
      <p:ext uri="{BB962C8B-B14F-4D97-AF65-F5344CB8AC3E}">
        <p14:creationId xmlns:p14="http://schemas.microsoft.com/office/powerpoint/2010/main" val="21290099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636105"/>
            <a:ext cx="9603275" cy="1217650"/>
          </a:xfrm>
        </p:spPr>
        <p:txBody>
          <a:bodyPr>
            <a:noAutofit/>
          </a:bodyPr>
          <a:lstStyle/>
          <a:p>
            <a:pPr algn="just"/>
            <a:r>
              <a:rPr lang="en-US" sz="2700" dirty="0"/>
              <a:t>Services provided by an agent of business correspondent </a:t>
            </a:r>
            <a:r>
              <a:rPr lang="en-US" sz="2700" dirty="0" smtClean="0"/>
              <a:t>to </a:t>
            </a:r>
            <a:r>
              <a:rPr lang="en-US" sz="2700" dirty="0"/>
              <a:t>business </a:t>
            </a:r>
            <a:r>
              <a:rPr lang="en-US" sz="2700" dirty="0" smtClean="0"/>
              <a:t>correspondent (01-01-2019) </a:t>
            </a:r>
            <a:r>
              <a:rPr lang="en-US" sz="2700" dirty="0"/>
              <a:t/>
            </a:r>
            <a:br>
              <a:rPr lang="en-US" sz="2700" dirty="0"/>
            </a:br>
            <a:endParaRPr lang="en-US" sz="2700" dirty="0"/>
          </a:p>
        </p:txBody>
      </p:sp>
      <p:sp>
        <p:nvSpPr>
          <p:cNvPr id="3" name="Content Placeholder 2"/>
          <p:cNvSpPr>
            <a:spLocks noGrp="1"/>
          </p:cNvSpPr>
          <p:nvPr>
            <p:ph idx="1"/>
          </p:nvPr>
        </p:nvSpPr>
        <p:spPr/>
        <p:txBody>
          <a:bodyPr/>
          <a:lstStyle/>
          <a:p>
            <a:r>
              <a:rPr lang="en-US" dirty="0" smtClean="0"/>
              <a:t>Service Provider: any person- Agent </a:t>
            </a:r>
          </a:p>
          <a:p>
            <a:r>
              <a:rPr lang="en-US" dirty="0" smtClean="0"/>
              <a:t>Service Receiver: BC</a:t>
            </a:r>
            <a:endParaRPr lang="en-US" dirty="0"/>
          </a:p>
        </p:txBody>
      </p:sp>
    </p:spTree>
    <p:extLst>
      <p:ext uri="{BB962C8B-B14F-4D97-AF65-F5344CB8AC3E}">
        <p14:creationId xmlns:p14="http://schemas.microsoft.com/office/powerpoint/2010/main" val="19315205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Services to </a:t>
            </a:r>
            <a:r>
              <a:rPr lang="en-US" smtClean="0"/>
              <a:t>promotor-Real estate (01-04-2019)</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35970635"/>
              </p:ext>
            </p:extLst>
          </p:nvPr>
        </p:nvGraphicFramePr>
        <p:xfrm>
          <a:off x="163088" y="1853754"/>
          <a:ext cx="11775627" cy="4658234"/>
        </p:xfrm>
        <a:graphic>
          <a:graphicData uri="http://schemas.openxmlformats.org/drawingml/2006/table">
            <a:tbl>
              <a:tblPr firstRow="1" bandRow="1">
                <a:tableStyleId>{5C22544A-7EE6-4342-B048-85BDC9FD1C3A}</a:tableStyleId>
              </a:tblPr>
              <a:tblGrid>
                <a:gridCol w="9161216"/>
                <a:gridCol w="1493950"/>
                <a:gridCol w="1120461"/>
              </a:tblGrid>
              <a:tr h="370840">
                <a:tc>
                  <a:txBody>
                    <a:bodyPr/>
                    <a:lstStyle/>
                    <a:p>
                      <a:endParaRPr lang="en-US" dirty="0"/>
                    </a:p>
                  </a:txBody>
                  <a:tcPr/>
                </a:tc>
                <a:tc>
                  <a:txBody>
                    <a:bodyPr/>
                    <a:lstStyle/>
                    <a:p>
                      <a:endParaRPr lang="en-US" dirty="0"/>
                    </a:p>
                  </a:txBody>
                  <a:tcPr/>
                </a:tc>
                <a:tc>
                  <a:txBody>
                    <a:bodyPr/>
                    <a:lstStyle/>
                    <a:p>
                      <a:endParaRPr lang="en-US" dirty="0"/>
                    </a:p>
                  </a:txBody>
                  <a:tcPr/>
                </a:tc>
              </a:tr>
              <a:tr h="6473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Services supplied by any person by way of transfer of development rights or Floor Space Index (FSI) (including additional FSI) for construction of a project by a promoter. </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Any person </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Promoter. </a:t>
                      </a:r>
                      <a:endParaRPr lang="en-US" dirty="0" smtClean="0"/>
                    </a:p>
                    <a:p>
                      <a:endParaRPr lang="en-US" dirty="0"/>
                    </a:p>
                  </a:txBody>
                  <a:tcPr/>
                </a:tc>
              </a:tr>
              <a:tr h="9272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Long term lease of land (30 years or more) by any person against consideration in the form of upfront amount (called as premium, salami, cost, price, development charges or by any other name) and/or periodic rent for construction of a project by a promoter. </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Any person </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Promoter. </a:t>
                      </a:r>
                      <a:endParaRPr lang="en-US" dirty="0" smtClean="0"/>
                    </a:p>
                  </a:txBody>
                  <a:tcPr/>
                </a:tc>
              </a:tr>
              <a:tr h="370840">
                <a:tc gridSpan="3">
                  <a:txBody>
                    <a:bodyPr/>
                    <a:lstStyle/>
                    <a:p>
                      <a:r>
                        <a:rPr lang="en-US" sz="1400" dirty="0" smtClean="0"/>
                        <a:t>Explanation:</a:t>
                      </a:r>
                    </a:p>
                    <a:p>
                      <a:r>
                        <a:rPr lang="en-US" sz="1400" dirty="0" smtClean="0"/>
                        <a:t>“(</a:t>
                      </a:r>
                      <a:r>
                        <a:rPr lang="en-US" sz="1400" dirty="0" err="1" smtClean="0"/>
                        <a:t>i</a:t>
                      </a:r>
                      <a:r>
                        <a:rPr lang="en-US" sz="1400" dirty="0" smtClean="0"/>
                        <a:t>) The term “apartment” shall have the same meaning as assigned to it in clause (e) under section 2 of the Real Estate (Regulation and Development) Act, 2016 (16 of 2017). </a:t>
                      </a:r>
                    </a:p>
                    <a:p>
                      <a:r>
                        <a:rPr lang="en-US" sz="1400" dirty="0" smtClean="0"/>
                        <a:t>(j) the term “promoter” shall have the same meaning as assigned to it in clause (</a:t>
                      </a:r>
                      <a:r>
                        <a:rPr lang="en-US" sz="1400" dirty="0" err="1" smtClean="0"/>
                        <a:t>zk</a:t>
                      </a:r>
                      <a:r>
                        <a:rPr lang="en-US" sz="1400" dirty="0" smtClean="0"/>
                        <a:t>) under section 2 of the Real Estate (Regulation and Development) Act, 2016 (16 of 2017).</a:t>
                      </a:r>
                      <a:br>
                        <a:rPr lang="en-US" sz="1400" dirty="0" smtClean="0"/>
                      </a:br>
                      <a:r>
                        <a:rPr lang="en-US" sz="1400" dirty="0" smtClean="0"/>
                        <a:t>(k) the term “project” shall mean a Real Estate Project (REP) or a Residential Real Estate Project (RREP); </a:t>
                      </a:r>
                    </a:p>
                    <a:p>
                      <a:r>
                        <a:rPr lang="en-US" sz="1400" dirty="0" smtClean="0"/>
                        <a:t>(l) “the term “Real Estate Project (REP)” shall have the same meaning as assigned to it in in clause (</a:t>
                      </a:r>
                      <a:r>
                        <a:rPr lang="en-US" sz="1400" dirty="0" err="1" smtClean="0"/>
                        <a:t>zn</a:t>
                      </a:r>
                      <a:r>
                        <a:rPr lang="en-US" sz="1400" dirty="0" smtClean="0"/>
                        <a:t>) of section 2 of the Real Estate (Regulation and Development) Act, 2016 (16 of 2016). </a:t>
                      </a:r>
                    </a:p>
                    <a:p>
                      <a:r>
                        <a:rPr lang="en-US" sz="1400" dirty="0" smtClean="0"/>
                        <a:t>(m) The term “Residential Real Estate Project (RREP)” shall mean a REP in which the carpet area of the commercial apartments is not more than 15 per cent. of the total carpet area of all the apartments in the REP.</a:t>
                      </a:r>
                      <a:br>
                        <a:rPr lang="en-US" sz="1400" dirty="0" smtClean="0"/>
                      </a:br>
                      <a:r>
                        <a:rPr lang="en-US" sz="1400" dirty="0" smtClean="0"/>
                        <a:t>(n) “floor space index (FSI)” shall mean the ratio of a building’s total floor area (gross floor area) to the size of the piece of land upon which it is built.”. </a:t>
                      </a:r>
                    </a:p>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7364525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Liability to pay by e-commerce operator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16144272"/>
              </p:ext>
            </p:extLst>
          </p:nvPr>
        </p:nvGraphicFramePr>
        <p:xfrm>
          <a:off x="1451579" y="1853754"/>
          <a:ext cx="9742542" cy="3662680"/>
        </p:xfrm>
        <a:graphic>
          <a:graphicData uri="http://schemas.openxmlformats.org/drawingml/2006/table">
            <a:tbl>
              <a:tblPr firstRow="1" bandRow="1">
                <a:tableStyleId>{5C22544A-7EE6-4342-B048-85BDC9FD1C3A}</a:tableStyleId>
              </a:tblPr>
              <a:tblGrid>
                <a:gridCol w="614308"/>
                <a:gridCol w="7594948"/>
                <a:gridCol w="1533286"/>
              </a:tblGrid>
              <a:tr h="370840">
                <a:tc>
                  <a:txBody>
                    <a:bodyPr/>
                    <a:lstStyle/>
                    <a:p>
                      <a:endParaRPr lang="en-US" dirty="0"/>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tr>
              <a:tr h="370840">
                <a:tc>
                  <a:txBody>
                    <a:bodyPr/>
                    <a:lstStyle/>
                    <a:p>
                      <a:r>
                        <a:rPr lang="en-US" dirty="0" smtClean="0"/>
                        <a:t>1</a:t>
                      </a:r>
                      <a:endParaRPr lang="en-US"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services by way of transportation of passengers by a radio-taxi, </a:t>
                      </a:r>
                      <a:r>
                        <a:rPr lang="en-US" sz="1800" kern="1200" dirty="0" err="1" smtClean="0">
                          <a:solidFill>
                            <a:schemeClr val="dk1"/>
                          </a:solidFill>
                          <a:effectLst/>
                          <a:latin typeface="+mn-lt"/>
                          <a:ea typeface="+mn-ea"/>
                          <a:cs typeface="+mn-cs"/>
                        </a:rPr>
                        <a:t>motorcab</a:t>
                      </a:r>
                      <a:r>
                        <a:rPr lang="en-US" sz="1800" kern="1200" dirty="0" smtClean="0">
                          <a:solidFill>
                            <a:schemeClr val="dk1"/>
                          </a:solidFill>
                          <a:effectLst/>
                          <a:latin typeface="+mn-lt"/>
                          <a:ea typeface="+mn-ea"/>
                          <a:cs typeface="+mn-cs"/>
                        </a:rPr>
                        <a:t>, </a:t>
                      </a:r>
                      <a:r>
                        <a:rPr lang="en-US" sz="1800" kern="1200" dirty="0" err="1" smtClean="0">
                          <a:solidFill>
                            <a:schemeClr val="dk1"/>
                          </a:solidFill>
                          <a:effectLst/>
                          <a:latin typeface="+mn-lt"/>
                          <a:ea typeface="+mn-ea"/>
                          <a:cs typeface="+mn-cs"/>
                        </a:rPr>
                        <a:t>maxicab</a:t>
                      </a:r>
                      <a:r>
                        <a:rPr lang="en-US" sz="1800" kern="1200" dirty="0" smtClean="0">
                          <a:solidFill>
                            <a:schemeClr val="dk1"/>
                          </a:solidFill>
                          <a:effectLst/>
                          <a:latin typeface="+mn-lt"/>
                          <a:ea typeface="+mn-ea"/>
                          <a:cs typeface="+mn-cs"/>
                        </a:rPr>
                        <a:t> and motor cycle; </a:t>
                      </a:r>
                      <a:endParaRPr lang="en-US" dirty="0" smtClean="0"/>
                    </a:p>
                  </a:txBody>
                  <a:tcPr>
                    <a:solidFill>
                      <a:schemeClr val="bg2"/>
                    </a:solidFill>
                  </a:tcPr>
                </a:tc>
                <a:tc>
                  <a:txBody>
                    <a:bodyPr/>
                    <a:lstStyle/>
                    <a:p>
                      <a:endParaRPr lang="en-US" dirty="0"/>
                    </a:p>
                  </a:txBody>
                  <a:tcPr>
                    <a:solidFill>
                      <a:schemeClr val="bg2"/>
                    </a:solidFill>
                  </a:tcPr>
                </a:tc>
              </a:tr>
              <a:tr h="370840">
                <a:tc>
                  <a:txBody>
                    <a:bodyPr/>
                    <a:lstStyle/>
                    <a:p>
                      <a:r>
                        <a:rPr lang="en-US" dirty="0" smtClean="0"/>
                        <a:t>2</a:t>
                      </a:r>
                      <a:endParaRPr lang="en-US"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services by way of providing accommodation in hotels, inns, guest houses, clubs, campsites or other commercial places meant for residential or lodging purposes, except where the person supplying such service through electronic commerce operator is liable for registration under sub-section (1) of section 22 of the said Central Goods and Services Tax Act. </a:t>
                      </a:r>
                      <a:endParaRPr lang="en-US" dirty="0" smtClean="0"/>
                    </a:p>
                  </a:txBody>
                  <a:tcPr>
                    <a:solidFill>
                      <a:schemeClr val="bg2"/>
                    </a:solidFill>
                  </a:tcPr>
                </a:tc>
                <a:tc>
                  <a:txBody>
                    <a:bodyPr/>
                    <a:lstStyle/>
                    <a:p>
                      <a:endParaRPr lang="en-US"/>
                    </a:p>
                  </a:txBody>
                  <a:tcPr>
                    <a:solidFill>
                      <a:schemeClr val="bg2"/>
                    </a:solidFill>
                  </a:tcPr>
                </a:tc>
              </a:tr>
              <a:tr h="370840">
                <a:tc>
                  <a:txBody>
                    <a:bodyPr/>
                    <a:lstStyle/>
                    <a:p>
                      <a:r>
                        <a:rPr lang="en-US" dirty="0" smtClean="0"/>
                        <a:t>3</a:t>
                      </a:r>
                      <a:endParaRPr lang="en-US" dirty="0"/>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(iii) services by way of house-keeping, such as plumbing, carpentering </a:t>
                      </a:r>
                      <a:r>
                        <a:rPr lang="en-US" sz="1800" kern="1200" dirty="0" err="1" smtClean="0">
                          <a:solidFill>
                            <a:schemeClr val="dk1"/>
                          </a:solidFill>
                          <a:effectLst/>
                          <a:latin typeface="+mn-lt"/>
                          <a:ea typeface="+mn-ea"/>
                          <a:cs typeface="+mn-cs"/>
                        </a:rPr>
                        <a:t>etc</a:t>
                      </a:r>
                      <a:r>
                        <a:rPr lang="en-US" sz="1800" kern="1200" dirty="0" smtClean="0">
                          <a:solidFill>
                            <a:schemeClr val="dk1"/>
                          </a:solidFill>
                          <a:effectLst/>
                          <a:latin typeface="+mn-lt"/>
                          <a:ea typeface="+mn-ea"/>
                          <a:cs typeface="+mn-cs"/>
                        </a:rPr>
                        <a:t>, except where the person supplying such service through electronic commerce operator is liable for registration under sub-section (1) of section 22 of the said Central Goods and Services Tax Act.”. </a:t>
                      </a:r>
                      <a:r>
                        <a:rPr lang="en-US" sz="1800" kern="1200" baseline="0" dirty="0" smtClean="0">
                          <a:solidFill>
                            <a:schemeClr val="dk1"/>
                          </a:solidFill>
                          <a:effectLst/>
                          <a:latin typeface="+mn-lt"/>
                          <a:ea typeface="+mn-ea"/>
                          <a:cs typeface="+mn-cs"/>
                        </a:rPr>
                        <a:t> 22-08-2017</a:t>
                      </a:r>
                      <a:endParaRPr lang="en-US" dirty="0" smtClean="0">
                        <a:effectLst/>
                      </a:endParaRPr>
                    </a:p>
                  </a:txBody>
                  <a:tcPr>
                    <a:solidFill>
                      <a:schemeClr val="bg2"/>
                    </a:solidFill>
                  </a:tcPr>
                </a:tc>
                <a:tc>
                  <a:txBody>
                    <a:bodyPr/>
                    <a:lstStyle/>
                    <a:p>
                      <a:endParaRPr lang="en-US" dirty="0"/>
                    </a:p>
                  </a:txBody>
                  <a:tcPr>
                    <a:solidFill>
                      <a:schemeClr val="bg2"/>
                    </a:solidFill>
                  </a:tcPr>
                </a:tc>
              </a:tr>
            </a:tbl>
          </a:graphicData>
        </a:graphic>
      </p:graphicFrame>
    </p:spTree>
    <p:extLst>
      <p:ext uri="{BB962C8B-B14F-4D97-AF65-F5344CB8AC3E}">
        <p14:creationId xmlns:p14="http://schemas.microsoft.com/office/powerpoint/2010/main" val="15610295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Explanations:</a:t>
            </a:r>
            <a:endParaRPr lang="en-US" dirty="0"/>
          </a:p>
        </p:txBody>
      </p:sp>
      <p:sp>
        <p:nvSpPr>
          <p:cNvPr id="3" name="Content Placeholder 2"/>
          <p:cNvSpPr>
            <a:spLocks noGrp="1"/>
          </p:cNvSpPr>
          <p:nvPr>
            <p:ph idx="1"/>
          </p:nvPr>
        </p:nvSpPr>
        <p:spPr/>
        <p:txBody>
          <a:bodyPr/>
          <a:lstStyle/>
          <a:p>
            <a:r>
              <a:rPr lang="en-US" dirty="0"/>
              <a:t>“radio taxi” means a taxi including a radio cab, by whatever name called, which is in two- way radio communication with a central control office and is enabled for tracking using Global Positioning System (GPS) or General Packet Radio Service (GPRS); </a:t>
            </a:r>
          </a:p>
          <a:p>
            <a:r>
              <a:rPr lang="en-US" dirty="0"/>
              <a:t>“</a:t>
            </a:r>
            <a:r>
              <a:rPr lang="en-US" dirty="0" err="1"/>
              <a:t>maxicab</a:t>
            </a:r>
            <a:r>
              <a:rPr lang="en-US" dirty="0"/>
              <a:t>”, “</a:t>
            </a:r>
            <a:r>
              <a:rPr lang="en-US" dirty="0" err="1"/>
              <a:t>motorcab</a:t>
            </a:r>
            <a:r>
              <a:rPr lang="en-US" dirty="0"/>
              <a:t>” and “motor cycle” shall have the same meanings as assigned to them </a:t>
            </a:r>
            <a:r>
              <a:rPr lang="en-US" dirty="0" smtClean="0"/>
              <a:t>respectively </a:t>
            </a:r>
            <a:r>
              <a:rPr lang="en-US" dirty="0"/>
              <a:t>in clauses (22), (25) and (26) of section 2 of the Motor Vehicles Act, 1988 (59 of 1988) </a:t>
            </a:r>
          </a:p>
          <a:p>
            <a:endParaRPr lang="en-US" dirty="0"/>
          </a:p>
        </p:txBody>
      </p:sp>
    </p:spTree>
    <p:extLst>
      <p:ext uri="{BB962C8B-B14F-4D97-AF65-F5344CB8AC3E}">
        <p14:creationId xmlns:p14="http://schemas.microsoft.com/office/powerpoint/2010/main" val="2843890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buNone/>
            </a:pPr>
            <a:r>
              <a:rPr lang="en-US" sz="4000" i="1" dirty="0" smtClean="0">
                <a:solidFill>
                  <a:schemeClr val="accent3"/>
                </a:solidFill>
              </a:rPr>
              <a:t>Thank You</a:t>
            </a:r>
            <a:endParaRPr lang="en-US" sz="4000" i="1" dirty="0">
              <a:solidFill>
                <a:schemeClr val="accent3"/>
              </a:solidFill>
            </a:endParaRPr>
          </a:p>
        </p:txBody>
      </p:sp>
    </p:spTree>
    <p:extLst>
      <p:ext uri="{BB962C8B-B14F-4D97-AF65-F5344CB8AC3E}">
        <p14:creationId xmlns:p14="http://schemas.microsoft.com/office/powerpoint/2010/main" val="1066629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GST registration under RCM</a:t>
            </a:r>
            <a:r>
              <a:rPr lang="en-US" dirty="0"/>
              <a:t/>
            </a:r>
            <a:br>
              <a:rPr lang="en-US" dirty="0"/>
            </a:br>
            <a:endParaRPr lang="en-US" dirty="0"/>
          </a:p>
        </p:txBody>
      </p:sp>
      <p:sp>
        <p:nvSpPr>
          <p:cNvPr id="3" name="Content Placeholder 2"/>
          <p:cNvSpPr>
            <a:spLocks noGrp="1"/>
          </p:cNvSpPr>
          <p:nvPr>
            <p:ph idx="1"/>
          </p:nvPr>
        </p:nvSpPr>
        <p:spPr/>
        <p:txBody>
          <a:bodyPr/>
          <a:lstStyle/>
          <a:p>
            <a:pPr algn="just"/>
            <a:r>
              <a:rPr lang="en-US" dirty="0" smtClean="0"/>
              <a:t>As </a:t>
            </a:r>
            <a:r>
              <a:rPr lang="en-US" dirty="0"/>
              <a:t>per Section 24 of the CGST Act, 2017, a person who is required to pay tax under reverse charge has to compulsorily register under GST irrespective of the threshold limit of registration and threshold limit of </a:t>
            </a:r>
            <a:r>
              <a:rPr lang="en-US" dirty="0" err="1"/>
              <a:t>Rs</a:t>
            </a:r>
            <a:r>
              <a:rPr lang="en-US" dirty="0"/>
              <a:t>. 20 lakhs/</a:t>
            </a:r>
            <a:r>
              <a:rPr lang="en-US" dirty="0" err="1"/>
              <a:t>Rs</a:t>
            </a:r>
            <a:r>
              <a:rPr lang="en-US" dirty="0"/>
              <a:t>. 40 lakhs (</a:t>
            </a:r>
            <a:r>
              <a:rPr lang="en-US" dirty="0" err="1"/>
              <a:t>Rs</a:t>
            </a:r>
            <a:r>
              <a:rPr lang="en-US" dirty="0"/>
              <a:t>. 10 lakhs for special category States) but special category States threshold exemption is increased to </a:t>
            </a:r>
            <a:r>
              <a:rPr lang="en-US" dirty="0" err="1"/>
              <a:t>Rs</a:t>
            </a:r>
            <a:r>
              <a:rPr lang="en-US" dirty="0"/>
              <a:t>. 20 lakhs, as per </a:t>
            </a:r>
            <a:r>
              <a:rPr lang="en-US" b="1" dirty="0">
                <a:hlinkClick r:id="rId2"/>
              </a:rPr>
              <a:t>CGST (Amendment) Act, 2018</a:t>
            </a:r>
            <a:r>
              <a:rPr lang="en-US" dirty="0"/>
              <a:t> is not applicable to the Reverse Charge Mechanism</a:t>
            </a:r>
          </a:p>
          <a:p>
            <a:pPr algn="just"/>
            <a:endParaRPr lang="en-US" dirty="0"/>
          </a:p>
        </p:txBody>
      </p:sp>
    </p:spTree>
    <p:extLst>
      <p:ext uri="{BB962C8B-B14F-4D97-AF65-F5344CB8AC3E}">
        <p14:creationId xmlns:p14="http://schemas.microsoft.com/office/powerpoint/2010/main" val="6344584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451579" y="508841"/>
            <a:ext cx="9603275"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sp>
        <p:nvSpPr>
          <p:cNvPr id="5" name="Rectangle 4"/>
          <p:cNvSpPr/>
          <p:nvPr/>
        </p:nvSpPr>
        <p:spPr>
          <a:xfrm>
            <a:off x="1821106" y="2308409"/>
            <a:ext cx="2667000" cy="175984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Self Invoice</a:t>
            </a:r>
          </a:p>
          <a:p>
            <a:pPr algn="ctr"/>
            <a:r>
              <a:rPr lang="en-US" sz="2800" dirty="0"/>
              <a:t>u/s 31(3)(f</a:t>
            </a:r>
            <a:r>
              <a:rPr lang="en-US" sz="2800" dirty="0" smtClean="0"/>
              <a:t>)</a:t>
            </a:r>
            <a:endParaRPr lang="en-US" sz="2800" b="1" dirty="0">
              <a:solidFill>
                <a:schemeClr val="tx1"/>
              </a:solidFill>
              <a:latin typeface="Cambria" pitchFamily="18" charset="0"/>
            </a:endParaRPr>
          </a:p>
        </p:txBody>
      </p:sp>
      <p:cxnSp>
        <p:nvCxnSpPr>
          <p:cNvPr id="6" name="Straight Arrow Connector 5"/>
          <p:cNvCxnSpPr>
            <a:stCxn id="5" idx="3"/>
            <a:endCxn id="8" idx="1"/>
          </p:cNvCxnSpPr>
          <p:nvPr/>
        </p:nvCxnSpPr>
        <p:spPr>
          <a:xfrm flipV="1">
            <a:off x="4488106" y="3146589"/>
            <a:ext cx="1526902" cy="41742"/>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015008" y="2569857"/>
            <a:ext cx="3962400" cy="1153463"/>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000" b="1" dirty="0">
                <a:solidFill>
                  <a:schemeClr val="tx1"/>
                </a:solidFill>
                <a:latin typeface="Cambria" pitchFamily="18" charset="0"/>
              </a:rPr>
              <a:t>Supply received from </a:t>
            </a:r>
            <a:r>
              <a:rPr lang="en-US" sz="2000" b="1" dirty="0" smtClean="0">
                <a:solidFill>
                  <a:schemeClr val="tx1"/>
                </a:solidFill>
                <a:latin typeface="Cambria" pitchFamily="18" charset="0"/>
              </a:rPr>
              <a:t>un registered Person either RCM applicable u/s 9(3) or 9(4)</a:t>
            </a:r>
            <a:endParaRPr lang="en-US" sz="2000" b="1" dirty="0">
              <a:solidFill>
                <a:schemeClr val="tx1"/>
              </a:solidFill>
              <a:latin typeface="Cambria" pitchFamily="18" charset="0"/>
            </a:endParaRPr>
          </a:p>
        </p:txBody>
      </p:sp>
      <p:sp>
        <p:nvSpPr>
          <p:cNvPr id="14" name="Rectangle 13"/>
          <p:cNvSpPr/>
          <p:nvPr/>
        </p:nvSpPr>
        <p:spPr>
          <a:xfrm>
            <a:off x="1851834" y="4302488"/>
            <a:ext cx="2667000" cy="175984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Payment Voucher</a:t>
            </a:r>
          </a:p>
          <a:p>
            <a:pPr algn="ctr"/>
            <a:r>
              <a:rPr lang="en-US" sz="2800" dirty="0"/>
              <a:t>u/s 31(3</a:t>
            </a:r>
            <a:r>
              <a:rPr lang="en-US" sz="2800" dirty="0" smtClean="0"/>
              <a:t>)(g)</a:t>
            </a:r>
            <a:endParaRPr lang="en-US" sz="2800" b="1" dirty="0">
              <a:solidFill>
                <a:schemeClr val="tx1"/>
              </a:solidFill>
              <a:latin typeface="Cambria" pitchFamily="18" charset="0"/>
            </a:endParaRPr>
          </a:p>
        </p:txBody>
      </p:sp>
      <p:cxnSp>
        <p:nvCxnSpPr>
          <p:cNvPr id="15" name="Straight Arrow Connector 14"/>
          <p:cNvCxnSpPr/>
          <p:nvPr/>
        </p:nvCxnSpPr>
        <p:spPr>
          <a:xfrm>
            <a:off x="4518834" y="5274649"/>
            <a:ext cx="1496174" cy="44326"/>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015008" y="4786938"/>
            <a:ext cx="3962400" cy="118533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285750" indent="-285750" algn="just">
              <a:buFont typeface="Wingdings" charset="2"/>
              <a:buChar char="Ø"/>
            </a:pPr>
            <a:r>
              <a:rPr lang="en-US" sz="2000" b="1" dirty="0" smtClean="0">
                <a:solidFill>
                  <a:schemeClr val="tx1"/>
                </a:solidFill>
                <a:latin typeface="Cambria" pitchFamily="18" charset="0"/>
              </a:rPr>
              <a:t>Always at the time of Payment</a:t>
            </a:r>
            <a:endParaRPr lang="en-US" sz="2000" dirty="0">
              <a:solidFill>
                <a:schemeClr val="tx1"/>
              </a:solidFill>
            </a:endParaRPr>
          </a:p>
        </p:txBody>
      </p:sp>
      <p:sp>
        <p:nvSpPr>
          <p:cNvPr id="22" name="Rectangle 21"/>
          <p:cNvSpPr/>
          <p:nvPr/>
        </p:nvSpPr>
        <p:spPr>
          <a:xfrm>
            <a:off x="1851834" y="767774"/>
            <a:ext cx="7395197" cy="461665"/>
          </a:xfrm>
          <a:prstGeom prst="rect">
            <a:avLst/>
          </a:prstGeom>
        </p:spPr>
        <p:txBody>
          <a:bodyPr wrap="square">
            <a:spAutoFit/>
          </a:bodyPr>
          <a:lstStyle/>
          <a:p>
            <a:r>
              <a:rPr lang="en-US" sz="2400" b="1" dirty="0"/>
              <a:t>Invoicing Rules under RCM</a:t>
            </a:r>
            <a:endParaRPr lang="en-US" sz="2400" dirty="0"/>
          </a:p>
        </p:txBody>
      </p:sp>
    </p:spTree>
    <p:extLst>
      <p:ext uri="{BB962C8B-B14F-4D97-AF65-F5344CB8AC3E}">
        <p14:creationId xmlns:p14="http://schemas.microsoft.com/office/powerpoint/2010/main" val="172388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1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4"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508841"/>
            <a:ext cx="9603275" cy="1049235"/>
          </a:xfrm>
        </p:spPr>
        <p:txBody>
          <a:bodyPr/>
          <a:lstStyle/>
          <a:p>
            <a:r>
              <a:rPr lang="en-US" dirty="0" smtClean="0"/>
              <a:t>Time of supply</a:t>
            </a:r>
            <a:endParaRPr lang="en-US" dirty="0"/>
          </a:p>
        </p:txBody>
      </p:sp>
      <p:sp>
        <p:nvSpPr>
          <p:cNvPr id="12" name="Rectangle 11"/>
          <p:cNvSpPr/>
          <p:nvPr/>
        </p:nvSpPr>
        <p:spPr>
          <a:xfrm>
            <a:off x="1901780" y="3043976"/>
            <a:ext cx="2667000" cy="1447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RCM</a:t>
            </a:r>
            <a:endParaRPr lang="en-US" sz="2800" b="1" dirty="0">
              <a:solidFill>
                <a:schemeClr val="tx1"/>
              </a:solidFill>
              <a:latin typeface="Cambria" pitchFamily="18" charset="0"/>
            </a:endParaRPr>
          </a:p>
        </p:txBody>
      </p:sp>
      <p:cxnSp>
        <p:nvCxnSpPr>
          <p:cNvPr id="13" name="Straight Arrow Connector 12"/>
          <p:cNvCxnSpPr/>
          <p:nvPr/>
        </p:nvCxnSpPr>
        <p:spPr>
          <a:xfrm flipV="1">
            <a:off x="4644980" y="2556025"/>
            <a:ext cx="1371600" cy="8001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568780" y="3767876"/>
            <a:ext cx="1447800" cy="807375"/>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016580" y="2053376"/>
            <a:ext cx="3962400" cy="1153463"/>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Earlier of-</a:t>
            </a:r>
          </a:p>
          <a:p>
            <a:pPr marL="285750" indent="-285750" algn="just">
              <a:buFont typeface="Wingdings" charset="2"/>
              <a:buChar char="Ø"/>
            </a:pPr>
            <a:r>
              <a:rPr lang="en-US" sz="1600" b="1" dirty="0" smtClean="0">
                <a:solidFill>
                  <a:schemeClr val="tx1"/>
                </a:solidFill>
                <a:latin typeface="Cambria" pitchFamily="18" charset="0"/>
              </a:rPr>
              <a:t>Date </a:t>
            </a:r>
            <a:r>
              <a:rPr lang="en-US" sz="1600" b="1" dirty="0">
                <a:solidFill>
                  <a:schemeClr val="tx1"/>
                </a:solidFill>
                <a:latin typeface="Cambria" pitchFamily="18" charset="0"/>
              </a:rPr>
              <a:t>of Receipt of Goods</a:t>
            </a:r>
          </a:p>
          <a:p>
            <a:pPr marL="285750" indent="-285750" algn="just">
              <a:buFont typeface="Wingdings" charset="2"/>
              <a:buChar char="Ø"/>
            </a:pPr>
            <a:r>
              <a:rPr lang="en-US" sz="1600" b="1" dirty="0">
                <a:solidFill>
                  <a:schemeClr val="tx1"/>
                </a:solidFill>
                <a:latin typeface="Cambria" pitchFamily="18" charset="0"/>
              </a:rPr>
              <a:t>Date of Payment</a:t>
            </a:r>
          </a:p>
          <a:p>
            <a:pPr marL="285750" indent="-285750" algn="just">
              <a:buFont typeface="Wingdings" charset="2"/>
              <a:buChar char="Ø"/>
            </a:pPr>
            <a:r>
              <a:rPr lang="en-US" sz="1600" b="1" dirty="0">
                <a:solidFill>
                  <a:schemeClr val="tx1"/>
                </a:solidFill>
                <a:latin typeface="Cambria" pitchFamily="18" charset="0"/>
              </a:rPr>
              <a:t>Day after 30 days of issue of Invoice</a:t>
            </a:r>
            <a:endParaRPr lang="en-US" sz="1600" dirty="0">
              <a:solidFill>
                <a:schemeClr val="tx1"/>
              </a:solidFill>
            </a:endParaRPr>
          </a:p>
        </p:txBody>
      </p:sp>
      <p:sp>
        <p:nvSpPr>
          <p:cNvPr id="16" name="Rectangle 15"/>
          <p:cNvSpPr/>
          <p:nvPr/>
        </p:nvSpPr>
        <p:spPr>
          <a:xfrm>
            <a:off x="6016580" y="3389921"/>
            <a:ext cx="3962400" cy="118533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Cambria" pitchFamily="18" charset="0"/>
              </a:rPr>
              <a:t>Earlier of- </a:t>
            </a:r>
            <a:endParaRPr lang="en-US" sz="1600" b="1" dirty="0" smtClean="0">
              <a:solidFill>
                <a:schemeClr val="tx1"/>
              </a:solidFill>
              <a:latin typeface="Cambria" pitchFamily="18" charset="0"/>
            </a:endParaRPr>
          </a:p>
          <a:p>
            <a:pPr marL="285750" indent="-285750" algn="just">
              <a:buFont typeface="Wingdings" charset="2"/>
              <a:buChar char="Ø"/>
            </a:pPr>
            <a:r>
              <a:rPr lang="en-US" sz="1600" b="1" dirty="0" smtClean="0">
                <a:solidFill>
                  <a:schemeClr val="tx1"/>
                </a:solidFill>
                <a:latin typeface="Cambria" pitchFamily="18" charset="0"/>
              </a:rPr>
              <a:t>Date </a:t>
            </a:r>
            <a:r>
              <a:rPr lang="en-US" sz="1600" b="1" dirty="0">
                <a:solidFill>
                  <a:schemeClr val="tx1"/>
                </a:solidFill>
                <a:latin typeface="Cambria" pitchFamily="18" charset="0"/>
              </a:rPr>
              <a:t>of Payment</a:t>
            </a:r>
          </a:p>
          <a:p>
            <a:pPr marL="285750" indent="-285750" algn="just">
              <a:buFont typeface="Wingdings" charset="2"/>
              <a:buChar char="Ø"/>
            </a:pPr>
            <a:r>
              <a:rPr lang="en-US" sz="1600" b="1" dirty="0">
                <a:solidFill>
                  <a:schemeClr val="tx1"/>
                </a:solidFill>
                <a:latin typeface="Cambria" pitchFamily="18" charset="0"/>
              </a:rPr>
              <a:t>Day after 60</a:t>
            </a:r>
            <a:r>
              <a:rPr lang="en-US" sz="1600" b="1" baseline="30000" dirty="0">
                <a:solidFill>
                  <a:schemeClr val="tx1"/>
                </a:solidFill>
                <a:latin typeface="Cambria" pitchFamily="18" charset="0"/>
              </a:rPr>
              <a:t>th</a:t>
            </a:r>
            <a:r>
              <a:rPr lang="en-US" sz="1600" b="1" dirty="0">
                <a:solidFill>
                  <a:schemeClr val="tx1"/>
                </a:solidFill>
                <a:latin typeface="Cambria" pitchFamily="18" charset="0"/>
              </a:rPr>
              <a:t> days of issue of Invoice</a:t>
            </a:r>
            <a:endParaRPr lang="en-US" sz="1600" dirty="0">
              <a:solidFill>
                <a:schemeClr val="tx1"/>
              </a:solidFill>
            </a:endParaRPr>
          </a:p>
        </p:txBody>
      </p:sp>
      <p:sp>
        <p:nvSpPr>
          <p:cNvPr id="19" name="Rectangle 18"/>
          <p:cNvSpPr/>
          <p:nvPr/>
        </p:nvSpPr>
        <p:spPr>
          <a:xfrm>
            <a:off x="6016580" y="4575251"/>
            <a:ext cx="3962400" cy="1143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Import of Service</a:t>
            </a:r>
            <a:r>
              <a:rPr lang="en-US" sz="1600" b="1" dirty="0">
                <a:solidFill>
                  <a:schemeClr val="tx1"/>
                </a:solidFill>
                <a:latin typeface="Cambria" pitchFamily="18" charset="0"/>
              </a:rPr>
              <a:t> </a:t>
            </a:r>
            <a:r>
              <a:rPr lang="en-US" sz="1600" b="1" dirty="0" smtClean="0">
                <a:solidFill>
                  <a:schemeClr val="tx1"/>
                </a:solidFill>
                <a:latin typeface="Cambria" pitchFamily="18" charset="0"/>
              </a:rPr>
              <a:t>from Associates </a:t>
            </a:r>
            <a:r>
              <a:rPr lang="en-US" sz="1600" b="1" dirty="0">
                <a:solidFill>
                  <a:schemeClr val="tx1"/>
                </a:solidFill>
                <a:latin typeface="Cambria" pitchFamily="18" charset="0"/>
              </a:rPr>
              <a:t>Person- Earlier of-</a:t>
            </a:r>
            <a:endParaRPr lang="en-US" sz="1600" b="1" strike="sngStrike" dirty="0">
              <a:solidFill>
                <a:schemeClr val="tx1"/>
              </a:solidFill>
              <a:latin typeface="Cambria" pitchFamily="18" charset="0"/>
            </a:endParaRPr>
          </a:p>
          <a:p>
            <a:pPr marL="285750" indent="-285750" algn="just">
              <a:buFont typeface="Wingdings" charset="2"/>
              <a:buChar char="Ø"/>
            </a:pPr>
            <a:r>
              <a:rPr lang="en-US" sz="1600" b="1" dirty="0">
                <a:solidFill>
                  <a:schemeClr val="tx1"/>
                </a:solidFill>
                <a:latin typeface="Cambria" pitchFamily="18" charset="0"/>
              </a:rPr>
              <a:t>Date </a:t>
            </a:r>
            <a:r>
              <a:rPr lang="en-US" sz="1600" b="1" dirty="0" smtClean="0">
                <a:solidFill>
                  <a:schemeClr val="tx1"/>
                </a:solidFill>
                <a:latin typeface="Cambria" pitchFamily="18" charset="0"/>
              </a:rPr>
              <a:t>of entry in Books</a:t>
            </a:r>
          </a:p>
          <a:p>
            <a:pPr marL="285750" indent="-285750" algn="just">
              <a:buFont typeface="Wingdings" charset="2"/>
              <a:buChar char="Ø"/>
            </a:pPr>
            <a:r>
              <a:rPr lang="en-US" sz="1600" b="1" dirty="0" smtClean="0">
                <a:solidFill>
                  <a:schemeClr val="tx1"/>
                </a:solidFill>
                <a:latin typeface="Cambria" pitchFamily="18" charset="0"/>
              </a:rPr>
              <a:t>Date of Payment </a:t>
            </a:r>
            <a:endParaRPr lang="en-US" sz="1600" dirty="0">
              <a:solidFill>
                <a:schemeClr val="tx1"/>
              </a:solidFill>
            </a:endParaRPr>
          </a:p>
        </p:txBody>
      </p:sp>
      <p:sp>
        <p:nvSpPr>
          <p:cNvPr id="20" name="TextBox 19"/>
          <p:cNvSpPr txBox="1"/>
          <p:nvPr/>
        </p:nvSpPr>
        <p:spPr>
          <a:xfrm rot="19770779">
            <a:off x="4984124" y="2794715"/>
            <a:ext cx="814647" cy="369332"/>
          </a:xfrm>
          <a:prstGeom prst="rect">
            <a:avLst/>
          </a:prstGeom>
          <a:noFill/>
        </p:spPr>
        <p:txBody>
          <a:bodyPr wrap="none" rtlCol="0">
            <a:spAutoFit/>
          </a:bodyPr>
          <a:lstStyle/>
          <a:p>
            <a:r>
              <a:rPr lang="en-US" smtClean="0"/>
              <a:t>Goods</a:t>
            </a:r>
            <a:endParaRPr lang="en-US"/>
          </a:p>
        </p:txBody>
      </p:sp>
      <p:sp>
        <p:nvSpPr>
          <p:cNvPr id="21" name="TextBox 20"/>
          <p:cNvSpPr txBox="1"/>
          <p:nvPr/>
        </p:nvSpPr>
        <p:spPr>
          <a:xfrm rot="1794181">
            <a:off x="4570841" y="3956499"/>
            <a:ext cx="1063366" cy="369332"/>
          </a:xfrm>
          <a:prstGeom prst="rect">
            <a:avLst/>
          </a:prstGeom>
          <a:noFill/>
        </p:spPr>
        <p:txBody>
          <a:bodyPr wrap="square" rtlCol="0">
            <a:spAutoFit/>
          </a:bodyPr>
          <a:lstStyle/>
          <a:p>
            <a:r>
              <a:rPr lang="en-US" smtClean="0"/>
              <a:t>Services</a:t>
            </a:r>
            <a:endParaRPr lang="en-US"/>
          </a:p>
        </p:txBody>
      </p:sp>
    </p:spTree>
    <p:extLst>
      <p:ext uri="{BB962C8B-B14F-4D97-AF65-F5344CB8AC3E}">
        <p14:creationId xmlns:p14="http://schemas.microsoft.com/office/powerpoint/2010/main" val="1695415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TAX credit-RCM</a:t>
            </a:r>
            <a:endParaRPr lang="en-US" dirty="0"/>
          </a:p>
        </p:txBody>
      </p:sp>
      <p:sp>
        <p:nvSpPr>
          <p:cNvPr id="3" name="Content Placeholder 2"/>
          <p:cNvSpPr>
            <a:spLocks noGrp="1"/>
          </p:cNvSpPr>
          <p:nvPr>
            <p:ph idx="1"/>
          </p:nvPr>
        </p:nvSpPr>
        <p:spPr>
          <a:xfrm>
            <a:off x="450761" y="2015732"/>
            <a:ext cx="11500833" cy="4011581"/>
          </a:xfrm>
        </p:spPr>
        <p:txBody>
          <a:bodyPr>
            <a:normAutofit fontScale="92500" lnSpcReduction="10000"/>
          </a:bodyPr>
          <a:lstStyle/>
          <a:p>
            <a:r>
              <a:rPr lang="en-US" dirty="0" smtClean="0"/>
              <a:t>Sec 16(2) </a:t>
            </a:r>
            <a:r>
              <a:rPr lang="en-US" dirty="0"/>
              <a:t>Notwithstanding anything contained in this section, no registered person shall be entitled to the credit of any input tax in respect of any supply of goods or services or both to him unless,–– </a:t>
            </a:r>
            <a:r>
              <a:rPr lang="en-US" dirty="0" smtClean="0"/>
              <a:t> (</a:t>
            </a:r>
            <a:r>
              <a:rPr lang="en-US" i="1" dirty="0"/>
              <a:t>a</a:t>
            </a:r>
            <a:r>
              <a:rPr lang="en-US" dirty="0"/>
              <a:t>) he is in possession of a tax invoice or debit note issued by a supplier registered under this Act, or such other tax paying documents as may be prescribed; </a:t>
            </a:r>
          </a:p>
          <a:p>
            <a:r>
              <a:rPr lang="en-US" dirty="0" smtClean="0"/>
              <a:t>Sec. 16(</a:t>
            </a:r>
            <a:r>
              <a:rPr lang="en-US" i="1" dirty="0" smtClean="0"/>
              <a:t>4</a:t>
            </a:r>
            <a:r>
              <a:rPr lang="en-US" dirty="0"/>
              <a:t>) A registered person shall not be entitled to take input tax credit in respect of any invoice or debit note for supply of goods or services or both after the due date of furnishing of the return under section 39 for the month of September </a:t>
            </a:r>
            <a:r>
              <a:rPr lang="en-US" dirty="0">
                <a:solidFill>
                  <a:schemeClr val="accent1">
                    <a:lumMod val="60000"/>
                    <a:lumOff val="40000"/>
                  </a:schemeClr>
                </a:solidFill>
              </a:rPr>
              <a:t>following the end of financial year to which such invoice </a:t>
            </a:r>
            <a:r>
              <a:rPr lang="en-US" dirty="0"/>
              <a:t>or invoice relating to such debit note </a:t>
            </a:r>
            <a:r>
              <a:rPr lang="en-US" dirty="0">
                <a:solidFill>
                  <a:schemeClr val="accent1">
                    <a:lumMod val="60000"/>
                    <a:lumOff val="40000"/>
                  </a:schemeClr>
                </a:solidFill>
              </a:rPr>
              <a:t>pertains</a:t>
            </a:r>
            <a:r>
              <a:rPr lang="en-US" dirty="0"/>
              <a:t> or furnishing of the relevant annual return, whichever is earlier. </a:t>
            </a:r>
            <a:endParaRPr lang="en-US" dirty="0" smtClean="0"/>
          </a:p>
          <a:p>
            <a:r>
              <a:rPr lang="en-US" dirty="0" smtClean="0"/>
              <a:t>Rule 36(1)(b) of CGST Act- </a:t>
            </a:r>
            <a:r>
              <a:rPr lang="en-US" dirty="0"/>
              <a:t>Documentary requirements and conditions for claiming input tax credit. </a:t>
            </a:r>
          </a:p>
          <a:p>
            <a:pPr>
              <a:buFont typeface="Wingdings" charset="2"/>
              <a:buChar char="Ø"/>
            </a:pPr>
            <a:r>
              <a:rPr lang="en-US" dirty="0" smtClean="0"/>
              <a:t>an </a:t>
            </a:r>
            <a:r>
              <a:rPr lang="en-US" dirty="0"/>
              <a:t>invoice issued in accordance with the provisions of clause (f) of sub-section (3) of section 31, subject to the payment of tax; </a:t>
            </a:r>
          </a:p>
          <a:p>
            <a:endParaRPr lang="en-US" dirty="0"/>
          </a:p>
          <a:p>
            <a:endParaRPr lang="en-US" dirty="0"/>
          </a:p>
        </p:txBody>
      </p:sp>
    </p:spTree>
    <p:extLst>
      <p:ext uri="{BB962C8B-B14F-4D97-AF65-F5344CB8AC3E}">
        <p14:creationId xmlns:p14="http://schemas.microsoft.com/office/powerpoint/2010/main" val="20300363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ITC to Supplier of supply covered under RCM</a:t>
            </a:r>
            <a:endParaRPr lang="en-US" dirty="0"/>
          </a:p>
        </p:txBody>
      </p:sp>
      <p:sp>
        <p:nvSpPr>
          <p:cNvPr id="3" name="Content Placeholder 2"/>
          <p:cNvSpPr>
            <a:spLocks noGrp="1"/>
          </p:cNvSpPr>
          <p:nvPr>
            <p:ph idx="1"/>
          </p:nvPr>
        </p:nvSpPr>
        <p:spPr/>
        <p:txBody>
          <a:bodyPr/>
          <a:lstStyle/>
          <a:p>
            <a:pPr marL="0" indent="0" algn="just">
              <a:buNone/>
            </a:pPr>
            <a:r>
              <a:rPr lang="en-US" dirty="0"/>
              <a:t>Apportionment of credit </a:t>
            </a:r>
          </a:p>
          <a:p>
            <a:pPr algn="just"/>
            <a:r>
              <a:rPr lang="en-US" dirty="0"/>
              <a:t>17(</a:t>
            </a:r>
            <a:r>
              <a:rPr lang="en-US" i="1" dirty="0"/>
              <a:t>3</a:t>
            </a:r>
            <a:r>
              <a:rPr lang="en-US" dirty="0"/>
              <a:t>) The value of exempt supply under sub-section (</a:t>
            </a:r>
            <a:r>
              <a:rPr lang="en-US" i="1" dirty="0"/>
              <a:t>2</a:t>
            </a:r>
            <a:r>
              <a:rPr lang="en-US" dirty="0"/>
              <a:t>) shall be such as may be prescribed, </a:t>
            </a:r>
            <a:r>
              <a:rPr lang="en-US" dirty="0">
                <a:solidFill>
                  <a:schemeClr val="accent1">
                    <a:lumMod val="60000"/>
                    <a:lumOff val="40000"/>
                  </a:schemeClr>
                </a:solidFill>
              </a:rPr>
              <a:t>and shall</a:t>
            </a:r>
            <a:r>
              <a:rPr lang="en-US" dirty="0"/>
              <a:t> </a:t>
            </a:r>
            <a:r>
              <a:rPr lang="en-US" dirty="0">
                <a:solidFill>
                  <a:schemeClr val="accent1">
                    <a:lumMod val="60000"/>
                    <a:lumOff val="40000"/>
                  </a:schemeClr>
                </a:solidFill>
              </a:rPr>
              <a:t>include supplies on which the recipient is liable to pay tax on reverse charge basis</a:t>
            </a:r>
            <a:r>
              <a:rPr lang="en-US" dirty="0"/>
              <a:t>, transactions in securities, sale of land and, subject to clause (</a:t>
            </a:r>
            <a:r>
              <a:rPr lang="en-US" i="1" dirty="0"/>
              <a:t>b</a:t>
            </a:r>
            <a:r>
              <a:rPr lang="en-US" dirty="0"/>
              <a:t>) of paragraph 5 of Schedule II, sale of building. </a:t>
            </a:r>
          </a:p>
          <a:p>
            <a:endParaRPr lang="en-US" dirty="0"/>
          </a:p>
        </p:txBody>
      </p:sp>
    </p:spTree>
    <p:extLst>
      <p:ext uri="{BB962C8B-B14F-4D97-AF65-F5344CB8AC3E}">
        <p14:creationId xmlns:p14="http://schemas.microsoft.com/office/powerpoint/2010/main" val="392662262"/>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10589</TotalTime>
  <Words>3904</Words>
  <Application>Microsoft Macintosh PowerPoint</Application>
  <PresentationFormat>Widescreen</PresentationFormat>
  <Paragraphs>386</Paragraphs>
  <Slides>46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Al Bayan Plain</vt:lpstr>
      <vt:lpstr>Calibri</vt:lpstr>
      <vt:lpstr>Cambria</vt:lpstr>
      <vt:lpstr>Gill Sans MT</vt:lpstr>
      <vt:lpstr>Mangal</vt:lpstr>
      <vt:lpstr>ＭＳ Ｐゴシック</vt:lpstr>
      <vt:lpstr>Times New Roman</vt:lpstr>
      <vt:lpstr>Wingdings</vt:lpstr>
      <vt:lpstr>Arial</vt:lpstr>
      <vt:lpstr>Gallery</vt:lpstr>
      <vt:lpstr>GST-reverse charge</vt:lpstr>
      <vt:lpstr>Introduction</vt:lpstr>
      <vt:lpstr>Applicability</vt:lpstr>
      <vt:lpstr>Important Definitions</vt:lpstr>
      <vt:lpstr>GST registration under RCM </vt:lpstr>
      <vt:lpstr>PowerPoint Presentation</vt:lpstr>
      <vt:lpstr>Time of supply</vt:lpstr>
      <vt:lpstr>INPUT TAX credit-RCM</vt:lpstr>
      <vt:lpstr>ITC to Supplier of supply covered under RCM</vt:lpstr>
      <vt:lpstr>Explanations to Notifications of RCM</vt:lpstr>
      <vt:lpstr>List of services covered under rcm U/s 9(3)</vt:lpstr>
      <vt:lpstr>List of Notifications issued from time to time related to RCM U/s. 9(3)</vt:lpstr>
      <vt:lpstr>Additional Services covered under IGST Act N. No. 10/2017 IT (R) dt. 28.06.2017 u/s 5(3)</vt:lpstr>
      <vt:lpstr>PowerPoint Presentation</vt:lpstr>
      <vt:lpstr>List of Notifications issued from time to time related to RCM U/s. 9(4) </vt:lpstr>
      <vt:lpstr>Notification No. 07/2019- Central Tax (Rate)  Sec. 9(4) w.e.f. 01-04-2019</vt:lpstr>
      <vt:lpstr>Explanation. - For the purpose of this notification issued u/s 9(4) </vt:lpstr>
      <vt:lpstr>GTA Services</vt:lpstr>
      <vt:lpstr>Exclusion w.e.f. 01-01-2019</vt:lpstr>
      <vt:lpstr>PowerPoint Presentation</vt:lpstr>
      <vt:lpstr>PowerPoint Presentation</vt:lpstr>
      <vt:lpstr>Legal Services Provided by Advocate </vt:lpstr>
      <vt:lpstr>PowerPoint Presentation</vt:lpstr>
      <vt:lpstr>PowerPoint Presentation</vt:lpstr>
      <vt:lpstr>Arbitral services</vt:lpstr>
      <vt:lpstr>Sponsorship services</vt:lpstr>
      <vt:lpstr>Meaning of Sponsorship </vt:lpstr>
      <vt:lpstr>Government Services</vt:lpstr>
      <vt:lpstr>Liquor Licence Fee</vt:lpstr>
      <vt:lpstr>PowerPoint Presentation</vt:lpstr>
      <vt:lpstr>Director services</vt:lpstr>
      <vt:lpstr>Circular No. 140/10/2020 dated 10th June, 2020</vt:lpstr>
      <vt:lpstr>Service tax Regime- Commission to directors-BAS</vt:lpstr>
      <vt:lpstr>Security services (01-01-2019)</vt:lpstr>
      <vt:lpstr>Renting of Motor vehicle (01-10-2019)</vt:lpstr>
      <vt:lpstr>Insurance agent services</vt:lpstr>
      <vt:lpstr>Recovery agent Services</vt:lpstr>
      <vt:lpstr>DSA Services (26-07-2018)</vt:lpstr>
      <vt:lpstr>author, music composer, photographer, artist services </vt:lpstr>
      <vt:lpstr>Supply of services by the members of Overseeing Committee to Reserve Bank of India (13-10-2017) </vt:lpstr>
      <vt:lpstr>Services provided by business facilitator (BF) to a banking company (01-01-2019) </vt:lpstr>
      <vt:lpstr>Services provided by an agent of business correspondent to business correspondent (01-01-2019)  </vt:lpstr>
      <vt:lpstr>Services to promotor-Real estate (01-04-2019)</vt:lpstr>
      <vt:lpstr>Liability to pay by e-commerce operator</vt:lpstr>
      <vt:lpstr>Explanations:</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GST under reverse charge</dc:title>
  <dc:creator>Naveen Garg</dc:creator>
  <cp:lastModifiedBy>Naveen Garg</cp:lastModifiedBy>
  <cp:revision>79</cp:revision>
  <dcterms:created xsi:type="dcterms:W3CDTF">2020-02-17T16:05:54Z</dcterms:created>
  <dcterms:modified xsi:type="dcterms:W3CDTF">2020-07-21T07:36:23Z</dcterms:modified>
</cp:coreProperties>
</file>