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57" r:id="rId2"/>
    <p:sldId id="258" r:id="rId3"/>
    <p:sldId id="286" r:id="rId4"/>
    <p:sldId id="273" r:id="rId5"/>
    <p:sldId id="285" r:id="rId6"/>
    <p:sldId id="292" r:id="rId7"/>
    <p:sldId id="289" r:id="rId8"/>
    <p:sldId id="287" r:id="rId9"/>
    <p:sldId id="284" r:id="rId10"/>
    <p:sldId id="274" r:id="rId11"/>
    <p:sldId id="276" r:id="rId12"/>
    <p:sldId id="275" r:id="rId13"/>
    <p:sldId id="277" r:id="rId14"/>
    <p:sldId id="278" r:id="rId15"/>
    <p:sldId id="279" r:id="rId16"/>
    <p:sldId id="260" r:id="rId17"/>
    <p:sldId id="262" r:id="rId18"/>
    <p:sldId id="294" r:id="rId19"/>
    <p:sldId id="265" r:id="rId20"/>
    <p:sldId id="293" r:id="rId21"/>
    <p:sldId id="296" r:id="rId22"/>
    <p:sldId id="297" r:id="rId23"/>
    <p:sldId id="298" r:id="rId24"/>
    <p:sldId id="299" r:id="rId25"/>
    <p:sldId id="269" r:id="rId26"/>
    <p:sldId id="270" r:id="rId27"/>
    <p:sldId id="295" r:id="rId28"/>
    <p:sldId id="281" r:id="rId29"/>
    <p:sldId id="282" r:id="rId30"/>
    <p:sldId id="283" r:id="rId31"/>
    <p:sldId id="280" r:id="rId32"/>
  </p:sldIdLst>
  <p:sldSz cx="12161838"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91"/>
    <p:restoredTop sz="86339"/>
  </p:normalViewPr>
  <p:slideViewPr>
    <p:cSldViewPr>
      <p:cViewPr varScale="1">
        <p:scale>
          <a:sx n="50" d="100"/>
          <a:sy n="50" d="100"/>
        </p:scale>
        <p:origin x="168" y="184"/>
      </p:cViewPr>
      <p:guideLst>
        <p:guide orient="horz" pos="2160"/>
        <p:guide pos="3831"/>
      </p:guideLst>
    </p:cSldViewPr>
  </p:slideViewPr>
  <p:outlineViewPr>
    <p:cViewPr>
      <p:scale>
        <a:sx n="33" d="100"/>
        <a:sy n="33" d="100"/>
      </p:scale>
      <p:origin x="0" y="-1577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3468FF-27EC-4B31-8752-E267EBA188F0}" type="doc">
      <dgm:prSet loTypeId="urn:microsoft.com/office/officeart/2005/8/layout/cycle3" loCatId="cycle" qsTypeId="urn:microsoft.com/office/officeart/2005/8/quickstyle/3D7" qsCatId="3D" csTypeId="urn:microsoft.com/office/officeart/2005/8/colors/colorful2" csCatId="colorful" phldr="1"/>
      <dgm:spPr/>
      <dgm:t>
        <a:bodyPr/>
        <a:lstStyle/>
        <a:p>
          <a:endParaRPr lang="en-US"/>
        </a:p>
      </dgm:t>
    </dgm:pt>
    <dgm:pt modelId="{508F0BAD-81E4-4907-9B2A-7C63EFAB3532}">
      <dgm:prSet phldrT="[Text]"/>
      <dgm:spPr/>
      <dgm:t>
        <a:bodyPr/>
        <a:lstStyle/>
        <a:p>
          <a:r>
            <a:rPr lang="en-US" dirty="0" smtClean="0"/>
            <a:t>Transfer/ Merger of Biz.</a:t>
          </a:r>
          <a:endParaRPr lang="en-US" dirty="0"/>
        </a:p>
      </dgm:t>
    </dgm:pt>
    <dgm:pt modelId="{77CC2A67-29D1-4B41-9990-B7AD6D44B21F}" type="parTrans" cxnId="{E5AF53C1-A8EC-407B-95FB-D04E87A67241}">
      <dgm:prSet/>
      <dgm:spPr/>
      <dgm:t>
        <a:bodyPr/>
        <a:lstStyle/>
        <a:p>
          <a:endParaRPr lang="en-US"/>
        </a:p>
      </dgm:t>
    </dgm:pt>
    <dgm:pt modelId="{497C28FF-078D-45C3-B10D-5975B57BD330}" type="sibTrans" cxnId="{E5AF53C1-A8EC-407B-95FB-D04E87A67241}">
      <dgm:prSet/>
      <dgm:spPr/>
      <dgm:t>
        <a:bodyPr/>
        <a:lstStyle/>
        <a:p>
          <a:endParaRPr lang="en-US"/>
        </a:p>
      </dgm:t>
    </dgm:pt>
    <dgm:pt modelId="{75C74EC3-1EE4-499B-91DA-08D274E729F9}">
      <dgm:prSet phldrT="[Text]"/>
      <dgm:spPr/>
      <dgm:t>
        <a:bodyPr/>
        <a:lstStyle/>
        <a:p>
          <a:r>
            <a:rPr lang="en-US" dirty="0" smtClean="0"/>
            <a:t>Existing Registrants </a:t>
          </a:r>
          <a:endParaRPr lang="en-US" dirty="0"/>
        </a:p>
      </dgm:t>
    </dgm:pt>
    <dgm:pt modelId="{5E83A13F-F577-47AB-80A7-8EA1E83B9418}" type="parTrans" cxnId="{39830EF4-421B-4388-A60A-AA74DB9933FA}">
      <dgm:prSet/>
      <dgm:spPr/>
      <dgm:t>
        <a:bodyPr/>
        <a:lstStyle/>
        <a:p>
          <a:endParaRPr lang="en-US"/>
        </a:p>
      </dgm:t>
    </dgm:pt>
    <dgm:pt modelId="{F50BA5AD-0C39-480F-8003-614AE95BEAB2}" type="sibTrans" cxnId="{39830EF4-421B-4388-A60A-AA74DB9933FA}">
      <dgm:prSet/>
      <dgm:spPr/>
      <dgm:t>
        <a:bodyPr/>
        <a:lstStyle/>
        <a:p>
          <a:endParaRPr lang="en-US"/>
        </a:p>
      </dgm:t>
    </dgm:pt>
    <dgm:pt modelId="{A5A85EC4-D885-45A6-BB1A-B9946DF2D40C}">
      <dgm:prSet phldrT="[Text]"/>
      <dgm:spPr/>
      <dgm:t>
        <a:bodyPr/>
        <a:lstStyle/>
        <a:p>
          <a:r>
            <a:rPr lang="en-US" dirty="0" smtClean="0"/>
            <a:t>All Supply  exceeds threshold limit</a:t>
          </a:r>
          <a:endParaRPr lang="en-US" dirty="0"/>
        </a:p>
      </dgm:t>
    </dgm:pt>
    <dgm:pt modelId="{B4B1BF36-777B-4EBC-AF17-7528C0F2EDD1}" type="sibTrans" cxnId="{2C1D7033-EE87-4190-BBCB-4C21E760E4C5}">
      <dgm:prSet/>
      <dgm:spPr/>
      <dgm:t>
        <a:bodyPr/>
        <a:lstStyle/>
        <a:p>
          <a:endParaRPr lang="en-US"/>
        </a:p>
      </dgm:t>
    </dgm:pt>
    <dgm:pt modelId="{11DF6D18-68BA-4680-958C-FAE438A8C0AC}" type="parTrans" cxnId="{2C1D7033-EE87-4190-BBCB-4C21E760E4C5}">
      <dgm:prSet/>
      <dgm:spPr/>
      <dgm:t>
        <a:bodyPr/>
        <a:lstStyle/>
        <a:p>
          <a:endParaRPr lang="en-US"/>
        </a:p>
      </dgm:t>
    </dgm:pt>
    <dgm:pt modelId="{93EB0D0C-E86C-364C-92F2-FE9E68510886}">
      <dgm:prSet phldrT="[Text]"/>
      <dgm:spPr/>
      <dgm:t>
        <a:bodyPr/>
        <a:lstStyle/>
        <a:p>
          <a:r>
            <a:rPr lang="en-US" dirty="0" smtClean="0"/>
            <a:t>New Demerged Co.</a:t>
          </a:r>
          <a:endParaRPr lang="en-US" dirty="0"/>
        </a:p>
      </dgm:t>
    </dgm:pt>
    <dgm:pt modelId="{98D1CABA-0389-7647-A50B-0FF3D5B4E2AB}" type="parTrans" cxnId="{F9C13F45-808A-684F-8944-0E57E8B0C615}">
      <dgm:prSet/>
      <dgm:spPr/>
      <dgm:t>
        <a:bodyPr/>
        <a:lstStyle/>
        <a:p>
          <a:endParaRPr lang="en-US"/>
        </a:p>
      </dgm:t>
    </dgm:pt>
    <dgm:pt modelId="{4E5E9EF0-7CBD-414A-8E61-5C3CB982590C}" type="sibTrans" cxnId="{F9C13F45-808A-684F-8944-0E57E8B0C615}">
      <dgm:prSet/>
      <dgm:spPr/>
      <dgm:t>
        <a:bodyPr/>
        <a:lstStyle/>
        <a:p>
          <a:endParaRPr lang="en-US"/>
        </a:p>
      </dgm:t>
    </dgm:pt>
    <dgm:pt modelId="{555C64DC-96DD-9A45-997C-6F331FF864D8}">
      <dgm:prSet phldrT="[Text]"/>
      <dgm:spPr/>
      <dgm:t>
        <a:bodyPr/>
        <a:lstStyle/>
        <a:p>
          <a:r>
            <a:rPr lang="en-US" dirty="0" smtClean="0"/>
            <a:t>Compulsory Registration</a:t>
          </a:r>
          <a:endParaRPr lang="en-US" dirty="0"/>
        </a:p>
      </dgm:t>
    </dgm:pt>
    <dgm:pt modelId="{21006993-C4EA-B94D-B0CF-BCBB11EB5ABD}" type="parTrans" cxnId="{17A5E9DC-A1C5-3541-B829-315664725FEB}">
      <dgm:prSet/>
      <dgm:spPr/>
      <dgm:t>
        <a:bodyPr/>
        <a:lstStyle/>
        <a:p>
          <a:endParaRPr lang="en-US"/>
        </a:p>
      </dgm:t>
    </dgm:pt>
    <dgm:pt modelId="{211576B5-3D9B-A646-A86A-C8DEDFB6F4CC}" type="sibTrans" cxnId="{17A5E9DC-A1C5-3541-B829-315664725FEB}">
      <dgm:prSet/>
      <dgm:spPr/>
      <dgm:t>
        <a:bodyPr/>
        <a:lstStyle/>
        <a:p>
          <a:endParaRPr lang="en-US"/>
        </a:p>
      </dgm:t>
    </dgm:pt>
    <dgm:pt modelId="{6B3D5900-4F5C-A34D-8F82-BAAAB816F3A4}">
      <dgm:prSet phldrT="[Text]"/>
      <dgm:spPr/>
      <dgm:t>
        <a:bodyPr/>
        <a:lstStyle/>
        <a:p>
          <a:r>
            <a:rPr lang="en-US" dirty="0" smtClean="0"/>
            <a:t>Within 30 days</a:t>
          </a:r>
          <a:endParaRPr lang="en-US" dirty="0"/>
        </a:p>
      </dgm:t>
    </dgm:pt>
    <dgm:pt modelId="{3F2AE5A7-5FEB-C940-BED8-61EC0A38DCBE}" type="parTrans" cxnId="{BD6D5813-99D3-B741-8F25-F51490605D68}">
      <dgm:prSet/>
      <dgm:spPr/>
      <dgm:t>
        <a:bodyPr/>
        <a:lstStyle/>
        <a:p>
          <a:endParaRPr lang="en-US"/>
        </a:p>
      </dgm:t>
    </dgm:pt>
    <dgm:pt modelId="{9FA61FCE-B9D2-DF4D-B199-35B960523E5A}" type="sibTrans" cxnId="{BD6D5813-99D3-B741-8F25-F51490605D68}">
      <dgm:prSet/>
      <dgm:spPr/>
      <dgm:t>
        <a:bodyPr/>
        <a:lstStyle/>
        <a:p>
          <a:endParaRPr lang="en-US"/>
        </a:p>
      </dgm:t>
    </dgm:pt>
    <dgm:pt modelId="{6BD49EE5-D39A-4B49-9841-B8B1169CD09C}" type="pres">
      <dgm:prSet presAssocID="{423468FF-27EC-4B31-8752-E267EBA188F0}" presName="Name0" presStyleCnt="0">
        <dgm:presLayoutVars>
          <dgm:dir/>
          <dgm:resizeHandles val="exact"/>
        </dgm:presLayoutVars>
      </dgm:prSet>
      <dgm:spPr/>
      <dgm:t>
        <a:bodyPr/>
        <a:lstStyle/>
        <a:p>
          <a:endParaRPr lang="en-US"/>
        </a:p>
      </dgm:t>
    </dgm:pt>
    <dgm:pt modelId="{7872A6B1-FAB2-C145-BE7E-AD610F665EF8}" type="pres">
      <dgm:prSet presAssocID="{423468FF-27EC-4B31-8752-E267EBA188F0}" presName="cycle" presStyleCnt="0"/>
      <dgm:spPr/>
      <dgm:t>
        <a:bodyPr/>
        <a:lstStyle/>
        <a:p>
          <a:endParaRPr lang="en-US"/>
        </a:p>
      </dgm:t>
    </dgm:pt>
    <dgm:pt modelId="{7D16D832-7263-CD49-8213-11FCB73C3C44}" type="pres">
      <dgm:prSet presAssocID="{508F0BAD-81E4-4907-9B2A-7C63EFAB3532}" presName="nodeFirstNode" presStyleLbl="node1" presStyleIdx="0" presStyleCnt="6" custScaleX="53069" custScaleY="93434" custRadScaleRad="129886" custRadScaleInc="-138182">
        <dgm:presLayoutVars>
          <dgm:bulletEnabled val="1"/>
        </dgm:presLayoutVars>
      </dgm:prSet>
      <dgm:spPr/>
      <dgm:t>
        <a:bodyPr/>
        <a:lstStyle/>
        <a:p>
          <a:endParaRPr lang="en-US"/>
        </a:p>
      </dgm:t>
    </dgm:pt>
    <dgm:pt modelId="{C92576AD-2046-7C4E-85A7-58F8705BB78B}" type="pres">
      <dgm:prSet presAssocID="{497C28FF-078D-45C3-B10D-5975B57BD330}" presName="sibTransFirstNode" presStyleLbl="bgShp" presStyleIdx="0" presStyleCnt="1" custLinFactNeighborX="41115" custLinFactNeighborY="-19095"/>
      <dgm:spPr/>
      <dgm:t>
        <a:bodyPr/>
        <a:lstStyle/>
        <a:p>
          <a:endParaRPr lang="en-US"/>
        </a:p>
      </dgm:t>
    </dgm:pt>
    <dgm:pt modelId="{C615F49D-F4D3-D841-986B-B7D24F356BB5}" type="pres">
      <dgm:prSet presAssocID="{75C74EC3-1EE4-499B-91DA-08D274E729F9}" presName="nodeFollowingNodes" presStyleLbl="node1" presStyleIdx="1" presStyleCnt="6" custScaleX="76554" custScaleY="91993" custRadScaleRad="93600" custRadScaleInc="13154">
        <dgm:presLayoutVars>
          <dgm:bulletEnabled val="1"/>
        </dgm:presLayoutVars>
      </dgm:prSet>
      <dgm:spPr/>
      <dgm:t>
        <a:bodyPr/>
        <a:lstStyle/>
        <a:p>
          <a:endParaRPr lang="en-US"/>
        </a:p>
      </dgm:t>
    </dgm:pt>
    <dgm:pt modelId="{D08B04CD-C372-7A4F-959B-68EBCAD3F165}" type="pres">
      <dgm:prSet presAssocID="{555C64DC-96DD-9A45-997C-6F331FF864D8}" presName="nodeFollowingNodes" presStyleLbl="node1" presStyleIdx="2" presStyleCnt="6" custScaleX="76554" custScaleY="91993" custRadScaleRad="98486" custRadScaleInc="30257">
        <dgm:presLayoutVars>
          <dgm:bulletEnabled val="1"/>
        </dgm:presLayoutVars>
      </dgm:prSet>
      <dgm:spPr/>
      <dgm:t>
        <a:bodyPr/>
        <a:lstStyle/>
        <a:p>
          <a:endParaRPr lang="en-US"/>
        </a:p>
      </dgm:t>
    </dgm:pt>
    <dgm:pt modelId="{A36D8FB8-4A7C-364E-98B5-710247F1D294}" type="pres">
      <dgm:prSet presAssocID="{6B3D5900-4F5C-A34D-8F82-BAAAB816F3A4}" presName="nodeFollowingNodes" presStyleLbl="node1" presStyleIdx="3" presStyleCnt="6" custScaleX="76554" custScaleY="147484" custRadScaleRad="7700" custRadScaleInc="218857">
        <dgm:presLayoutVars>
          <dgm:bulletEnabled val="1"/>
        </dgm:presLayoutVars>
      </dgm:prSet>
      <dgm:spPr/>
      <dgm:t>
        <a:bodyPr/>
        <a:lstStyle/>
        <a:p>
          <a:endParaRPr lang="en-US"/>
        </a:p>
      </dgm:t>
    </dgm:pt>
    <dgm:pt modelId="{2386ACA8-67F4-C546-A143-C40AE1F63D48}" type="pres">
      <dgm:prSet presAssocID="{93EB0D0C-E86C-364C-92F2-FE9E68510886}" presName="nodeFollowingNodes" presStyleLbl="node1" presStyleIdx="4" presStyleCnt="6" custScaleX="76554" custScaleY="91993" custRadScaleRad="121240" custRadScaleInc="11429">
        <dgm:presLayoutVars>
          <dgm:bulletEnabled val="1"/>
        </dgm:presLayoutVars>
      </dgm:prSet>
      <dgm:spPr/>
      <dgm:t>
        <a:bodyPr/>
        <a:lstStyle/>
        <a:p>
          <a:endParaRPr lang="en-US"/>
        </a:p>
      </dgm:t>
    </dgm:pt>
    <dgm:pt modelId="{4BC27C57-5046-CB4E-AA6F-DB0756F7C978}" type="pres">
      <dgm:prSet presAssocID="{A5A85EC4-D885-45A6-BB1A-B9946DF2D40C}" presName="nodeFollowingNodes" presStyleLbl="node1" presStyleIdx="5" presStyleCnt="6" custRadScaleRad="135300" custRadScaleInc="119245">
        <dgm:presLayoutVars>
          <dgm:bulletEnabled val="1"/>
        </dgm:presLayoutVars>
      </dgm:prSet>
      <dgm:spPr/>
      <dgm:t>
        <a:bodyPr/>
        <a:lstStyle/>
        <a:p>
          <a:endParaRPr lang="en-US"/>
        </a:p>
      </dgm:t>
    </dgm:pt>
  </dgm:ptLst>
  <dgm:cxnLst>
    <dgm:cxn modelId="{2C1D7033-EE87-4190-BBCB-4C21E760E4C5}" srcId="{423468FF-27EC-4B31-8752-E267EBA188F0}" destId="{A5A85EC4-D885-45A6-BB1A-B9946DF2D40C}" srcOrd="5" destOrd="0" parTransId="{11DF6D18-68BA-4680-958C-FAE438A8C0AC}" sibTransId="{B4B1BF36-777B-4EBC-AF17-7528C0F2EDD1}"/>
    <dgm:cxn modelId="{EDE908E1-27A7-E94C-B8CD-4CC3FA6571AF}" type="presOf" srcId="{555C64DC-96DD-9A45-997C-6F331FF864D8}" destId="{D08B04CD-C372-7A4F-959B-68EBCAD3F165}" srcOrd="0" destOrd="0" presId="urn:microsoft.com/office/officeart/2005/8/layout/cycle3"/>
    <dgm:cxn modelId="{E5AF53C1-A8EC-407B-95FB-D04E87A67241}" srcId="{423468FF-27EC-4B31-8752-E267EBA188F0}" destId="{508F0BAD-81E4-4907-9B2A-7C63EFAB3532}" srcOrd="0" destOrd="0" parTransId="{77CC2A67-29D1-4B41-9990-B7AD6D44B21F}" sibTransId="{497C28FF-078D-45C3-B10D-5975B57BD330}"/>
    <dgm:cxn modelId="{040C3D75-56A4-C04F-BC7D-17B741672C9C}" type="presOf" srcId="{A5A85EC4-D885-45A6-BB1A-B9946DF2D40C}" destId="{4BC27C57-5046-CB4E-AA6F-DB0756F7C978}" srcOrd="0" destOrd="0" presId="urn:microsoft.com/office/officeart/2005/8/layout/cycle3"/>
    <dgm:cxn modelId="{9BAACB97-B5A4-7B4D-B16D-C8C63BCBFDB6}" type="presOf" srcId="{508F0BAD-81E4-4907-9B2A-7C63EFAB3532}" destId="{7D16D832-7263-CD49-8213-11FCB73C3C44}" srcOrd="0" destOrd="0" presId="urn:microsoft.com/office/officeart/2005/8/layout/cycle3"/>
    <dgm:cxn modelId="{751CA918-EE98-074B-A974-1FC9B1CAF48B}" type="presOf" srcId="{497C28FF-078D-45C3-B10D-5975B57BD330}" destId="{C92576AD-2046-7C4E-85A7-58F8705BB78B}" srcOrd="0" destOrd="0" presId="urn:microsoft.com/office/officeart/2005/8/layout/cycle3"/>
    <dgm:cxn modelId="{BD6D5813-99D3-B741-8F25-F51490605D68}" srcId="{423468FF-27EC-4B31-8752-E267EBA188F0}" destId="{6B3D5900-4F5C-A34D-8F82-BAAAB816F3A4}" srcOrd="3" destOrd="0" parTransId="{3F2AE5A7-5FEB-C940-BED8-61EC0A38DCBE}" sibTransId="{9FA61FCE-B9D2-DF4D-B199-35B960523E5A}"/>
    <dgm:cxn modelId="{17A5E9DC-A1C5-3541-B829-315664725FEB}" srcId="{423468FF-27EC-4B31-8752-E267EBA188F0}" destId="{555C64DC-96DD-9A45-997C-6F331FF864D8}" srcOrd="2" destOrd="0" parTransId="{21006993-C4EA-B94D-B0CF-BCBB11EB5ABD}" sibTransId="{211576B5-3D9B-A646-A86A-C8DEDFB6F4CC}"/>
    <dgm:cxn modelId="{39830EF4-421B-4388-A60A-AA74DB9933FA}" srcId="{423468FF-27EC-4B31-8752-E267EBA188F0}" destId="{75C74EC3-1EE4-499B-91DA-08D274E729F9}" srcOrd="1" destOrd="0" parTransId="{5E83A13F-F577-47AB-80A7-8EA1E83B9418}" sibTransId="{F50BA5AD-0C39-480F-8003-614AE95BEAB2}"/>
    <dgm:cxn modelId="{14FE3CC2-C193-784B-BA6A-B0A60A705DB8}" type="presOf" srcId="{423468FF-27EC-4B31-8752-E267EBA188F0}" destId="{6BD49EE5-D39A-4B49-9841-B8B1169CD09C}" srcOrd="0" destOrd="0" presId="urn:microsoft.com/office/officeart/2005/8/layout/cycle3"/>
    <dgm:cxn modelId="{04AAD710-ABFD-964B-9C00-F1AB6D76C82E}" type="presOf" srcId="{93EB0D0C-E86C-364C-92F2-FE9E68510886}" destId="{2386ACA8-67F4-C546-A143-C40AE1F63D48}" srcOrd="0" destOrd="0" presId="urn:microsoft.com/office/officeart/2005/8/layout/cycle3"/>
    <dgm:cxn modelId="{F9C13F45-808A-684F-8944-0E57E8B0C615}" srcId="{423468FF-27EC-4B31-8752-E267EBA188F0}" destId="{93EB0D0C-E86C-364C-92F2-FE9E68510886}" srcOrd="4" destOrd="0" parTransId="{98D1CABA-0389-7647-A50B-0FF3D5B4E2AB}" sibTransId="{4E5E9EF0-7CBD-414A-8E61-5C3CB982590C}"/>
    <dgm:cxn modelId="{66563A05-1724-844D-8B76-24556D6B21CC}" type="presOf" srcId="{75C74EC3-1EE4-499B-91DA-08D274E729F9}" destId="{C615F49D-F4D3-D841-986B-B7D24F356BB5}" srcOrd="0" destOrd="0" presId="urn:microsoft.com/office/officeart/2005/8/layout/cycle3"/>
    <dgm:cxn modelId="{AA9458D1-0E35-1149-8BDD-8D5501D27F08}" type="presOf" srcId="{6B3D5900-4F5C-A34D-8F82-BAAAB816F3A4}" destId="{A36D8FB8-4A7C-364E-98B5-710247F1D294}" srcOrd="0" destOrd="0" presId="urn:microsoft.com/office/officeart/2005/8/layout/cycle3"/>
    <dgm:cxn modelId="{BFD8BBCC-C1D1-0C47-9577-E755E65DA1AF}" type="presParOf" srcId="{6BD49EE5-D39A-4B49-9841-B8B1169CD09C}" destId="{7872A6B1-FAB2-C145-BE7E-AD610F665EF8}" srcOrd="0" destOrd="0" presId="urn:microsoft.com/office/officeart/2005/8/layout/cycle3"/>
    <dgm:cxn modelId="{2D812F97-289A-F145-8D1C-7D74EFB97886}" type="presParOf" srcId="{7872A6B1-FAB2-C145-BE7E-AD610F665EF8}" destId="{7D16D832-7263-CD49-8213-11FCB73C3C44}" srcOrd="0" destOrd="0" presId="urn:microsoft.com/office/officeart/2005/8/layout/cycle3"/>
    <dgm:cxn modelId="{E3A03698-8AA0-644B-871E-694DF540E722}" type="presParOf" srcId="{7872A6B1-FAB2-C145-BE7E-AD610F665EF8}" destId="{C92576AD-2046-7C4E-85A7-58F8705BB78B}" srcOrd="1" destOrd="0" presId="urn:microsoft.com/office/officeart/2005/8/layout/cycle3"/>
    <dgm:cxn modelId="{808F38CB-CDAD-6245-BF6B-71330B5BC5CE}" type="presParOf" srcId="{7872A6B1-FAB2-C145-BE7E-AD610F665EF8}" destId="{C615F49D-F4D3-D841-986B-B7D24F356BB5}" srcOrd="2" destOrd="0" presId="urn:microsoft.com/office/officeart/2005/8/layout/cycle3"/>
    <dgm:cxn modelId="{7D9D5B7B-691C-7B40-9AE2-38B0FF173803}" type="presParOf" srcId="{7872A6B1-FAB2-C145-BE7E-AD610F665EF8}" destId="{D08B04CD-C372-7A4F-959B-68EBCAD3F165}" srcOrd="3" destOrd="0" presId="urn:microsoft.com/office/officeart/2005/8/layout/cycle3"/>
    <dgm:cxn modelId="{EF1B86FF-90BC-3946-BA4D-31D40BFF594B}" type="presParOf" srcId="{7872A6B1-FAB2-C145-BE7E-AD610F665EF8}" destId="{A36D8FB8-4A7C-364E-98B5-710247F1D294}" srcOrd="4" destOrd="0" presId="urn:microsoft.com/office/officeart/2005/8/layout/cycle3"/>
    <dgm:cxn modelId="{FB630453-6274-B040-97C5-6B493F891F31}" type="presParOf" srcId="{7872A6B1-FAB2-C145-BE7E-AD610F665EF8}" destId="{2386ACA8-67F4-C546-A143-C40AE1F63D48}" srcOrd="5" destOrd="0" presId="urn:microsoft.com/office/officeart/2005/8/layout/cycle3"/>
    <dgm:cxn modelId="{0E7CF35B-E4CE-5644-A415-F7F380CA18F7}" type="presParOf" srcId="{7872A6B1-FAB2-C145-BE7E-AD610F665EF8}" destId="{4BC27C57-5046-CB4E-AA6F-DB0756F7C978}" srcOrd="6"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6054A2-8829-4C23-8ED4-5913381BD812}" type="doc">
      <dgm:prSet loTypeId="urn:microsoft.com/office/officeart/2005/8/layout/hProcess4" loCatId="process" qsTypeId="urn:microsoft.com/office/officeart/2005/8/quickstyle/simple1" qsCatId="simple" csTypeId="urn:microsoft.com/office/officeart/2005/8/colors/colorful2" csCatId="colorful" phldr="1"/>
      <dgm:spPr/>
      <dgm:t>
        <a:bodyPr/>
        <a:lstStyle/>
        <a:p>
          <a:endParaRPr lang="en-US"/>
        </a:p>
      </dgm:t>
    </dgm:pt>
    <dgm:pt modelId="{AAB6EB5C-1A0E-4EE8-B277-34EE96682227}">
      <dgm:prSet phldrT="[Text]"/>
      <dgm:spPr/>
      <dgm:t>
        <a:bodyPr/>
        <a:lstStyle/>
        <a:p>
          <a:r>
            <a:rPr lang="en-US" dirty="0" smtClean="0"/>
            <a:t>Who is Eligible</a:t>
          </a:r>
          <a:endParaRPr lang="en-US" dirty="0"/>
        </a:p>
      </dgm:t>
    </dgm:pt>
    <dgm:pt modelId="{0D7B4A0A-95F8-4639-A539-A9903823E521}" type="parTrans" cxnId="{30A38430-5F32-4AF3-85A7-338FAE019D37}">
      <dgm:prSet/>
      <dgm:spPr/>
      <dgm:t>
        <a:bodyPr/>
        <a:lstStyle/>
        <a:p>
          <a:endParaRPr lang="en-US"/>
        </a:p>
      </dgm:t>
    </dgm:pt>
    <dgm:pt modelId="{9A036BFA-4636-4478-8EA9-0A4F44225E7A}" type="sibTrans" cxnId="{30A38430-5F32-4AF3-85A7-338FAE019D37}">
      <dgm:prSet/>
      <dgm:spPr/>
      <dgm:t>
        <a:bodyPr/>
        <a:lstStyle/>
        <a:p>
          <a:endParaRPr lang="en-US"/>
        </a:p>
      </dgm:t>
    </dgm:pt>
    <dgm:pt modelId="{462F0CCD-B160-48DF-8FBF-85EA0EFD44DC}">
      <dgm:prSet phldrT="[Text]"/>
      <dgm:spPr/>
      <dgm:t>
        <a:bodyPr/>
        <a:lstStyle/>
        <a:p>
          <a:r>
            <a:rPr lang="en-US" dirty="0" smtClean="0"/>
            <a:t>Who is Ineligible</a:t>
          </a:r>
          <a:endParaRPr lang="en-US" dirty="0"/>
        </a:p>
      </dgm:t>
    </dgm:pt>
    <dgm:pt modelId="{F9D7CF94-97EF-4001-B2A8-02C79318AF8F}" type="parTrans" cxnId="{8F20580A-30F8-46FA-AD26-4C04A2EF6134}">
      <dgm:prSet/>
      <dgm:spPr/>
      <dgm:t>
        <a:bodyPr/>
        <a:lstStyle/>
        <a:p>
          <a:endParaRPr lang="en-US"/>
        </a:p>
      </dgm:t>
    </dgm:pt>
    <dgm:pt modelId="{0363802A-F68E-4EF5-8372-E4E851A7DAEA}" type="sibTrans" cxnId="{8F20580A-30F8-46FA-AD26-4C04A2EF6134}">
      <dgm:prSet/>
      <dgm:spPr/>
      <dgm:t>
        <a:bodyPr/>
        <a:lstStyle/>
        <a:p>
          <a:endParaRPr lang="en-US"/>
        </a:p>
      </dgm:t>
    </dgm:pt>
    <dgm:pt modelId="{3F1AE8F4-CCD4-404B-A7BF-8E2F0AA5E88A}">
      <dgm:prSet phldrT="[Text]"/>
      <dgm:spPr/>
      <dgm:t>
        <a:bodyPr/>
        <a:lstStyle/>
        <a:p>
          <a:r>
            <a:rPr lang="en-US" dirty="0" smtClean="0"/>
            <a:t>Engaged in Inter-state Outward supply</a:t>
          </a:r>
          <a:endParaRPr lang="en-US" dirty="0"/>
        </a:p>
      </dgm:t>
    </dgm:pt>
    <dgm:pt modelId="{9C967DB3-5C6F-4336-9E1E-8C1AB2E834BE}" type="parTrans" cxnId="{F7DCB8B9-10B6-4C20-9B51-C4924AC12FE0}">
      <dgm:prSet/>
      <dgm:spPr/>
      <dgm:t>
        <a:bodyPr/>
        <a:lstStyle/>
        <a:p>
          <a:endParaRPr lang="en-US"/>
        </a:p>
      </dgm:t>
    </dgm:pt>
    <dgm:pt modelId="{62977A92-CE66-4CEB-A7D0-E9F5EE8AD378}" type="sibTrans" cxnId="{F7DCB8B9-10B6-4C20-9B51-C4924AC12FE0}">
      <dgm:prSet/>
      <dgm:spPr/>
      <dgm:t>
        <a:bodyPr/>
        <a:lstStyle/>
        <a:p>
          <a:endParaRPr lang="en-US"/>
        </a:p>
      </dgm:t>
    </dgm:pt>
    <dgm:pt modelId="{13924256-59C2-44BF-BDCB-76EEF24C7EEB}">
      <dgm:prSet phldrT="[Text]"/>
      <dgm:spPr/>
      <dgm:t>
        <a:bodyPr/>
        <a:lstStyle/>
        <a:p>
          <a:r>
            <a:rPr lang="en-US" dirty="0" smtClean="0"/>
            <a:t>Supplier of Exempted Goods</a:t>
          </a:r>
          <a:endParaRPr lang="en-US" dirty="0"/>
        </a:p>
      </dgm:t>
    </dgm:pt>
    <dgm:pt modelId="{066CBDB0-FD44-45F4-A880-822B34BB5EA3}" type="parTrans" cxnId="{39CA372F-F4C5-484C-BA8B-A1840303E0E6}">
      <dgm:prSet/>
      <dgm:spPr/>
      <dgm:t>
        <a:bodyPr/>
        <a:lstStyle/>
        <a:p>
          <a:endParaRPr lang="en-US"/>
        </a:p>
      </dgm:t>
    </dgm:pt>
    <dgm:pt modelId="{E66A92E8-8C6C-4082-A60E-98CE1615190C}" type="sibTrans" cxnId="{39CA372F-F4C5-484C-BA8B-A1840303E0E6}">
      <dgm:prSet/>
      <dgm:spPr/>
      <dgm:t>
        <a:bodyPr/>
        <a:lstStyle/>
        <a:p>
          <a:endParaRPr lang="en-US"/>
        </a:p>
      </dgm:t>
    </dgm:pt>
    <dgm:pt modelId="{3FFC853F-7E52-46D4-AA9B-C57F7214C798}">
      <dgm:prSet phldrT="[Text]"/>
      <dgm:spPr/>
      <dgm:t>
        <a:bodyPr/>
        <a:lstStyle/>
        <a:p>
          <a:r>
            <a:rPr lang="en-US" dirty="0" err="1" smtClean="0"/>
            <a:t>Manufacurer</a:t>
          </a:r>
          <a:endParaRPr lang="en-US" dirty="0"/>
        </a:p>
      </dgm:t>
    </dgm:pt>
    <dgm:pt modelId="{719BB992-D5BF-4A69-811B-8747868E414B}" type="parTrans" cxnId="{563B3987-97B0-4643-8AF7-B4276E1A1EED}">
      <dgm:prSet/>
      <dgm:spPr/>
      <dgm:t>
        <a:bodyPr/>
        <a:lstStyle/>
        <a:p>
          <a:endParaRPr lang="en-US"/>
        </a:p>
      </dgm:t>
    </dgm:pt>
    <dgm:pt modelId="{AAB8956B-19AB-4E24-987C-8328E926834A}" type="sibTrans" cxnId="{563B3987-97B0-4643-8AF7-B4276E1A1EED}">
      <dgm:prSet/>
      <dgm:spPr/>
      <dgm:t>
        <a:bodyPr/>
        <a:lstStyle/>
        <a:p>
          <a:endParaRPr lang="en-US"/>
        </a:p>
      </dgm:t>
    </dgm:pt>
    <dgm:pt modelId="{B7C8DED3-43A9-4C41-BC08-1EE67770F604}">
      <dgm:prSet phldrT="[Text]"/>
      <dgm:spPr/>
      <dgm:t>
        <a:bodyPr/>
        <a:lstStyle/>
        <a:p>
          <a:r>
            <a:rPr lang="en-US" dirty="0" smtClean="0"/>
            <a:t>Other than above</a:t>
          </a:r>
          <a:endParaRPr lang="en-US" dirty="0"/>
        </a:p>
      </dgm:t>
    </dgm:pt>
    <dgm:pt modelId="{8B63CD0C-2640-4FAD-A543-4444EC83BAD3}" type="parTrans" cxnId="{E4F8812C-F321-405A-8BAB-49E279F0FC53}">
      <dgm:prSet/>
      <dgm:spPr/>
      <dgm:t>
        <a:bodyPr/>
        <a:lstStyle/>
        <a:p>
          <a:endParaRPr lang="en-US"/>
        </a:p>
      </dgm:t>
    </dgm:pt>
    <dgm:pt modelId="{EBA00690-A1B0-4213-9451-09F881C5C34C}" type="sibTrans" cxnId="{E4F8812C-F321-405A-8BAB-49E279F0FC53}">
      <dgm:prSet/>
      <dgm:spPr/>
      <dgm:t>
        <a:bodyPr/>
        <a:lstStyle/>
        <a:p>
          <a:endParaRPr lang="en-US"/>
        </a:p>
      </dgm:t>
    </dgm:pt>
    <dgm:pt modelId="{1A8D2C49-9815-42B2-AD76-9B4C09F67ADF}">
      <dgm:prSet phldrT="[Text]"/>
      <dgm:spPr/>
      <dgm:t>
        <a:bodyPr/>
        <a:lstStyle/>
        <a:p>
          <a:r>
            <a:rPr lang="en-US" dirty="0" smtClean="0"/>
            <a:t>Service Provider</a:t>
          </a:r>
          <a:endParaRPr lang="en-US" dirty="0"/>
        </a:p>
      </dgm:t>
    </dgm:pt>
    <dgm:pt modelId="{25D27E71-6DBD-4D03-9779-935DAE23459B}" type="parTrans" cxnId="{12361204-CCC9-4935-86E1-0DF1F9EC0219}">
      <dgm:prSet/>
      <dgm:spPr/>
      <dgm:t>
        <a:bodyPr/>
        <a:lstStyle/>
        <a:p>
          <a:endParaRPr lang="en-US"/>
        </a:p>
      </dgm:t>
    </dgm:pt>
    <dgm:pt modelId="{5F9A68C0-D329-4A59-A296-349C872DD82A}" type="sibTrans" cxnId="{12361204-CCC9-4935-86E1-0DF1F9EC0219}">
      <dgm:prSet/>
      <dgm:spPr/>
      <dgm:t>
        <a:bodyPr/>
        <a:lstStyle/>
        <a:p>
          <a:endParaRPr lang="en-US"/>
        </a:p>
      </dgm:t>
    </dgm:pt>
    <dgm:pt modelId="{A32726A7-5CE0-4433-95B4-E5C189A07A5A}">
      <dgm:prSet phldrT="[Text]"/>
      <dgm:spPr/>
      <dgm:t>
        <a:bodyPr/>
        <a:lstStyle/>
        <a:p>
          <a:r>
            <a:rPr lang="en-US" dirty="0" smtClean="0"/>
            <a:t>Supplier through E-Commerce</a:t>
          </a:r>
          <a:endParaRPr lang="en-US" dirty="0"/>
        </a:p>
      </dgm:t>
    </dgm:pt>
    <dgm:pt modelId="{00BBD55D-C040-4D37-818D-1DC2E8278EFA}" type="parTrans" cxnId="{EEE5E656-AAD4-4B2F-B2A5-5168D0A63A81}">
      <dgm:prSet/>
      <dgm:spPr/>
      <dgm:t>
        <a:bodyPr/>
        <a:lstStyle/>
        <a:p>
          <a:endParaRPr lang="en-US"/>
        </a:p>
      </dgm:t>
    </dgm:pt>
    <dgm:pt modelId="{EBE7375A-4788-43A2-9B9A-BD450B47D7E0}" type="sibTrans" cxnId="{EEE5E656-AAD4-4B2F-B2A5-5168D0A63A81}">
      <dgm:prSet/>
      <dgm:spPr/>
      <dgm:t>
        <a:bodyPr/>
        <a:lstStyle/>
        <a:p>
          <a:endParaRPr lang="en-US"/>
        </a:p>
      </dgm:t>
    </dgm:pt>
    <dgm:pt modelId="{9C6A43BE-A7CE-4BDD-9369-4A101BE2C35A}">
      <dgm:prSet phldrT="[Text]"/>
      <dgm:spPr/>
      <dgm:t>
        <a:bodyPr/>
        <a:lstStyle/>
        <a:p>
          <a:r>
            <a:rPr lang="en-US" dirty="0" smtClean="0"/>
            <a:t>Turnover in previous Year Exceeds Rs. 50 Lakhs</a:t>
          </a:r>
          <a:endParaRPr lang="en-US" dirty="0"/>
        </a:p>
      </dgm:t>
    </dgm:pt>
    <dgm:pt modelId="{45639983-86E1-4836-86E7-E58F85583E7E}" type="parTrans" cxnId="{67E0E7FD-8B8B-4BA9-BF0F-901C89048893}">
      <dgm:prSet/>
      <dgm:spPr/>
      <dgm:t>
        <a:bodyPr/>
        <a:lstStyle/>
        <a:p>
          <a:endParaRPr lang="en-US"/>
        </a:p>
      </dgm:t>
    </dgm:pt>
    <dgm:pt modelId="{C282F4EB-E049-4F50-8FC8-85D2B7C67820}" type="sibTrans" cxnId="{67E0E7FD-8B8B-4BA9-BF0F-901C89048893}">
      <dgm:prSet/>
      <dgm:spPr/>
      <dgm:t>
        <a:bodyPr/>
        <a:lstStyle/>
        <a:p>
          <a:endParaRPr lang="en-US"/>
        </a:p>
      </dgm:t>
    </dgm:pt>
    <dgm:pt modelId="{DA84C35C-D5C4-4C00-A577-97591966D972}">
      <dgm:prSet phldrT="[Text]"/>
      <dgm:spPr/>
      <dgm:t>
        <a:bodyPr/>
        <a:lstStyle/>
        <a:p>
          <a:r>
            <a:rPr lang="en-US" dirty="0" smtClean="0"/>
            <a:t>Manufacturer of such Goods</a:t>
          </a:r>
          <a:endParaRPr lang="en-US" dirty="0"/>
        </a:p>
      </dgm:t>
    </dgm:pt>
    <dgm:pt modelId="{327A160F-60D8-4DE1-81E9-246260F84995}" type="parTrans" cxnId="{104DA2F8-CE31-458B-B687-6691FCC4AC01}">
      <dgm:prSet/>
      <dgm:spPr/>
      <dgm:t>
        <a:bodyPr/>
        <a:lstStyle/>
        <a:p>
          <a:endParaRPr lang="en-US"/>
        </a:p>
      </dgm:t>
    </dgm:pt>
    <dgm:pt modelId="{D51572AF-99CB-48D6-8E56-6998A2A79546}" type="sibTrans" cxnId="{104DA2F8-CE31-458B-B687-6691FCC4AC01}">
      <dgm:prSet/>
      <dgm:spPr/>
      <dgm:t>
        <a:bodyPr/>
        <a:lstStyle/>
        <a:p>
          <a:endParaRPr lang="en-US"/>
        </a:p>
      </dgm:t>
    </dgm:pt>
    <dgm:pt modelId="{4AA07DB0-C06B-4BFD-B970-43F9E35BCAF3}">
      <dgm:prSet phldrT="[Text]"/>
      <dgm:spPr/>
      <dgm:t>
        <a:bodyPr/>
        <a:lstStyle/>
        <a:p>
          <a:endParaRPr lang="en-US" dirty="0"/>
        </a:p>
      </dgm:t>
    </dgm:pt>
    <dgm:pt modelId="{9B9E0BCD-6AC3-46FE-9067-97FB717B4810}" type="parTrans" cxnId="{40690FB9-3B7C-4E88-90A3-3F6A7C796B84}">
      <dgm:prSet/>
      <dgm:spPr/>
      <dgm:t>
        <a:bodyPr/>
        <a:lstStyle/>
        <a:p>
          <a:endParaRPr lang="en-US"/>
        </a:p>
      </dgm:t>
    </dgm:pt>
    <dgm:pt modelId="{C04079AD-3538-4188-A8DC-26C352582500}" type="sibTrans" cxnId="{40690FB9-3B7C-4E88-90A3-3F6A7C796B84}">
      <dgm:prSet/>
      <dgm:spPr/>
      <dgm:t>
        <a:bodyPr/>
        <a:lstStyle/>
        <a:p>
          <a:endParaRPr lang="en-US"/>
        </a:p>
      </dgm:t>
    </dgm:pt>
    <dgm:pt modelId="{6160CAFE-E3E6-F147-B03E-305C1890FB62}">
      <dgm:prSet phldrT="[Text]"/>
      <dgm:spPr/>
      <dgm:t>
        <a:bodyPr/>
        <a:lstStyle/>
        <a:p>
          <a:endParaRPr lang="en-US" dirty="0"/>
        </a:p>
      </dgm:t>
    </dgm:pt>
    <dgm:pt modelId="{F0A0003D-32E1-964C-9B8C-78E21F325921}" type="parTrans" cxnId="{8CC173EA-58C4-014F-A54F-2B9C8F06F659}">
      <dgm:prSet/>
      <dgm:spPr/>
      <dgm:t>
        <a:bodyPr/>
        <a:lstStyle/>
        <a:p>
          <a:endParaRPr lang="en-US"/>
        </a:p>
      </dgm:t>
    </dgm:pt>
    <dgm:pt modelId="{FD1C8DED-F3B7-CA48-8F6A-323E466C882D}" type="sibTrans" cxnId="{8CC173EA-58C4-014F-A54F-2B9C8F06F659}">
      <dgm:prSet/>
      <dgm:spPr/>
      <dgm:t>
        <a:bodyPr/>
        <a:lstStyle/>
        <a:p>
          <a:endParaRPr lang="en-US"/>
        </a:p>
      </dgm:t>
    </dgm:pt>
    <dgm:pt modelId="{43476366-A347-1C4A-9CC5-EFB90C4714B5}">
      <dgm:prSet phldrT="[Text]"/>
      <dgm:spPr/>
      <dgm:t>
        <a:bodyPr/>
        <a:lstStyle/>
        <a:p>
          <a:endParaRPr lang="en-US" dirty="0"/>
        </a:p>
      </dgm:t>
    </dgm:pt>
    <dgm:pt modelId="{313BC0EC-2759-A145-8960-3EA63EF79A00}" type="parTrans" cxnId="{2C821031-86E5-5F4F-93CC-4890B7C51D30}">
      <dgm:prSet/>
      <dgm:spPr/>
      <dgm:t>
        <a:bodyPr/>
        <a:lstStyle/>
        <a:p>
          <a:endParaRPr lang="en-US"/>
        </a:p>
      </dgm:t>
    </dgm:pt>
    <dgm:pt modelId="{1C36D064-4609-5043-839F-42F636C437CE}" type="sibTrans" cxnId="{2C821031-86E5-5F4F-93CC-4890B7C51D30}">
      <dgm:prSet/>
      <dgm:spPr/>
      <dgm:t>
        <a:bodyPr/>
        <a:lstStyle/>
        <a:p>
          <a:endParaRPr lang="en-US"/>
        </a:p>
      </dgm:t>
    </dgm:pt>
    <dgm:pt modelId="{BC56B65C-3A53-0B4B-B58F-D56FE5AA777A}">
      <dgm:prSet phldrT="[Text]"/>
      <dgm:spPr/>
      <dgm:t>
        <a:bodyPr/>
        <a:lstStyle/>
        <a:p>
          <a:endParaRPr lang="en-US" dirty="0"/>
        </a:p>
      </dgm:t>
    </dgm:pt>
    <dgm:pt modelId="{FE9C01F4-E5CA-B644-8F53-E879037B66C7}" type="parTrans" cxnId="{C97A930E-F7F3-F345-A865-EB2C2BD9D343}">
      <dgm:prSet/>
      <dgm:spPr/>
      <dgm:t>
        <a:bodyPr/>
        <a:lstStyle/>
        <a:p>
          <a:endParaRPr lang="en-US"/>
        </a:p>
      </dgm:t>
    </dgm:pt>
    <dgm:pt modelId="{97FA9FF0-1402-2448-9CD6-1CF36B2038C6}" type="sibTrans" cxnId="{C97A930E-F7F3-F345-A865-EB2C2BD9D343}">
      <dgm:prSet/>
      <dgm:spPr/>
      <dgm:t>
        <a:bodyPr/>
        <a:lstStyle/>
        <a:p>
          <a:endParaRPr lang="en-US"/>
        </a:p>
      </dgm:t>
    </dgm:pt>
    <dgm:pt modelId="{FEA16AD8-ED69-DA4D-A532-6CA507648645}">
      <dgm:prSet phldrT="[Text]"/>
      <dgm:spPr/>
      <dgm:t>
        <a:bodyPr/>
        <a:lstStyle/>
        <a:p>
          <a:endParaRPr lang="en-US" dirty="0"/>
        </a:p>
      </dgm:t>
    </dgm:pt>
    <dgm:pt modelId="{A706A92C-AB98-DE4D-A39A-BC97BD2365E6}" type="parTrans" cxnId="{A5F4716A-4852-7F4A-989A-951542A45683}">
      <dgm:prSet/>
      <dgm:spPr/>
      <dgm:t>
        <a:bodyPr/>
        <a:lstStyle/>
        <a:p>
          <a:endParaRPr lang="en-US"/>
        </a:p>
      </dgm:t>
    </dgm:pt>
    <dgm:pt modelId="{06957D99-2D4A-B844-933E-5FBC8FBD7782}" type="sibTrans" cxnId="{A5F4716A-4852-7F4A-989A-951542A45683}">
      <dgm:prSet/>
      <dgm:spPr/>
      <dgm:t>
        <a:bodyPr/>
        <a:lstStyle/>
        <a:p>
          <a:endParaRPr lang="en-US"/>
        </a:p>
      </dgm:t>
    </dgm:pt>
    <dgm:pt modelId="{62E06552-3155-7D45-8DBD-9FEC062ED0E6}">
      <dgm:prSet phldrT="[Text]"/>
      <dgm:spPr/>
      <dgm:t>
        <a:bodyPr/>
        <a:lstStyle/>
        <a:p>
          <a:r>
            <a:rPr lang="en-US" dirty="0" smtClean="0"/>
            <a:t>Restaurants</a:t>
          </a:r>
          <a:endParaRPr lang="en-US" dirty="0"/>
        </a:p>
      </dgm:t>
    </dgm:pt>
    <dgm:pt modelId="{7C74DFBE-1FD6-F845-94AF-CE65AEFDF4A0}" type="parTrans" cxnId="{0691D7F3-224F-2646-AF3A-9448C6C3D31D}">
      <dgm:prSet/>
      <dgm:spPr/>
      <dgm:t>
        <a:bodyPr/>
        <a:lstStyle/>
        <a:p>
          <a:endParaRPr lang="en-US"/>
        </a:p>
      </dgm:t>
    </dgm:pt>
    <dgm:pt modelId="{35DBA831-B725-604E-AD14-0C78542F1958}" type="sibTrans" cxnId="{0691D7F3-224F-2646-AF3A-9448C6C3D31D}">
      <dgm:prSet/>
      <dgm:spPr/>
      <dgm:t>
        <a:bodyPr/>
        <a:lstStyle/>
        <a:p>
          <a:endParaRPr lang="en-US"/>
        </a:p>
      </dgm:t>
    </dgm:pt>
    <dgm:pt modelId="{161332A1-BD1E-4DE0-8E84-79C3A4B1DF76}" type="pres">
      <dgm:prSet presAssocID="{E66054A2-8829-4C23-8ED4-5913381BD812}" presName="Name0" presStyleCnt="0">
        <dgm:presLayoutVars>
          <dgm:dir/>
          <dgm:animLvl val="lvl"/>
          <dgm:resizeHandles val="exact"/>
        </dgm:presLayoutVars>
      </dgm:prSet>
      <dgm:spPr/>
      <dgm:t>
        <a:bodyPr/>
        <a:lstStyle/>
        <a:p>
          <a:endParaRPr lang="en-US"/>
        </a:p>
      </dgm:t>
    </dgm:pt>
    <dgm:pt modelId="{073F3942-4E3D-412C-A41A-9D0D2D10FB6D}" type="pres">
      <dgm:prSet presAssocID="{E66054A2-8829-4C23-8ED4-5913381BD812}" presName="tSp" presStyleCnt="0"/>
      <dgm:spPr/>
      <dgm:t>
        <a:bodyPr/>
        <a:lstStyle/>
        <a:p>
          <a:endParaRPr lang="en-US"/>
        </a:p>
      </dgm:t>
    </dgm:pt>
    <dgm:pt modelId="{B96FAA21-B746-4C46-89B4-4DD6E610ED14}" type="pres">
      <dgm:prSet presAssocID="{E66054A2-8829-4C23-8ED4-5913381BD812}" presName="bSp" presStyleCnt="0"/>
      <dgm:spPr/>
      <dgm:t>
        <a:bodyPr/>
        <a:lstStyle/>
        <a:p>
          <a:endParaRPr lang="en-US"/>
        </a:p>
      </dgm:t>
    </dgm:pt>
    <dgm:pt modelId="{9C753797-A85B-49E9-8FC7-F5FE2429D86E}" type="pres">
      <dgm:prSet presAssocID="{E66054A2-8829-4C23-8ED4-5913381BD812}" presName="process" presStyleCnt="0"/>
      <dgm:spPr/>
      <dgm:t>
        <a:bodyPr/>
        <a:lstStyle/>
        <a:p>
          <a:endParaRPr lang="en-US"/>
        </a:p>
      </dgm:t>
    </dgm:pt>
    <dgm:pt modelId="{B09B50BF-C9C8-3D40-87F7-28175C89BA44}" type="pres">
      <dgm:prSet presAssocID="{AAB6EB5C-1A0E-4EE8-B277-34EE96682227}" presName="composite1" presStyleCnt="0"/>
      <dgm:spPr/>
    </dgm:pt>
    <dgm:pt modelId="{4CD2BD8F-08AC-E045-B99F-6F923A057118}" type="pres">
      <dgm:prSet presAssocID="{AAB6EB5C-1A0E-4EE8-B277-34EE96682227}" presName="dummyNode1" presStyleLbl="node1" presStyleIdx="0" presStyleCnt="2"/>
      <dgm:spPr/>
    </dgm:pt>
    <dgm:pt modelId="{5F6F986F-570B-8A49-ADFB-A2BD8D79E1CC}" type="pres">
      <dgm:prSet presAssocID="{AAB6EB5C-1A0E-4EE8-B277-34EE96682227}" presName="childNode1" presStyleLbl="bgAcc1" presStyleIdx="0" presStyleCnt="2" custScaleX="99424" custScaleY="129481">
        <dgm:presLayoutVars>
          <dgm:bulletEnabled val="1"/>
        </dgm:presLayoutVars>
      </dgm:prSet>
      <dgm:spPr/>
      <dgm:t>
        <a:bodyPr/>
        <a:lstStyle/>
        <a:p>
          <a:endParaRPr lang="en-US"/>
        </a:p>
      </dgm:t>
    </dgm:pt>
    <dgm:pt modelId="{B90B10B3-1A3A-2344-A149-C5A03ECCAA2D}" type="pres">
      <dgm:prSet presAssocID="{AAB6EB5C-1A0E-4EE8-B277-34EE96682227}" presName="childNode1tx" presStyleLbl="bgAcc1" presStyleIdx="0" presStyleCnt="2">
        <dgm:presLayoutVars>
          <dgm:bulletEnabled val="1"/>
        </dgm:presLayoutVars>
      </dgm:prSet>
      <dgm:spPr/>
      <dgm:t>
        <a:bodyPr/>
        <a:lstStyle/>
        <a:p>
          <a:endParaRPr lang="en-US"/>
        </a:p>
      </dgm:t>
    </dgm:pt>
    <dgm:pt modelId="{5241190B-CFA5-4C43-93C8-561EC935D9FC}" type="pres">
      <dgm:prSet presAssocID="{AAB6EB5C-1A0E-4EE8-B277-34EE96682227}" presName="parentNode1" presStyleLbl="node1" presStyleIdx="0" presStyleCnt="2" custScaleY="101390" custLinFactY="-100000" custLinFactNeighborX="-22330" custLinFactNeighborY="-103705">
        <dgm:presLayoutVars>
          <dgm:chMax val="1"/>
          <dgm:bulletEnabled val="1"/>
        </dgm:presLayoutVars>
      </dgm:prSet>
      <dgm:spPr/>
      <dgm:t>
        <a:bodyPr/>
        <a:lstStyle/>
        <a:p>
          <a:endParaRPr lang="en-US"/>
        </a:p>
      </dgm:t>
    </dgm:pt>
    <dgm:pt modelId="{F062A509-E039-1B4D-BD3A-218A6B18DFC6}" type="pres">
      <dgm:prSet presAssocID="{AAB6EB5C-1A0E-4EE8-B277-34EE96682227}" presName="connSite1" presStyleCnt="0"/>
      <dgm:spPr/>
    </dgm:pt>
    <dgm:pt modelId="{4B21FF00-8325-9A4E-BC68-CBD1EC7CC98E}" type="pres">
      <dgm:prSet presAssocID="{9A036BFA-4636-4478-8EA9-0A4F44225E7A}" presName="Name9" presStyleLbl="sibTrans2D1" presStyleIdx="0" presStyleCnt="1" custScaleX="70838" custScaleY="41652"/>
      <dgm:spPr/>
      <dgm:t>
        <a:bodyPr/>
        <a:lstStyle/>
        <a:p>
          <a:endParaRPr lang="en-US"/>
        </a:p>
      </dgm:t>
    </dgm:pt>
    <dgm:pt modelId="{42A8510A-9ED1-4572-919D-30D2C42D3E49}" type="pres">
      <dgm:prSet presAssocID="{462F0CCD-B160-48DF-8FBF-85EA0EFD44DC}" presName="composite2" presStyleCnt="0"/>
      <dgm:spPr/>
      <dgm:t>
        <a:bodyPr/>
        <a:lstStyle/>
        <a:p>
          <a:endParaRPr lang="en-US"/>
        </a:p>
      </dgm:t>
    </dgm:pt>
    <dgm:pt modelId="{C8CA7A00-3822-4CEF-B249-7DE81ED27F9F}" type="pres">
      <dgm:prSet presAssocID="{462F0CCD-B160-48DF-8FBF-85EA0EFD44DC}" presName="dummyNode2" presStyleLbl="node1" presStyleIdx="0" presStyleCnt="2"/>
      <dgm:spPr/>
      <dgm:t>
        <a:bodyPr/>
        <a:lstStyle/>
        <a:p>
          <a:endParaRPr lang="en-US"/>
        </a:p>
      </dgm:t>
    </dgm:pt>
    <dgm:pt modelId="{738FF647-70F6-497E-9F30-F55B7D57A8E5}" type="pres">
      <dgm:prSet presAssocID="{462F0CCD-B160-48DF-8FBF-85EA0EFD44DC}" presName="childNode2" presStyleLbl="bgAcc1" presStyleIdx="1" presStyleCnt="2" custScaleX="184557" custScaleY="142047">
        <dgm:presLayoutVars>
          <dgm:bulletEnabled val="1"/>
        </dgm:presLayoutVars>
      </dgm:prSet>
      <dgm:spPr/>
      <dgm:t>
        <a:bodyPr/>
        <a:lstStyle/>
        <a:p>
          <a:endParaRPr lang="en-US"/>
        </a:p>
      </dgm:t>
    </dgm:pt>
    <dgm:pt modelId="{CD2E19B9-75D3-4E07-8A5B-E088ACDC6B50}" type="pres">
      <dgm:prSet presAssocID="{462F0CCD-B160-48DF-8FBF-85EA0EFD44DC}" presName="childNode2tx" presStyleLbl="bgAcc1" presStyleIdx="1" presStyleCnt="2">
        <dgm:presLayoutVars>
          <dgm:bulletEnabled val="1"/>
        </dgm:presLayoutVars>
      </dgm:prSet>
      <dgm:spPr/>
      <dgm:t>
        <a:bodyPr/>
        <a:lstStyle/>
        <a:p>
          <a:endParaRPr lang="en-US"/>
        </a:p>
      </dgm:t>
    </dgm:pt>
    <dgm:pt modelId="{2094B9F8-76A6-4C3A-9EF7-DDE67D8275A4}" type="pres">
      <dgm:prSet presAssocID="{462F0CCD-B160-48DF-8FBF-85EA0EFD44DC}" presName="parentNode2" presStyleLbl="node1" presStyleIdx="1" presStyleCnt="2">
        <dgm:presLayoutVars>
          <dgm:chMax val="0"/>
          <dgm:bulletEnabled val="1"/>
        </dgm:presLayoutVars>
      </dgm:prSet>
      <dgm:spPr/>
      <dgm:t>
        <a:bodyPr/>
        <a:lstStyle/>
        <a:p>
          <a:endParaRPr lang="en-US"/>
        </a:p>
      </dgm:t>
    </dgm:pt>
    <dgm:pt modelId="{9ECDEBC0-215B-4279-886D-AE6F43E9E57E}" type="pres">
      <dgm:prSet presAssocID="{462F0CCD-B160-48DF-8FBF-85EA0EFD44DC}" presName="connSite2" presStyleCnt="0"/>
      <dgm:spPr/>
      <dgm:t>
        <a:bodyPr/>
        <a:lstStyle/>
        <a:p>
          <a:endParaRPr lang="en-US"/>
        </a:p>
      </dgm:t>
    </dgm:pt>
  </dgm:ptLst>
  <dgm:cxnLst>
    <dgm:cxn modelId="{2C821031-86E5-5F4F-93CC-4890B7C51D30}" srcId="{AAB6EB5C-1A0E-4EE8-B277-34EE96682227}" destId="{43476366-A347-1C4A-9CC5-EFB90C4714B5}" srcOrd="1" destOrd="0" parTransId="{313BC0EC-2759-A145-8960-3EA63EF79A00}" sibTransId="{1C36D064-4609-5043-839F-42F636C437CE}"/>
    <dgm:cxn modelId="{1BADE714-F47E-A24A-9A82-47D469748DD2}" type="presOf" srcId="{B7C8DED3-43A9-4C41-BC08-1EE67770F604}" destId="{B90B10B3-1A3A-2344-A149-C5A03ECCAA2D}" srcOrd="1" destOrd="6" presId="urn:microsoft.com/office/officeart/2005/8/layout/hProcess4"/>
    <dgm:cxn modelId="{99CDDACF-C7F2-4ABA-B3CB-512873789D8C}" type="presOf" srcId="{1A8D2C49-9815-42B2-AD76-9B4C09F67ADF}" destId="{738FF647-70F6-497E-9F30-F55B7D57A8E5}" srcOrd="0" destOrd="3" presId="urn:microsoft.com/office/officeart/2005/8/layout/hProcess4"/>
    <dgm:cxn modelId="{6D7FC871-B65A-4BFC-900F-2C61661C4699}" type="presOf" srcId="{DA84C35C-D5C4-4C00-A577-97591966D972}" destId="{738FF647-70F6-497E-9F30-F55B7D57A8E5}" srcOrd="0" destOrd="5" presId="urn:microsoft.com/office/officeart/2005/8/layout/hProcess4"/>
    <dgm:cxn modelId="{85A56252-B978-47C2-A5C1-FB38A314C20D}" type="presOf" srcId="{E66054A2-8829-4C23-8ED4-5913381BD812}" destId="{161332A1-BD1E-4DE0-8E84-79C3A4B1DF76}" srcOrd="0" destOrd="0" presId="urn:microsoft.com/office/officeart/2005/8/layout/hProcess4"/>
    <dgm:cxn modelId="{276B0360-1B47-43AC-B050-EC69681EE921}" type="presOf" srcId="{1A8D2C49-9815-42B2-AD76-9B4C09F67ADF}" destId="{CD2E19B9-75D3-4E07-8A5B-E088ACDC6B50}" srcOrd="1" destOrd="3" presId="urn:microsoft.com/office/officeart/2005/8/layout/hProcess4"/>
    <dgm:cxn modelId="{39A4771D-70AF-4A0E-96F2-7561B4395E6E}" type="presOf" srcId="{4AA07DB0-C06B-4BFD-B970-43F9E35BCAF3}" destId="{738FF647-70F6-497E-9F30-F55B7D57A8E5}" srcOrd="0" destOrd="0" presId="urn:microsoft.com/office/officeart/2005/8/layout/hProcess4"/>
    <dgm:cxn modelId="{61276B25-0B0B-B446-A5F5-3BD087ACC792}" type="presOf" srcId="{AAB6EB5C-1A0E-4EE8-B277-34EE96682227}" destId="{5241190B-CFA5-4C43-93C8-561EC935D9FC}" srcOrd="0" destOrd="0" presId="urn:microsoft.com/office/officeart/2005/8/layout/hProcess4"/>
    <dgm:cxn modelId="{30A38430-5F32-4AF3-85A7-338FAE019D37}" srcId="{E66054A2-8829-4C23-8ED4-5913381BD812}" destId="{AAB6EB5C-1A0E-4EE8-B277-34EE96682227}" srcOrd="0" destOrd="0" parTransId="{0D7B4A0A-95F8-4639-A539-A9903823E521}" sibTransId="{9A036BFA-4636-4478-8EA9-0A4F44225E7A}"/>
    <dgm:cxn modelId="{6B9D567C-8951-4ED4-8826-0A180C0C985A}" type="presOf" srcId="{13924256-59C2-44BF-BDCB-76EEF24C7EEB}" destId="{CD2E19B9-75D3-4E07-8A5B-E088ACDC6B50}" srcOrd="1" destOrd="2" presId="urn:microsoft.com/office/officeart/2005/8/layout/hProcess4"/>
    <dgm:cxn modelId="{5ACEBDCE-8A60-4290-BC6C-91F249360F28}" type="presOf" srcId="{3F1AE8F4-CCD4-404B-A7BF-8E2F0AA5E88A}" destId="{738FF647-70F6-497E-9F30-F55B7D57A8E5}" srcOrd="0" destOrd="1" presId="urn:microsoft.com/office/officeart/2005/8/layout/hProcess4"/>
    <dgm:cxn modelId="{EEE5E656-AAD4-4B2F-B2A5-5168D0A63A81}" srcId="{462F0CCD-B160-48DF-8FBF-85EA0EFD44DC}" destId="{A32726A7-5CE0-4433-95B4-E5C189A07A5A}" srcOrd="4" destOrd="0" parTransId="{00BBD55D-C040-4D37-818D-1DC2E8278EFA}" sibTransId="{EBE7375A-4788-43A2-9B9A-BD450B47D7E0}"/>
    <dgm:cxn modelId="{EF961418-22E4-4C60-8259-160ABE8BBFA4}" type="presOf" srcId="{9C6A43BE-A7CE-4BDD-9369-4A101BE2C35A}" destId="{738FF647-70F6-497E-9F30-F55B7D57A8E5}" srcOrd="0" destOrd="6" presId="urn:microsoft.com/office/officeart/2005/8/layout/hProcess4"/>
    <dgm:cxn modelId="{67E0E7FD-8B8B-4BA9-BF0F-901C89048893}" srcId="{462F0CCD-B160-48DF-8FBF-85EA0EFD44DC}" destId="{9C6A43BE-A7CE-4BDD-9369-4A101BE2C35A}" srcOrd="6" destOrd="0" parTransId="{45639983-86E1-4836-86E7-E58F85583E7E}" sibTransId="{C282F4EB-E049-4F50-8FC8-85D2B7C67820}"/>
    <dgm:cxn modelId="{E2197E4F-881A-C44C-B155-318C40C910DC}" type="presOf" srcId="{FEA16AD8-ED69-DA4D-A532-6CA507648645}" destId="{5F6F986F-570B-8A49-ADFB-A2BD8D79E1CC}" srcOrd="0" destOrd="3" presId="urn:microsoft.com/office/officeart/2005/8/layout/hProcess4"/>
    <dgm:cxn modelId="{856B5DE1-AF30-4937-904A-0252D5C5DEBD}" type="presOf" srcId="{462F0CCD-B160-48DF-8FBF-85EA0EFD44DC}" destId="{2094B9F8-76A6-4C3A-9EF7-DDE67D8275A4}" srcOrd="0" destOrd="0" presId="urn:microsoft.com/office/officeart/2005/8/layout/hProcess4"/>
    <dgm:cxn modelId="{E4F8812C-F321-405A-8BAB-49E279F0FC53}" srcId="{AAB6EB5C-1A0E-4EE8-B277-34EE96682227}" destId="{B7C8DED3-43A9-4C41-BC08-1EE67770F604}" srcOrd="6" destOrd="0" parTransId="{8B63CD0C-2640-4FAD-A543-4444EC83BAD3}" sibTransId="{EBA00690-A1B0-4213-9451-09F881C5C34C}"/>
    <dgm:cxn modelId="{C7C87816-E707-A44A-9CC5-E3F4A9D6630D}" type="presOf" srcId="{FEA16AD8-ED69-DA4D-A532-6CA507648645}" destId="{B90B10B3-1A3A-2344-A149-C5A03ECCAA2D}" srcOrd="1" destOrd="3" presId="urn:microsoft.com/office/officeart/2005/8/layout/hProcess4"/>
    <dgm:cxn modelId="{89C7BBD2-88F5-48F2-B670-4156397E2F98}" type="presOf" srcId="{4AA07DB0-C06B-4BFD-B970-43F9E35BCAF3}" destId="{CD2E19B9-75D3-4E07-8A5B-E088ACDC6B50}" srcOrd="1" destOrd="0" presId="urn:microsoft.com/office/officeart/2005/8/layout/hProcess4"/>
    <dgm:cxn modelId="{113990EC-B71E-4658-9535-01EE7041064D}" type="presOf" srcId="{13924256-59C2-44BF-BDCB-76EEF24C7EEB}" destId="{738FF647-70F6-497E-9F30-F55B7D57A8E5}" srcOrd="0" destOrd="2" presId="urn:microsoft.com/office/officeart/2005/8/layout/hProcess4"/>
    <dgm:cxn modelId="{358AFF9E-A3CF-4431-A520-524883749B36}" type="presOf" srcId="{A32726A7-5CE0-4433-95B4-E5C189A07A5A}" destId="{738FF647-70F6-497E-9F30-F55B7D57A8E5}" srcOrd="0" destOrd="4" presId="urn:microsoft.com/office/officeart/2005/8/layout/hProcess4"/>
    <dgm:cxn modelId="{F7DCB8B9-10B6-4C20-9B51-C4924AC12FE0}" srcId="{462F0CCD-B160-48DF-8FBF-85EA0EFD44DC}" destId="{3F1AE8F4-CCD4-404B-A7BF-8E2F0AA5E88A}" srcOrd="1" destOrd="0" parTransId="{9C967DB3-5C6F-4336-9E1E-8C1AB2E834BE}" sibTransId="{62977A92-CE66-4CEB-A7D0-E9F5EE8AD378}"/>
    <dgm:cxn modelId="{7B6D9884-082F-284D-8E4A-6596117501D2}" type="presOf" srcId="{6160CAFE-E3E6-F147-B03E-305C1890FB62}" destId="{5F6F986F-570B-8A49-ADFB-A2BD8D79E1CC}" srcOrd="0" destOrd="0" presId="urn:microsoft.com/office/officeart/2005/8/layout/hProcess4"/>
    <dgm:cxn modelId="{8607C39B-E151-0845-94AE-7DB018B22839}" type="presOf" srcId="{9A036BFA-4636-4478-8EA9-0A4F44225E7A}" destId="{4B21FF00-8325-9A4E-BC68-CBD1EC7CC98E}" srcOrd="0" destOrd="0" presId="urn:microsoft.com/office/officeart/2005/8/layout/hProcess4"/>
    <dgm:cxn modelId="{E8AC242D-73F9-C54A-9E2B-2F01B3F1B2E2}" type="presOf" srcId="{3FFC853F-7E52-46D4-AA9B-C57F7214C798}" destId="{5F6F986F-570B-8A49-ADFB-A2BD8D79E1CC}" srcOrd="0" destOrd="4" presId="urn:microsoft.com/office/officeart/2005/8/layout/hProcess4"/>
    <dgm:cxn modelId="{75C98C59-4B1A-014B-8B94-8752B0412C77}" type="presOf" srcId="{BC56B65C-3A53-0B4B-B58F-D56FE5AA777A}" destId="{B90B10B3-1A3A-2344-A149-C5A03ECCAA2D}" srcOrd="1" destOrd="2" presId="urn:microsoft.com/office/officeart/2005/8/layout/hProcess4"/>
    <dgm:cxn modelId="{19556814-C9E4-4D4C-BA74-1CB2EE81F7E3}" type="presOf" srcId="{BC56B65C-3A53-0B4B-B58F-D56FE5AA777A}" destId="{5F6F986F-570B-8A49-ADFB-A2BD8D79E1CC}" srcOrd="0" destOrd="2" presId="urn:microsoft.com/office/officeart/2005/8/layout/hProcess4"/>
    <dgm:cxn modelId="{0691D7F3-224F-2646-AF3A-9448C6C3D31D}" srcId="{AAB6EB5C-1A0E-4EE8-B277-34EE96682227}" destId="{62E06552-3155-7D45-8DBD-9FEC062ED0E6}" srcOrd="5" destOrd="0" parTransId="{7C74DFBE-1FD6-F845-94AF-CE65AEFDF4A0}" sibTransId="{35DBA831-B725-604E-AD14-0C78542F1958}"/>
    <dgm:cxn modelId="{39CA372F-F4C5-484C-BA8B-A1840303E0E6}" srcId="{462F0CCD-B160-48DF-8FBF-85EA0EFD44DC}" destId="{13924256-59C2-44BF-BDCB-76EEF24C7EEB}" srcOrd="2" destOrd="0" parTransId="{066CBDB0-FD44-45F4-A880-822B34BB5EA3}" sibTransId="{E66A92E8-8C6C-4082-A60E-98CE1615190C}"/>
    <dgm:cxn modelId="{4DEA5CE6-0E50-4566-97D4-018056325D62}" type="presOf" srcId="{DA84C35C-D5C4-4C00-A577-97591966D972}" destId="{CD2E19B9-75D3-4E07-8A5B-E088ACDC6B50}" srcOrd="1" destOrd="5" presId="urn:microsoft.com/office/officeart/2005/8/layout/hProcess4"/>
    <dgm:cxn modelId="{563B3987-97B0-4643-8AF7-B4276E1A1EED}" srcId="{AAB6EB5C-1A0E-4EE8-B277-34EE96682227}" destId="{3FFC853F-7E52-46D4-AA9B-C57F7214C798}" srcOrd="4" destOrd="0" parTransId="{719BB992-D5BF-4A69-811B-8747868E414B}" sibTransId="{AAB8956B-19AB-4E24-987C-8328E926834A}"/>
    <dgm:cxn modelId="{C413C109-7F80-0640-B027-06460C8D2BF8}" type="presOf" srcId="{6160CAFE-E3E6-F147-B03E-305C1890FB62}" destId="{B90B10B3-1A3A-2344-A149-C5A03ECCAA2D}" srcOrd="1" destOrd="0" presId="urn:microsoft.com/office/officeart/2005/8/layout/hProcess4"/>
    <dgm:cxn modelId="{50280F30-1324-5E43-9DB9-49ED9E8A1B70}" type="presOf" srcId="{43476366-A347-1C4A-9CC5-EFB90C4714B5}" destId="{5F6F986F-570B-8A49-ADFB-A2BD8D79E1CC}" srcOrd="0" destOrd="1" presId="urn:microsoft.com/office/officeart/2005/8/layout/hProcess4"/>
    <dgm:cxn modelId="{8CC173EA-58C4-014F-A54F-2B9C8F06F659}" srcId="{AAB6EB5C-1A0E-4EE8-B277-34EE96682227}" destId="{6160CAFE-E3E6-F147-B03E-305C1890FB62}" srcOrd="0" destOrd="0" parTransId="{F0A0003D-32E1-964C-9B8C-78E21F325921}" sibTransId="{FD1C8DED-F3B7-CA48-8F6A-323E466C882D}"/>
    <dgm:cxn modelId="{5ACD26E8-5D83-4B2B-8236-87A905496D20}" type="presOf" srcId="{9C6A43BE-A7CE-4BDD-9369-4A101BE2C35A}" destId="{CD2E19B9-75D3-4E07-8A5B-E088ACDC6B50}" srcOrd="1" destOrd="6" presId="urn:microsoft.com/office/officeart/2005/8/layout/hProcess4"/>
    <dgm:cxn modelId="{8E153950-F762-7747-8FA4-025F2831D1C2}" type="presOf" srcId="{3FFC853F-7E52-46D4-AA9B-C57F7214C798}" destId="{B90B10B3-1A3A-2344-A149-C5A03ECCAA2D}" srcOrd="1" destOrd="4" presId="urn:microsoft.com/office/officeart/2005/8/layout/hProcess4"/>
    <dgm:cxn modelId="{12361204-CCC9-4935-86E1-0DF1F9EC0219}" srcId="{462F0CCD-B160-48DF-8FBF-85EA0EFD44DC}" destId="{1A8D2C49-9815-42B2-AD76-9B4C09F67ADF}" srcOrd="3" destOrd="0" parTransId="{25D27E71-6DBD-4D03-9779-935DAE23459B}" sibTransId="{5F9A68C0-D329-4A59-A296-349C872DD82A}"/>
    <dgm:cxn modelId="{A5F4716A-4852-7F4A-989A-951542A45683}" srcId="{AAB6EB5C-1A0E-4EE8-B277-34EE96682227}" destId="{FEA16AD8-ED69-DA4D-A532-6CA507648645}" srcOrd="3" destOrd="0" parTransId="{A706A92C-AB98-DE4D-A39A-BC97BD2365E6}" sibTransId="{06957D99-2D4A-B844-933E-5FBC8FBD7782}"/>
    <dgm:cxn modelId="{C97A930E-F7F3-F345-A865-EB2C2BD9D343}" srcId="{AAB6EB5C-1A0E-4EE8-B277-34EE96682227}" destId="{BC56B65C-3A53-0B4B-B58F-D56FE5AA777A}" srcOrd="2" destOrd="0" parTransId="{FE9C01F4-E5CA-B644-8F53-E879037B66C7}" sibTransId="{97FA9FF0-1402-2448-9CD6-1CF36B2038C6}"/>
    <dgm:cxn modelId="{D687A8F2-1132-DC41-BC56-DDD2AF9C0A44}" type="presOf" srcId="{62E06552-3155-7D45-8DBD-9FEC062ED0E6}" destId="{5F6F986F-570B-8A49-ADFB-A2BD8D79E1CC}" srcOrd="0" destOrd="5" presId="urn:microsoft.com/office/officeart/2005/8/layout/hProcess4"/>
    <dgm:cxn modelId="{4B4F1DF3-22A6-654B-B360-8661914FABF6}" type="presOf" srcId="{62E06552-3155-7D45-8DBD-9FEC062ED0E6}" destId="{B90B10B3-1A3A-2344-A149-C5A03ECCAA2D}" srcOrd="1" destOrd="5" presId="urn:microsoft.com/office/officeart/2005/8/layout/hProcess4"/>
    <dgm:cxn modelId="{9B6C2365-2A19-4882-B78F-A375092108C8}" type="presOf" srcId="{3F1AE8F4-CCD4-404B-A7BF-8E2F0AA5E88A}" destId="{CD2E19B9-75D3-4E07-8A5B-E088ACDC6B50}" srcOrd="1" destOrd="1" presId="urn:microsoft.com/office/officeart/2005/8/layout/hProcess4"/>
    <dgm:cxn modelId="{104DA2F8-CE31-458B-B687-6691FCC4AC01}" srcId="{462F0CCD-B160-48DF-8FBF-85EA0EFD44DC}" destId="{DA84C35C-D5C4-4C00-A577-97591966D972}" srcOrd="5" destOrd="0" parTransId="{327A160F-60D8-4DE1-81E9-246260F84995}" sibTransId="{D51572AF-99CB-48D6-8E56-6998A2A79546}"/>
    <dgm:cxn modelId="{2C47814D-19DE-47FD-9A52-9AC1763A5A66}" type="presOf" srcId="{A32726A7-5CE0-4433-95B4-E5C189A07A5A}" destId="{CD2E19B9-75D3-4E07-8A5B-E088ACDC6B50}" srcOrd="1" destOrd="4" presId="urn:microsoft.com/office/officeart/2005/8/layout/hProcess4"/>
    <dgm:cxn modelId="{B3E2F9BF-8677-0642-8F9A-6FBE9F028034}" type="presOf" srcId="{43476366-A347-1C4A-9CC5-EFB90C4714B5}" destId="{B90B10B3-1A3A-2344-A149-C5A03ECCAA2D}" srcOrd="1" destOrd="1" presId="urn:microsoft.com/office/officeart/2005/8/layout/hProcess4"/>
    <dgm:cxn modelId="{40690FB9-3B7C-4E88-90A3-3F6A7C796B84}" srcId="{462F0CCD-B160-48DF-8FBF-85EA0EFD44DC}" destId="{4AA07DB0-C06B-4BFD-B970-43F9E35BCAF3}" srcOrd="0" destOrd="0" parTransId="{9B9E0BCD-6AC3-46FE-9067-97FB717B4810}" sibTransId="{C04079AD-3538-4188-A8DC-26C352582500}"/>
    <dgm:cxn modelId="{8ECDC256-9AFD-1D45-A0E7-177DBA93CC49}" type="presOf" srcId="{B7C8DED3-43A9-4C41-BC08-1EE67770F604}" destId="{5F6F986F-570B-8A49-ADFB-A2BD8D79E1CC}" srcOrd="0" destOrd="6" presId="urn:microsoft.com/office/officeart/2005/8/layout/hProcess4"/>
    <dgm:cxn modelId="{8F20580A-30F8-46FA-AD26-4C04A2EF6134}" srcId="{E66054A2-8829-4C23-8ED4-5913381BD812}" destId="{462F0CCD-B160-48DF-8FBF-85EA0EFD44DC}" srcOrd="1" destOrd="0" parTransId="{F9D7CF94-97EF-4001-B2A8-02C79318AF8F}" sibTransId="{0363802A-F68E-4EF5-8372-E4E851A7DAEA}"/>
    <dgm:cxn modelId="{40AD5547-C7B9-4E61-BA1E-00AFBB16E328}" type="presParOf" srcId="{161332A1-BD1E-4DE0-8E84-79C3A4B1DF76}" destId="{073F3942-4E3D-412C-A41A-9D0D2D10FB6D}" srcOrd="0" destOrd="0" presId="urn:microsoft.com/office/officeart/2005/8/layout/hProcess4"/>
    <dgm:cxn modelId="{6C5DFAAF-70F4-45D2-9CE7-5D5DD9EF9A41}" type="presParOf" srcId="{161332A1-BD1E-4DE0-8E84-79C3A4B1DF76}" destId="{B96FAA21-B746-4C46-89B4-4DD6E610ED14}" srcOrd="1" destOrd="0" presId="urn:microsoft.com/office/officeart/2005/8/layout/hProcess4"/>
    <dgm:cxn modelId="{EEC2A98B-6BA7-412D-B561-37C11B8FC18D}" type="presParOf" srcId="{161332A1-BD1E-4DE0-8E84-79C3A4B1DF76}" destId="{9C753797-A85B-49E9-8FC7-F5FE2429D86E}" srcOrd="2" destOrd="0" presId="urn:microsoft.com/office/officeart/2005/8/layout/hProcess4"/>
    <dgm:cxn modelId="{12964B63-C424-4A44-9049-37EF41A45F93}" type="presParOf" srcId="{9C753797-A85B-49E9-8FC7-F5FE2429D86E}" destId="{B09B50BF-C9C8-3D40-87F7-28175C89BA44}" srcOrd="0" destOrd="0" presId="urn:microsoft.com/office/officeart/2005/8/layout/hProcess4"/>
    <dgm:cxn modelId="{A448AF8C-69A0-F940-A403-0C8178308C8D}" type="presParOf" srcId="{B09B50BF-C9C8-3D40-87F7-28175C89BA44}" destId="{4CD2BD8F-08AC-E045-B99F-6F923A057118}" srcOrd="0" destOrd="0" presId="urn:microsoft.com/office/officeart/2005/8/layout/hProcess4"/>
    <dgm:cxn modelId="{6B5D73F0-8DA3-4443-B732-A56A34500353}" type="presParOf" srcId="{B09B50BF-C9C8-3D40-87F7-28175C89BA44}" destId="{5F6F986F-570B-8A49-ADFB-A2BD8D79E1CC}" srcOrd="1" destOrd="0" presId="urn:microsoft.com/office/officeart/2005/8/layout/hProcess4"/>
    <dgm:cxn modelId="{CF3872DE-3477-684B-8AB1-B312E39BA9BC}" type="presParOf" srcId="{B09B50BF-C9C8-3D40-87F7-28175C89BA44}" destId="{B90B10B3-1A3A-2344-A149-C5A03ECCAA2D}" srcOrd="2" destOrd="0" presId="urn:microsoft.com/office/officeart/2005/8/layout/hProcess4"/>
    <dgm:cxn modelId="{45BEAECE-3ADB-2F4E-9C0D-B023F916119A}" type="presParOf" srcId="{B09B50BF-C9C8-3D40-87F7-28175C89BA44}" destId="{5241190B-CFA5-4C43-93C8-561EC935D9FC}" srcOrd="3" destOrd="0" presId="urn:microsoft.com/office/officeart/2005/8/layout/hProcess4"/>
    <dgm:cxn modelId="{54EBE8DD-5174-1D4F-86C8-EE3E84CE0704}" type="presParOf" srcId="{B09B50BF-C9C8-3D40-87F7-28175C89BA44}" destId="{F062A509-E039-1B4D-BD3A-218A6B18DFC6}" srcOrd="4" destOrd="0" presId="urn:microsoft.com/office/officeart/2005/8/layout/hProcess4"/>
    <dgm:cxn modelId="{F866CB62-8ED9-A348-84CD-126DF4460ACF}" type="presParOf" srcId="{9C753797-A85B-49E9-8FC7-F5FE2429D86E}" destId="{4B21FF00-8325-9A4E-BC68-CBD1EC7CC98E}" srcOrd="1" destOrd="0" presId="urn:microsoft.com/office/officeart/2005/8/layout/hProcess4"/>
    <dgm:cxn modelId="{F796C9F5-9AEA-459B-96F9-CF73C7B21C61}" type="presParOf" srcId="{9C753797-A85B-49E9-8FC7-F5FE2429D86E}" destId="{42A8510A-9ED1-4572-919D-30D2C42D3E49}" srcOrd="2" destOrd="0" presId="urn:microsoft.com/office/officeart/2005/8/layout/hProcess4"/>
    <dgm:cxn modelId="{B905B5D5-ACB0-480B-9AC8-D97CA58458BE}" type="presParOf" srcId="{42A8510A-9ED1-4572-919D-30D2C42D3E49}" destId="{C8CA7A00-3822-4CEF-B249-7DE81ED27F9F}" srcOrd="0" destOrd="0" presId="urn:microsoft.com/office/officeart/2005/8/layout/hProcess4"/>
    <dgm:cxn modelId="{B246D653-8B14-46B6-B516-17F7634D9974}" type="presParOf" srcId="{42A8510A-9ED1-4572-919D-30D2C42D3E49}" destId="{738FF647-70F6-497E-9F30-F55B7D57A8E5}" srcOrd="1" destOrd="0" presId="urn:microsoft.com/office/officeart/2005/8/layout/hProcess4"/>
    <dgm:cxn modelId="{E44BEFFD-061B-44C8-82C1-CBA31041F6F7}" type="presParOf" srcId="{42A8510A-9ED1-4572-919D-30D2C42D3E49}" destId="{CD2E19B9-75D3-4E07-8A5B-E088ACDC6B50}" srcOrd="2" destOrd="0" presId="urn:microsoft.com/office/officeart/2005/8/layout/hProcess4"/>
    <dgm:cxn modelId="{68876410-A601-442C-903A-640B099EDCA7}" type="presParOf" srcId="{42A8510A-9ED1-4572-919D-30D2C42D3E49}" destId="{2094B9F8-76A6-4C3A-9EF7-DDE67D8275A4}" srcOrd="3" destOrd="0" presId="urn:microsoft.com/office/officeart/2005/8/layout/hProcess4"/>
    <dgm:cxn modelId="{F4F76221-ED0A-45ED-B991-1B0E2BB65529}" type="presParOf" srcId="{42A8510A-9ED1-4572-919D-30D2C42D3E49}" destId="{9ECDEBC0-215B-4279-886D-AE6F43E9E57E}"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96B9015-BF99-4934-8F66-B3AF8F3ED82F}" type="doc">
      <dgm:prSet loTypeId="urn:microsoft.com/office/officeart/2005/8/layout/vList6" loCatId="process" qsTypeId="urn:microsoft.com/office/officeart/2005/8/quickstyle/simple1" qsCatId="simple" csTypeId="urn:microsoft.com/office/officeart/2005/8/colors/accent1_2" csCatId="accent1" phldr="1"/>
      <dgm:spPr/>
      <dgm:t>
        <a:bodyPr/>
        <a:lstStyle/>
        <a:p>
          <a:endParaRPr lang="en-US"/>
        </a:p>
      </dgm:t>
    </dgm:pt>
    <dgm:pt modelId="{CAA8C0CF-EBBB-4BC4-AE1D-C0A3C827D0FA}">
      <dgm:prSet phldrT="[Text]" custT="1"/>
      <dgm:spPr/>
      <dgm:t>
        <a:bodyPr/>
        <a:lstStyle/>
        <a:p>
          <a:r>
            <a:rPr lang="en-US" sz="3600" b="1" dirty="0" smtClean="0"/>
            <a:t>Registration by Taxpayer Himself</a:t>
          </a:r>
          <a:endParaRPr lang="en-US" sz="3600" b="1" dirty="0"/>
        </a:p>
      </dgm:t>
    </dgm:pt>
    <dgm:pt modelId="{6F6830E0-1C44-468B-AC9E-B5BCAFA702D3}" type="parTrans" cxnId="{5E5541C8-89B4-4A3B-A85E-8A3BFAE86B61}">
      <dgm:prSet/>
      <dgm:spPr/>
      <dgm:t>
        <a:bodyPr/>
        <a:lstStyle/>
        <a:p>
          <a:endParaRPr lang="en-US"/>
        </a:p>
      </dgm:t>
    </dgm:pt>
    <dgm:pt modelId="{E93DE1D6-1E0F-477E-A71C-644032CFB5E9}" type="sibTrans" cxnId="{5E5541C8-89B4-4A3B-A85E-8A3BFAE86B61}">
      <dgm:prSet/>
      <dgm:spPr/>
      <dgm:t>
        <a:bodyPr/>
        <a:lstStyle/>
        <a:p>
          <a:endParaRPr lang="en-US"/>
        </a:p>
      </dgm:t>
    </dgm:pt>
    <dgm:pt modelId="{3764107B-6627-4DB0-A05E-1A622544FA49}">
      <dgm:prSet phldrT="[Text]" custT="1"/>
      <dgm:spPr/>
      <dgm:t>
        <a:bodyPr anchor="ctr"/>
        <a:lstStyle/>
        <a:p>
          <a:pPr algn="l"/>
          <a:r>
            <a:rPr lang="en-US" sz="2800" dirty="0" smtClean="0"/>
            <a:t>Turnover crosses threshold Limit. </a:t>
          </a:r>
          <a:r>
            <a:rPr lang="en-US" sz="2800" b="1" dirty="0" smtClean="0"/>
            <a:t>(Impact on Input Tax Credit)</a:t>
          </a:r>
          <a:endParaRPr lang="en-US" sz="2800" b="1" dirty="0"/>
        </a:p>
      </dgm:t>
    </dgm:pt>
    <dgm:pt modelId="{754479E2-4475-444E-84DA-4BFD73AF6499}" type="parTrans" cxnId="{B333FC9B-44E6-47AF-A5F9-1556A8F23B48}">
      <dgm:prSet/>
      <dgm:spPr/>
      <dgm:t>
        <a:bodyPr/>
        <a:lstStyle/>
        <a:p>
          <a:endParaRPr lang="en-US"/>
        </a:p>
      </dgm:t>
    </dgm:pt>
    <dgm:pt modelId="{C4C0A619-007A-4CD2-A470-498B4858C490}" type="sibTrans" cxnId="{B333FC9B-44E6-47AF-A5F9-1556A8F23B48}">
      <dgm:prSet/>
      <dgm:spPr/>
      <dgm:t>
        <a:bodyPr/>
        <a:lstStyle/>
        <a:p>
          <a:endParaRPr lang="en-US"/>
        </a:p>
      </dgm:t>
    </dgm:pt>
    <dgm:pt modelId="{F79FCE3B-A291-4A5B-A38A-2033DEFD171E}">
      <dgm:prSet phldrT="[Text]" custT="1"/>
      <dgm:spPr/>
      <dgm:t>
        <a:bodyPr anchor="ctr"/>
        <a:lstStyle/>
        <a:p>
          <a:pPr algn="l"/>
          <a:r>
            <a:rPr lang="en-US" sz="2800" dirty="0" smtClean="0"/>
            <a:t>Voluntary Registration</a:t>
          </a:r>
          <a:endParaRPr lang="en-US" sz="2800" dirty="0"/>
        </a:p>
      </dgm:t>
    </dgm:pt>
    <dgm:pt modelId="{2328B152-A8D3-457C-AEB7-0D2BAABCA2EE}" type="parTrans" cxnId="{B818DEF8-643E-46AA-B30A-2D3A00D037A8}">
      <dgm:prSet/>
      <dgm:spPr/>
      <dgm:t>
        <a:bodyPr/>
        <a:lstStyle/>
        <a:p>
          <a:endParaRPr lang="en-US"/>
        </a:p>
      </dgm:t>
    </dgm:pt>
    <dgm:pt modelId="{0584C962-8435-4B44-87B1-424EB2CFA92D}" type="sibTrans" cxnId="{B818DEF8-643E-46AA-B30A-2D3A00D037A8}">
      <dgm:prSet/>
      <dgm:spPr/>
      <dgm:t>
        <a:bodyPr/>
        <a:lstStyle/>
        <a:p>
          <a:endParaRPr lang="en-US"/>
        </a:p>
      </dgm:t>
    </dgm:pt>
    <dgm:pt modelId="{6F7A0A5B-AA2C-453A-982B-D9DBE5305767}">
      <dgm:prSet phldrT="[Text]" custT="1"/>
      <dgm:spPr/>
      <dgm:t>
        <a:bodyPr/>
        <a:lstStyle/>
        <a:p>
          <a:r>
            <a:rPr lang="en-US" sz="3600" b="1" dirty="0" err="1" smtClean="0"/>
            <a:t>Suo</a:t>
          </a:r>
          <a:r>
            <a:rPr lang="en-US" sz="3600" b="1" dirty="0" smtClean="0"/>
            <a:t>-Motto by Proper Officer</a:t>
          </a:r>
          <a:endParaRPr lang="en-US" sz="3600" b="1" dirty="0"/>
        </a:p>
      </dgm:t>
    </dgm:pt>
    <dgm:pt modelId="{A70CF341-A590-47B9-BD7A-8BD9141C0E88}" type="parTrans" cxnId="{8F3794FA-095A-4A82-AD43-D288785B2B44}">
      <dgm:prSet/>
      <dgm:spPr/>
      <dgm:t>
        <a:bodyPr/>
        <a:lstStyle/>
        <a:p>
          <a:endParaRPr lang="en-US"/>
        </a:p>
      </dgm:t>
    </dgm:pt>
    <dgm:pt modelId="{78C24AD0-FEDF-4146-AD27-A708840B8295}" type="sibTrans" cxnId="{8F3794FA-095A-4A82-AD43-D288785B2B44}">
      <dgm:prSet/>
      <dgm:spPr/>
      <dgm:t>
        <a:bodyPr/>
        <a:lstStyle/>
        <a:p>
          <a:endParaRPr lang="en-US"/>
        </a:p>
      </dgm:t>
    </dgm:pt>
    <dgm:pt modelId="{1C1AFFEE-6063-46E3-BCAE-0384A75EC563}">
      <dgm:prSet phldrT="[Text]" custT="1"/>
      <dgm:spPr/>
      <dgm:t>
        <a:bodyPr anchor="ctr"/>
        <a:lstStyle/>
        <a:p>
          <a:pPr algn="just"/>
          <a:r>
            <a:rPr lang="en-US" sz="2800" dirty="0" smtClean="0"/>
            <a:t>Only in case of Inspections, Assessments, Search and any other proceedings.</a:t>
          </a:r>
          <a:r>
            <a:rPr lang="en-US" sz="2800" b="1" dirty="0" smtClean="0"/>
            <a:t>(Impact on Input Tax Credit)</a:t>
          </a:r>
          <a:endParaRPr lang="en-US" sz="2800" b="1" dirty="0"/>
        </a:p>
      </dgm:t>
    </dgm:pt>
    <dgm:pt modelId="{AFA15EDF-3448-45BE-A7C2-79998289E954}" type="parTrans" cxnId="{E17AF375-F5BD-495D-8E91-A5FD10C215EF}">
      <dgm:prSet/>
      <dgm:spPr/>
      <dgm:t>
        <a:bodyPr/>
        <a:lstStyle/>
        <a:p>
          <a:endParaRPr lang="en-US"/>
        </a:p>
      </dgm:t>
    </dgm:pt>
    <dgm:pt modelId="{0B0765B4-300A-4B6F-AE04-2EBEA9C00F47}" type="sibTrans" cxnId="{E17AF375-F5BD-495D-8E91-A5FD10C215EF}">
      <dgm:prSet/>
      <dgm:spPr/>
      <dgm:t>
        <a:bodyPr/>
        <a:lstStyle/>
        <a:p>
          <a:endParaRPr lang="en-US"/>
        </a:p>
      </dgm:t>
    </dgm:pt>
    <dgm:pt modelId="{C78270A4-43D7-42D4-BA65-987146890000}" type="pres">
      <dgm:prSet presAssocID="{F96B9015-BF99-4934-8F66-B3AF8F3ED82F}" presName="Name0" presStyleCnt="0">
        <dgm:presLayoutVars>
          <dgm:dir/>
          <dgm:animLvl val="lvl"/>
          <dgm:resizeHandles/>
        </dgm:presLayoutVars>
      </dgm:prSet>
      <dgm:spPr/>
      <dgm:t>
        <a:bodyPr/>
        <a:lstStyle/>
        <a:p>
          <a:endParaRPr lang="en-US"/>
        </a:p>
      </dgm:t>
    </dgm:pt>
    <dgm:pt modelId="{1B6E05C2-F0A4-47FD-9B79-889763FE5299}" type="pres">
      <dgm:prSet presAssocID="{CAA8C0CF-EBBB-4BC4-AE1D-C0A3C827D0FA}" presName="linNode" presStyleCnt="0"/>
      <dgm:spPr/>
    </dgm:pt>
    <dgm:pt modelId="{5148993D-61EE-46C3-9873-701912CAFFA7}" type="pres">
      <dgm:prSet presAssocID="{CAA8C0CF-EBBB-4BC4-AE1D-C0A3C827D0FA}" presName="parentShp" presStyleLbl="node1" presStyleIdx="0" presStyleCnt="2">
        <dgm:presLayoutVars>
          <dgm:bulletEnabled val="1"/>
        </dgm:presLayoutVars>
      </dgm:prSet>
      <dgm:spPr/>
      <dgm:t>
        <a:bodyPr/>
        <a:lstStyle/>
        <a:p>
          <a:endParaRPr lang="en-US"/>
        </a:p>
      </dgm:t>
    </dgm:pt>
    <dgm:pt modelId="{6E6EEDCA-9F44-40F8-A077-BC04928BD35B}" type="pres">
      <dgm:prSet presAssocID="{CAA8C0CF-EBBB-4BC4-AE1D-C0A3C827D0FA}" presName="childShp" presStyleLbl="bgAccFollowNode1" presStyleIdx="0" presStyleCnt="2">
        <dgm:presLayoutVars>
          <dgm:bulletEnabled val="1"/>
        </dgm:presLayoutVars>
      </dgm:prSet>
      <dgm:spPr/>
      <dgm:t>
        <a:bodyPr/>
        <a:lstStyle/>
        <a:p>
          <a:endParaRPr lang="en-US"/>
        </a:p>
      </dgm:t>
    </dgm:pt>
    <dgm:pt modelId="{610DD7BA-A8AA-4AE9-AECB-A58A3C737EA3}" type="pres">
      <dgm:prSet presAssocID="{E93DE1D6-1E0F-477E-A71C-644032CFB5E9}" presName="spacing" presStyleCnt="0"/>
      <dgm:spPr/>
    </dgm:pt>
    <dgm:pt modelId="{D94D1C5D-A8BA-4A4F-B6AB-CD7060585AB0}" type="pres">
      <dgm:prSet presAssocID="{6F7A0A5B-AA2C-453A-982B-D9DBE5305767}" presName="linNode" presStyleCnt="0"/>
      <dgm:spPr/>
    </dgm:pt>
    <dgm:pt modelId="{7DA30E79-A565-47BB-8ED8-6AFCE2519529}" type="pres">
      <dgm:prSet presAssocID="{6F7A0A5B-AA2C-453A-982B-D9DBE5305767}" presName="parentShp" presStyleLbl="node1" presStyleIdx="1" presStyleCnt="2">
        <dgm:presLayoutVars>
          <dgm:bulletEnabled val="1"/>
        </dgm:presLayoutVars>
      </dgm:prSet>
      <dgm:spPr/>
      <dgm:t>
        <a:bodyPr/>
        <a:lstStyle/>
        <a:p>
          <a:endParaRPr lang="en-US"/>
        </a:p>
      </dgm:t>
    </dgm:pt>
    <dgm:pt modelId="{B3BD66B7-06D4-409F-8C0E-9ABD87694622}" type="pres">
      <dgm:prSet presAssocID="{6F7A0A5B-AA2C-453A-982B-D9DBE5305767}" presName="childShp" presStyleLbl="bgAccFollowNode1" presStyleIdx="1" presStyleCnt="2">
        <dgm:presLayoutVars>
          <dgm:bulletEnabled val="1"/>
        </dgm:presLayoutVars>
      </dgm:prSet>
      <dgm:spPr/>
      <dgm:t>
        <a:bodyPr/>
        <a:lstStyle/>
        <a:p>
          <a:endParaRPr lang="en-US"/>
        </a:p>
      </dgm:t>
    </dgm:pt>
  </dgm:ptLst>
  <dgm:cxnLst>
    <dgm:cxn modelId="{D5718E4A-7FAE-41F9-B095-51E66CDD9015}" type="presOf" srcId="{F79FCE3B-A291-4A5B-A38A-2033DEFD171E}" destId="{6E6EEDCA-9F44-40F8-A077-BC04928BD35B}" srcOrd="0" destOrd="1" presId="urn:microsoft.com/office/officeart/2005/8/layout/vList6"/>
    <dgm:cxn modelId="{5E5541C8-89B4-4A3B-A85E-8A3BFAE86B61}" srcId="{F96B9015-BF99-4934-8F66-B3AF8F3ED82F}" destId="{CAA8C0CF-EBBB-4BC4-AE1D-C0A3C827D0FA}" srcOrd="0" destOrd="0" parTransId="{6F6830E0-1C44-468B-AC9E-B5BCAFA702D3}" sibTransId="{E93DE1D6-1E0F-477E-A71C-644032CFB5E9}"/>
    <dgm:cxn modelId="{B333FC9B-44E6-47AF-A5F9-1556A8F23B48}" srcId="{CAA8C0CF-EBBB-4BC4-AE1D-C0A3C827D0FA}" destId="{3764107B-6627-4DB0-A05E-1A622544FA49}" srcOrd="0" destOrd="0" parTransId="{754479E2-4475-444E-84DA-4BFD73AF6499}" sibTransId="{C4C0A619-007A-4CD2-A470-498B4858C490}"/>
    <dgm:cxn modelId="{8F3794FA-095A-4A82-AD43-D288785B2B44}" srcId="{F96B9015-BF99-4934-8F66-B3AF8F3ED82F}" destId="{6F7A0A5B-AA2C-453A-982B-D9DBE5305767}" srcOrd="1" destOrd="0" parTransId="{A70CF341-A590-47B9-BD7A-8BD9141C0E88}" sibTransId="{78C24AD0-FEDF-4146-AD27-A708840B8295}"/>
    <dgm:cxn modelId="{B818DEF8-643E-46AA-B30A-2D3A00D037A8}" srcId="{CAA8C0CF-EBBB-4BC4-AE1D-C0A3C827D0FA}" destId="{F79FCE3B-A291-4A5B-A38A-2033DEFD171E}" srcOrd="1" destOrd="0" parTransId="{2328B152-A8D3-457C-AEB7-0D2BAABCA2EE}" sibTransId="{0584C962-8435-4B44-87B1-424EB2CFA92D}"/>
    <dgm:cxn modelId="{DA53EBB7-916A-427D-B2AC-4758D792AA42}" type="presOf" srcId="{3764107B-6627-4DB0-A05E-1A622544FA49}" destId="{6E6EEDCA-9F44-40F8-A077-BC04928BD35B}" srcOrd="0" destOrd="0" presId="urn:microsoft.com/office/officeart/2005/8/layout/vList6"/>
    <dgm:cxn modelId="{5585B3E7-DC8E-4AB5-88C2-FF404C426DF1}" type="presOf" srcId="{CAA8C0CF-EBBB-4BC4-AE1D-C0A3C827D0FA}" destId="{5148993D-61EE-46C3-9873-701912CAFFA7}" srcOrd="0" destOrd="0" presId="urn:microsoft.com/office/officeart/2005/8/layout/vList6"/>
    <dgm:cxn modelId="{76D7AE77-15F9-4A8E-8B0D-4309E2BF93DC}" type="presOf" srcId="{6F7A0A5B-AA2C-453A-982B-D9DBE5305767}" destId="{7DA30E79-A565-47BB-8ED8-6AFCE2519529}" srcOrd="0" destOrd="0" presId="urn:microsoft.com/office/officeart/2005/8/layout/vList6"/>
    <dgm:cxn modelId="{E4A58B13-C0A3-4F35-95CF-B465B3018B1E}" type="presOf" srcId="{F96B9015-BF99-4934-8F66-B3AF8F3ED82F}" destId="{C78270A4-43D7-42D4-BA65-987146890000}" srcOrd="0" destOrd="0" presId="urn:microsoft.com/office/officeart/2005/8/layout/vList6"/>
    <dgm:cxn modelId="{E17AF375-F5BD-495D-8E91-A5FD10C215EF}" srcId="{6F7A0A5B-AA2C-453A-982B-D9DBE5305767}" destId="{1C1AFFEE-6063-46E3-BCAE-0384A75EC563}" srcOrd="0" destOrd="0" parTransId="{AFA15EDF-3448-45BE-A7C2-79998289E954}" sibTransId="{0B0765B4-300A-4B6F-AE04-2EBEA9C00F47}"/>
    <dgm:cxn modelId="{EAAE902B-0E8D-4AEA-9FFF-C5EC45C56CC6}" type="presOf" srcId="{1C1AFFEE-6063-46E3-BCAE-0384A75EC563}" destId="{B3BD66B7-06D4-409F-8C0E-9ABD87694622}" srcOrd="0" destOrd="0" presId="urn:microsoft.com/office/officeart/2005/8/layout/vList6"/>
    <dgm:cxn modelId="{88112871-EF64-441A-8631-C3D140A2464F}" type="presParOf" srcId="{C78270A4-43D7-42D4-BA65-987146890000}" destId="{1B6E05C2-F0A4-47FD-9B79-889763FE5299}" srcOrd="0" destOrd="0" presId="urn:microsoft.com/office/officeart/2005/8/layout/vList6"/>
    <dgm:cxn modelId="{52386606-FE81-4FEC-8EBE-83531D5843F8}" type="presParOf" srcId="{1B6E05C2-F0A4-47FD-9B79-889763FE5299}" destId="{5148993D-61EE-46C3-9873-701912CAFFA7}" srcOrd="0" destOrd="0" presId="urn:microsoft.com/office/officeart/2005/8/layout/vList6"/>
    <dgm:cxn modelId="{6B62654D-F7DD-4933-82AE-EABF736EA381}" type="presParOf" srcId="{1B6E05C2-F0A4-47FD-9B79-889763FE5299}" destId="{6E6EEDCA-9F44-40F8-A077-BC04928BD35B}" srcOrd="1" destOrd="0" presId="urn:microsoft.com/office/officeart/2005/8/layout/vList6"/>
    <dgm:cxn modelId="{E115C4FF-F2AF-488E-AA68-BA0DA2FFE071}" type="presParOf" srcId="{C78270A4-43D7-42D4-BA65-987146890000}" destId="{610DD7BA-A8AA-4AE9-AECB-A58A3C737EA3}" srcOrd="1" destOrd="0" presId="urn:microsoft.com/office/officeart/2005/8/layout/vList6"/>
    <dgm:cxn modelId="{F6FB3229-58C8-4F78-9E79-66993A412E8C}" type="presParOf" srcId="{C78270A4-43D7-42D4-BA65-987146890000}" destId="{D94D1C5D-A8BA-4A4F-B6AB-CD7060585AB0}" srcOrd="2" destOrd="0" presId="urn:microsoft.com/office/officeart/2005/8/layout/vList6"/>
    <dgm:cxn modelId="{82B06A18-ECE4-4D06-A3BF-222F9DFAE141}" type="presParOf" srcId="{D94D1C5D-A8BA-4A4F-B6AB-CD7060585AB0}" destId="{7DA30E79-A565-47BB-8ED8-6AFCE2519529}" srcOrd="0" destOrd="0" presId="urn:microsoft.com/office/officeart/2005/8/layout/vList6"/>
    <dgm:cxn modelId="{C7A645C3-ACF4-4654-A692-F21C0982C6DF}" type="presParOf" srcId="{D94D1C5D-A8BA-4A4F-B6AB-CD7060585AB0}" destId="{B3BD66B7-06D4-409F-8C0E-9ABD87694622}"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2B57D73-E33A-4C44-95A7-800328297652}" type="doc">
      <dgm:prSet loTypeId="urn:microsoft.com/office/officeart/2005/8/layout/chevron2" loCatId="list" qsTypeId="urn:microsoft.com/office/officeart/2005/8/quickstyle/simple1" qsCatId="simple" csTypeId="urn:microsoft.com/office/officeart/2005/8/colors/colorful1#1" csCatId="colorful" phldr="1"/>
      <dgm:spPr/>
      <dgm:t>
        <a:bodyPr/>
        <a:lstStyle/>
        <a:p>
          <a:endParaRPr lang="en-US"/>
        </a:p>
      </dgm:t>
    </dgm:pt>
    <dgm:pt modelId="{B923BE59-30B3-4A39-845D-7B89D6BB46FE}">
      <dgm:prSet phldrT="[Text]"/>
      <dgm:spPr/>
      <dgm:t>
        <a:bodyPr/>
        <a:lstStyle/>
        <a:p>
          <a:r>
            <a:rPr lang="en-US" b="1" dirty="0" smtClean="0"/>
            <a:t>IGST</a:t>
          </a:r>
          <a:endParaRPr lang="en-US" b="1" dirty="0"/>
        </a:p>
      </dgm:t>
    </dgm:pt>
    <dgm:pt modelId="{CE1EBD14-6977-4AA4-BD6D-BC1E9A01D8C1}" type="parTrans" cxnId="{B39D2025-E754-410B-B759-8C20969132A5}">
      <dgm:prSet/>
      <dgm:spPr/>
      <dgm:t>
        <a:bodyPr/>
        <a:lstStyle/>
        <a:p>
          <a:endParaRPr lang="en-US"/>
        </a:p>
      </dgm:t>
    </dgm:pt>
    <dgm:pt modelId="{D91ECD33-0115-4C0A-BE0D-8B1828E7BC69}" type="sibTrans" cxnId="{B39D2025-E754-410B-B759-8C20969132A5}">
      <dgm:prSet/>
      <dgm:spPr/>
      <dgm:t>
        <a:bodyPr/>
        <a:lstStyle/>
        <a:p>
          <a:endParaRPr lang="en-US"/>
        </a:p>
      </dgm:t>
    </dgm:pt>
    <dgm:pt modelId="{38A4082E-1A5E-4115-8A31-A3369BECD8A0}">
      <dgm:prSet phldrT="[Text]"/>
      <dgm:spPr/>
      <dgm:t>
        <a:bodyPr/>
        <a:lstStyle/>
        <a:p>
          <a:r>
            <a:rPr lang="en-US" dirty="0" smtClean="0"/>
            <a:t>IGST</a:t>
          </a:r>
          <a:endParaRPr lang="en-US" dirty="0"/>
        </a:p>
      </dgm:t>
    </dgm:pt>
    <dgm:pt modelId="{25CD6079-3286-4B5F-8D03-B18D4E8D434D}" type="parTrans" cxnId="{C28F79EE-0DD6-4425-94DB-081F3A06FC61}">
      <dgm:prSet/>
      <dgm:spPr/>
      <dgm:t>
        <a:bodyPr/>
        <a:lstStyle/>
        <a:p>
          <a:endParaRPr lang="en-US"/>
        </a:p>
      </dgm:t>
    </dgm:pt>
    <dgm:pt modelId="{FB42DBBE-B3D9-49D3-BE0D-BC81CE701EFD}" type="sibTrans" cxnId="{C28F79EE-0DD6-4425-94DB-081F3A06FC61}">
      <dgm:prSet/>
      <dgm:spPr/>
      <dgm:t>
        <a:bodyPr/>
        <a:lstStyle/>
        <a:p>
          <a:endParaRPr lang="en-US"/>
        </a:p>
      </dgm:t>
    </dgm:pt>
    <dgm:pt modelId="{3540A8CB-77B9-4B88-823C-1596D78A639D}">
      <dgm:prSet phldrT="[Text]"/>
      <dgm:spPr/>
      <dgm:t>
        <a:bodyPr/>
        <a:lstStyle/>
        <a:p>
          <a:r>
            <a:rPr lang="en-US" dirty="0" smtClean="0"/>
            <a:t>CGST</a:t>
          </a:r>
          <a:endParaRPr lang="en-US" dirty="0"/>
        </a:p>
      </dgm:t>
    </dgm:pt>
    <dgm:pt modelId="{3C1DCE26-0466-42D4-9C93-B2D3DD16575B}" type="parTrans" cxnId="{5B47B407-9EE9-43C9-9F26-051F168DDF5D}">
      <dgm:prSet/>
      <dgm:spPr/>
      <dgm:t>
        <a:bodyPr/>
        <a:lstStyle/>
        <a:p>
          <a:endParaRPr lang="en-US"/>
        </a:p>
      </dgm:t>
    </dgm:pt>
    <dgm:pt modelId="{CB66B989-2FBA-4EE8-9197-CA6E9733F25D}" type="sibTrans" cxnId="{5B47B407-9EE9-43C9-9F26-051F168DDF5D}">
      <dgm:prSet/>
      <dgm:spPr/>
      <dgm:t>
        <a:bodyPr/>
        <a:lstStyle/>
        <a:p>
          <a:endParaRPr lang="en-US"/>
        </a:p>
      </dgm:t>
    </dgm:pt>
    <dgm:pt modelId="{100E002D-7AE6-440C-9EB4-800CE60D00C1}">
      <dgm:prSet phldrT="[Text]"/>
      <dgm:spPr/>
      <dgm:t>
        <a:bodyPr/>
        <a:lstStyle/>
        <a:p>
          <a:r>
            <a:rPr lang="en-US" b="1" dirty="0" smtClean="0"/>
            <a:t>CGST</a:t>
          </a:r>
          <a:endParaRPr lang="en-US" b="1" dirty="0"/>
        </a:p>
      </dgm:t>
    </dgm:pt>
    <dgm:pt modelId="{6975D36F-8816-4F7D-9A54-D37848724E89}" type="parTrans" cxnId="{4075DE80-2AB5-470C-BDC8-665261FFD519}">
      <dgm:prSet/>
      <dgm:spPr/>
      <dgm:t>
        <a:bodyPr/>
        <a:lstStyle/>
        <a:p>
          <a:endParaRPr lang="en-US"/>
        </a:p>
      </dgm:t>
    </dgm:pt>
    <dgm:pt modelId="{6B758D72-0C28-421B-9B22-9AE815D6656F}" type="sibTrans" cxnId="{4075DE80-2AB5-470C-BDC8-665261FFD519}">
      <dgm:prSet/>
      <dgm:spPr/>
      <dgm:t>
        <a:bodyPr/>
        <a:lstStyle/>
        <a:p>
          <a:endParaRPr lang="en-US"/>
        </a:p>
      </dgm:t>
    </dgm:pt>
    <dgm:pt modelId="{21006FF2-1D23-48F9-9C54-18A194695DE1}">
      <dgm:prSet phldrT="[Text]"/>
      <dgm:spPr/>
      <dgm:t>
        <a:bodyPr/>
        <a:lstStyle/>
        <a:p>
          <a:r>
            <a:rPr lang="en-US" dirty="0" smtClean="0"/>
            <a:t>CGST</a:t>
          </a:r>
          <a:endParaRPr lang="en-US" dirty="0"/>
        </a:p>
      </dgm:t>
    </dgm:pt>
    <dgm:pt modelId="{53D7D9E2-181D-46E6-9ED9-9BB5755A5634}" type="parTrans" cxnId="{12AB01E5-9A84-4ABE-87F0-31695F3BCA1C}">
      <dgm:prSet/>
      <dgm:spPr/>
      <dgm:t>
        <a:bodyPr/>
        <a:lstStyle/>
        <a:p>
          <a:endParaRPr lang="en-US"/>
        </a:p>
      </dgm:t>
    </dgm:pt>
    <dgm:pt modelId="{78654197-AD29-4EF9-8543-306F92CDFDA2}" type="sibTrans" cxnId="{12AB01E5-9A84-4ABE-87F0-31695F3BCA1C}">
      <dgm:prSet/>
      <dgm:spPr/>
      <dgm:t>
        <a:bodyPr/>
        <a:lstStyle/>
        <a:p>
          <a:endParaRPr lang="en-US"/>
        </a:p>
      </dgm:t>
    </dgm:pt>
    <dgm:pt modelId="{3529F32B-FEF5-4BCA-97A5-0B9098BE0251}">
      <dgm:prSet phldrT="[Text]"/>
      <dgm:spPr/>
      <dgm:t>
        <a:bodyPr/>
        <a:lstStyle/>
        <a:p>
          <a:r>
            <a:rPr lang="en-US" dirty="0" smtClean="0"/>
            <a:t>IGST</a:t>
          </a:r>
          <a:endParaRPr lang="en-US" dirty="0"/>
        </a:p>
      </dgm:t>
    </dgm:pt>
    <dgm:pt modelId="{6623D1DB-BD78-4924-8075-8F992AE4A1B3}" type="parTrans" cxnId="{B29EE049-7D1A-4299-B7A2-16921EE2313A}">
      <dgm:prSet/>
      <dgm:spPr/>
      <dgm:t>
        <a:bodyPr/>
        <a:lstStyle/>
        <a:p>
          <a:endParaRPr lang="en-US"/>
        </a:p>
      </dgm:t>
    </dgm:pt>
    <dgm:pt modelId="{0DFCD8DE-8223-46C3-97E0-FBA439794F88}" type="sibTrans" cxnId="{B29EE049-7D1A-4299-B7A2-16921EE2313A}">
      <dgm:prSet/>
      <dgm:spPr/>
      <dgm:t>
        <a:bodyPr/>
        <a:lstStyle/>
        <a:p>
          <a:endParaRPr lang="en-US"/>
        </a:p>
      </dgm:t>
    </dgm:pt>
    <dgm:pt modelId="{5C977B16-1380-4C2C-B0BA-509BA7D88D66}">
      <dgm:prSet phldrT="[Text]"/>
      <dgm:spPr/>
      <dgm:t>
        <a:bodyPr/>
        <a:lstStyle/>
        <a:p>
          <a:r>
            <a:rPr lang="en-US" b="1" dirty="0" smtClean="0"/>
            <a:t>SGST</a:t>
          </a:r>
          <a:endParaRPr lang="en-US" b="1" dirty="0"/>
        </a:p>
      </dgm:t>
    </dgm:pt>
    <dgm:pt modelId="{795A6238-90CE-4916-8BC2-F332D7626EB8}" type="parTrans" cxnId="{8E4CEF1A-1B82-4769-8A90-49B69AB743A9}">
      <dgm:prSet/>
      <dgm:spPr/>
      <dgm:t>
        <a:bodyPr/>
        <a:lstStyle/>
        <a:p>
          <a:endParaRPr lang="en-US"/>
        </a:p>
      </dgm:t>
    </dgm:pt>
    <dgm:pt modelId="{9EF9E5D5-1E37-48E6-895F-206DE2F020C8}" type="sibTrans" cxnId="{8E4CEF1A-1B82-4769-8A90-49B69AB743A9}">
      <dgm:prSet/>
      <dgm:spPr/>
      <dgm:t>
        <a:bodyPr/>
        <a:lstStyle/>
        <a:p>
          <a:endParaRPr lang="en-US"/>
        </a:p>
      </dgm:t>
    </dgm:pt>
    <dgm:pt modelId="{26695FED-DDC5-4249-A74A-4E50BAB4F864}">
      <dgm:prSet phldrT="[Text]"/>
      <dgm:spPr/>
      <dgm:t>
        <a:bodyPr/>
        <a:lstStyle/>
        <a:p>
          <a:r>
            <a:rPr lang="en-US" dirty="0" smtClean="0"/>
            <a:t>SGST</a:t>
          </a:r>
          <a:endParaRPr lang="en-US" dirty="0"/>
        </a:p>
      </dgm:t>
    </dgm:pt>
    <dgm:pt modelId="{C143DA20-69F7-4A5D-8FF3-738199C1B6DF}" type="parTrans" cxnId="{94BB6950-DB1F-4E0B-AF3B-09E27D31D2FF}">
      <dgm:prSet/>
      <dgm:spPr/>
      <dgm:t>
        <a:bodyPr/>
        <a:lstStyle/>
        <a:p>
          <a:endParaRPr lang="en-US"/>
        </a:p>
      </dgm:t>
    </dgm:pt>
    <dgm:pt modelId="{6AA6C72B-E20D-4472-B73D-2C2FFD6B933B}" type="sibTrans" cxnId="{94BB6950-DB1F-4E0B-AF3B-09E27D31D2FF}">
      <dgm:prSet/>
      <dgm:spPr/>
      <dgm:t>
        <a:bodyPr/>
        <a:lstStyle/>
        <a:p>
          <a:endParaRPr lang="en-US"/>
        </a:p>
      </dgm:t>
    </dgm:pt>
    <dgm:pt modelId="{34E3E4D5-19B6-4ECF-B9E9-2F4D28727C47}">
      <dgm:prSet phldrT="[Text]"/>
      <dgm:spPr/>
      <dgm:t>
        <a:bodyPr/>
        <a:lstStyle/>
        <a:p>
          <a:r>
            <a:rPr lang="en-US" dirty="0" smtClean="0"/>
            <a:t>IGST</a:t>
          </a:r>
          <a:endParaRPr lang="en-US" dirty="0"/>
        </a:p>
      </dgm:t>
    </dgm:pt>
    <dgm:pt modelId="{5458BF92-DD11-40DE-8DF0-AD11714240B3}" type="parTrans" cxnId="{A5E67723-3E41-48A5-B4F0-88F308DCBDED}">
      <dgm:prSet/>
      <dgm:spPr/>
      <dgm:t>
        <a:bodyPr/>
        <a:lstStyle/>
        <a:p>
          <a:endParaRPr lang="en-US"/>
        </a:p>
      </dgm:t>
    </dgm:pt>
    <dgm:pt modelId="{0BF76762-3C05-41E7-A92E-A898647A70CE}" type="sibTrans" cxnId="{A5E67723-3E41-48A5-B4F0-88F308DCBDED}">
      <dgm:prSet/>
      <dgm:spPr/>
      <dgm:t>
        <a:bodyPr/>
        <a:lstStyle/>
        <a:p>
          <a:endParaRPr lang="en-US"/>
        </a:p>
      </dgm:t>
    </dgm:pt>
    <dgm:pt modelId="{4B09BE64-9F52-4C59-A68C-EC0F2F2EF90E}">
      <dgm:prSet phldrT="[Text]"/>
      <dgm:spPr/>
      <dgm:t>
        <a:bodyPr/>
        <a:lstStyle/>
        <a:p>
          <a:r>
            <a:rPr lang="en-US" dirty="0" smtClean="0"/>
            <a:t>SGST</a:t>
          </a:r>
          <a:endParaRPr lang="en-US" dirty="0"/>
        </a:p>
      </dgm:t>
    </dgm:pt>
    <dgm:pt modelId="{A43A3888-106A-432B-B79B-28DC5B97690B}" type="parTrans" cxnId="{15B1D8CC-CF60-4E8A-930B-7AF54E5C6E8B}">
      <dgm:prSet/>
      <dgm:spPr/>
      <dgm:t>
        <a:bodyPr/>
        <a:lstStyle/>
        <a:p>
          <a:endParaRPr lang="en-US"/>
        </a:p>
      </dgm:t>
    </dgm:pt>
    <dgm:pt modelId="{3A55EC7C-4BD0-4069-90E0-8ADBE722818E}" type="sibTrans" cxnId="{15B1D8CC-CF60-4E8A-930B-7AF54E5C6E8B}">
      <dgm:prSet/>
      <dgm:spPr/>
      <dgm:t>
        <a:bodyPr/>
        <a:lstStyle/>
        <a:p>
          <a:endParaRPr lang="en-US"/>
        </a:p>
      </dgm:t>
    </dgm:pt>
    <dgm:pt modelId="{5D4CE7FC-7E2F-4D7A-9B1F-1E904F03457C}" type="pres">
      <dgm:prSet presAssocID="{82B57D73-E33A-4C44-95A7-800328297652}" presName="linearFlow" presStyleCnt="0">
        <dgm:presLayoutVars>
          <dgm:dir/>
          <dgm:animLvl val="lvl"/>
          <dgm:resizeHandles val="exact"/>
        </dgm:presLayoutVars>
      </dgm:prSet>
      <dgm:spPr/>
      <dgm:t>
        <a:bodyPr/>
        <a:lstStyle/>
        <a:p>
          <a:endParaRPr lang="en-US"/>
        </a:p>
      </dgm:t>
    </dgm:pt>
    <dgm:pt modelId="{3DB0754F-91A3-4F4F-86ED-70813AD2FF72}" type="pres">
      <dgm:prSet presAssocID="{B923BE59-30B3-4A39-845D-7B89D6BB46FE}" presName="composite" presStyleCnt="0"/>
      <dgm:spPr/>
    </dgm:pt>
    <dgm:pt modelId="{C4161F9E-C741-4138-8EC0-D87973C5F9E2}" type="pres">
      <dgm:prSet presAssocID="{B923BE59-30B3-4A39-845D-7B89D6BB46FE}" presName="parentText" presStyleLbl="alignNode1" presStyleIdx="0" presStyleCnt="3">
        <dgm:presLayoutVars>
          <dgm:chMax val="1"/>
          <dgm:bulletEnabled val="1"/>
        </dgm:presLayoutVars>
      </dgm:prSet>
      <dgm:spPr/>
      <dgm:t>
        <a:bodyPr/>
        <a:lstStyle/>
        <a:p>
          <a:endParaRPr lang="en-US"/>
        </a:p>
      </dgm:t>
    </dgm:pt>
    <dgm:pt modelId="{1A21E9FB-EBB1-4D9B-ADB4-0973367CDA7D}" type="pres">
      <dgm:prSet presAssocID="{B923BE59-30B3-4A39-845D-7B89D6BB46FE}" presName="descendantText" presStyleLbl="alignAcc1" presStyleIdx="0" presStyleCnt="3">
        <dgm:presLayoutVars>
          <dgm:bulletEnabled val="1"/>
        </dgm:presLayoutVars>
      </dgm:prSet>
      <dgm:spPr/>
      <dgm:t>
        <a:bodyPr/>
        <a:lstStyle/>
        <a:p>
          <a:endParaRPr lang="en-US"/>
        </a:p>
      </dgm:t>
    </dgm:pt>
    <dgm:pt modelId="{EC1F0DDB-8F91-49A0-9E47-295F17D25D80}" type="pres">
      <dgm:prSet presAssocID="{D91ECD33-0115-4C0A-BE0D-8B1828E7BC69}" presName="sp" presStyleCnt="0"/>
      <dgm:spPr/>
    </dgm:pt>
    <dgm:pt modelId="{CE8A90B8-9A3A-47F0-A1A3-B19F6AAF808D}" type="pres">
      <dgm:prSet presAssocID="{100E002D-7AE6-440C-9EB4-800CE60D00C1}" presName="composite" presStyleCnt="0"/>
      <dgm:spPr/>
    </dgm:pt>
    <dgm:pt modelId="{7341B4F1-1498-4DFF-8D38-0E75B86D1EF7}" type="pres">
      <dgm:prSet presAssocID="{100E002D-7AE6-440C-9EB4-800CE60D00C1}" presName="parentText" presStyleLbl="alignNode1" presStyleIdx="1" presStyleCnt="3">
        <dgm:presLayoutVars>
          <dgm:chMax val="1"/>
          <dgm:bulletEnabled val="1"/>
        </dgm:presLayoutVars>
      </dgm:prSet>
      <dgm:spPr/>
      <dgm:t>
        <a:bodyPr/>
        <a:lstStyle/>
        <a:p>
          <a:endParaRPr lang="en-US"/>
        </a:p>
      </dgm:t>
    </dgm:pt>
    <dgm:pt modelId="{F29E4425-7F7B-4832-9207-CCEFDDF83D86}" type="pres">
      <dgm:prSet presAssocID="{100E002D-7AE6-440C-9EB4-800CE60D00C1}" presName="descendantText" presStyleLbl="alignAcc1" presStyleIdx="1" presStyleCnt="3">
        <dgm:presLayoutVars>
          <dgm:bulletEnabled val="1"/>
        </dgm:presLayoutVars>
      </dgm:prSet>
      <dgm:spPr/>
      <dgm:t>
        <a:bodyPr/>
        <a:lstStyle/>
        <a:p>
          <a:endParaRPr lang="en-US"/>
        </a:p>
      </dgm:t>
    </dgm:pt>
    <dgm:pt modelId="{8946FBB4-F5EC-46FB-A0A8-3F1778B4433B}" type="pres">
      <dgm:prSet presAssocID="{6B758D72-0C28-421B-9B22-9AE815D6656F}" presName="sp" presStyleCnt="0"/>
      <dgm:spPr/>
    </dgm:pt>
    <dgm:pt modelId="{B24B3F47-DAA9-43DB-A0E6-81E8955F0A4A}" type="pres">
      <dgm:prSet presAssocID="{5C977B16-1380-4C2C-B0BA-509BA7D88D66}" presName="composite" presStyleCnt="0"/>
      <dgm:spPr/>
    </dgm:pt>
    <dgm:pt modelId="{FEE746C5-45E2-4582-9F3D-C8BB35184F5E}" type="pres">
      <dgm:prSet presAssocID="{5C977B16-1380-4C2C-B0BA-509BA7D88D66}" presName="parentText" presStyleLbl="alignNode1" presStyleIdx="2" presStyleCnt="3">
        <dgm:presLayoutVars>
          <dgm:chMax val="1"/>
          <dgm:bulletEnabled val="1"/>
        </dgm:presLayoutVars>
      </dgm:prSet>
      <dgm:spPr/>
      <dgm:t>
        <a:bodyPr/>
        <a:lstStyle/>
        <a:p>
          <a:endParaRPr lang="en-US"/>
        </a:p>
      </dgm:t>
    </dgm:pt>
    <dgm:pt modelId="{B6FA8D2F-5E22-4C2D-8059-74361244EF25}" type="pres">
      <dgm:prSet presAssocID="{5C977B16-1380-4C2C-B0BA-509BA7D88D66}" presName="descendantText" presStyleLbl="alignAcc1" presStyleIdx="2" presStyleCnt="3">
        <dgm:presLayoutVars>
          <dgm:bulletEnabled val="1"/>
        </dgm:presLayoutVars>
      </dgm:prSet>
      <dgm:spPr/>
      <dgm:t>
        <a:bodyPr/>
        <a:lstStyle/>
        <a:p>
          <a:endParaRPr lang="en-US"/>
        </a:p>
      </dgm:t>
    </dgm:pt>
  </dgm:ptLst>
  <dgm:cxnLst>
    <dgm:cxn modelId="{7D350826-B2EE-4022-9F36-38B52EE7B50D}" type="presOf" srcId="{B923BE59-30B3-4A39-845D-7B89D6BB46FE}" destId="{C4161F9E-C741-4138-8EC0-D87973C5F9E2}" srcOrd="0" destOrd="0" presId="urn:microsoft.com/office/officeart/2005/8/layout/chevron2"/>
    <dgm:cxn modelId="{C28F79EE-0DD6-4425-94DB-081F3A06FC61}" srcId="{B923BE59-30B3-4A39-845D-7B89D6BB46FE}" destId="{38A4082E-1A5E-4115-8A31-A3369BECD8A0}" srcOrd="0" destOrd="0" parTransId="{25CD6079-3286-4B5F-8D03-B18D4E8D434D}" sibTransId="{FB42DBBE-B3D9-49D3-BE0D-BC81CE701EFD}"/>
    <dgm:cxn modelId="{B39D2025-E754-410B-B759-8C20969132A5}" srcId="{82B57D73-E33A-4C44-95A7-800328297652}" destId="{B923BE59-30B3-4A39-845D-7B89D6BB46FE}" srcOrd="0" destOrd="0" parTransId="{CE1EBD14-6977-4AA4-BD6D-BC1E9A01D8C1}" sibTransId="{D91ECD33-0115-4C0A-BE0D-8B1828E7BC69}"/>
    <dgm:cxn modelId="{4075DE80-2AB5-470C-BDC8-665261FFD519}" srcId="{82B57D73-E33A-4C44-95A7-800328297652}" destId="{100E002D-7AE6-440C-9EB4-800CE60D00C1}" srcOrd="1" destOrd="0" parTransId="{6975D36F-8816-4F7D-9A54-D37848724E89}" sibTransId="{6B758D72-0C28-421B-9B22-9AE815D6656F}"/>
    <dgm:cxn modelId="{E7EEB23B-0589-4FFF-AA8C-C56D67E1EF1A}" type="presOf" srcId="{34E3E4D5-19B6-4ECF-B9E9-2F4D28727C47}" destId="{B6FA8D2F-5E22-4C2D-8059-74361244EF25}" srcOrd="0" destOrd="1" presId="urn:microsoft.com/office/officeart/2005/8/layout/chevron2"/>
    <dgm:cxn modelId="{5B47B407-9EE9-43C9-9F26-051F168DDF5D}" srcId="{B923BE59-30B3-4A39-845D-7B89D6BB46FE}" destId="{3540A8CB-77B9-4B88-823C-1596D78A639D}" srcOrd="1" destOrd="0" parTransId="{3C1DCE26-0466-42D4-9C93-B2D3DD16575B}" sibTransId="{CB66B989-2FBA-4EE8-9197-CA6E9733F25D}"/>
    <dgm:cxn modelId="{2D926CF2-71C7-4ADC-AF50-4704BDE076BB}" type="presOf" srcId="{82B57D73-E33A-4C44-95A7-800328297652}" destId="{5D4CE7FC-7E2F-4D7A-9B1F-1E904F03457C}" srcOrd="0" destOrd="0" presId="urn:microsoft.com/office/officeart/2005/8/layout/chevron2"/>
    <dgm:cxn modelId="{A5E67723-3E41-48A5-B4F0-88F308DCBDED}" srcId="{5C977B16-1380-4C2C-B0BA-509BA7D88D66}" destId="{34E3E4D5-19B6-4ECF-B9E9-2F4D28727C47}" srcOrd="1" destOrd="0" parTransId="{5458BF92-DD11-40DE-8DF0-AD11714240B3}" sibTransId="{0BF76762-3C05-41E7-A92E-A898647A70CE}"/>
    <dgm:cxn modelId="{D8F7A42C-C8B4-44B8-AA5B-54E20334801A}" type="presOf" srcId="{100E002D-7AE6-440C-9EB4-800CE60D00C1}" destId="{7341B4F1-1498-4DFF-8D38-0E75B86D1EF7}" srcOrd="0" destOrd="0" presId="urn:microsoft.com/office/officeart/2005/8/layout/chevron2"/>
    <dgm:cxn modelId="{B29EE049-7D1A-4299-B7A2-16921EE2313A}" srcId="{100E002D-7AE6-440C-9EB4-800CE60D00C1}" destId="{3529F32B-FEF5-4BCA-97A5-0B9098BE0251}" srcOrd="1" destOrd="0" parTransId="{6623D1DB-BD78-4924-8075-8F992AE4A1B3}" sibTransId="{0DFCD8DE-8223-46C3-97E0-FBA439794F88}"/>
    <dgm:cxn modelId="{0708E832-8E49-4E28-8704-34A8C6E4C4F1}" type="presOf" srcId="{38A4082E-1A5E-4115-8A31-A3369BECD8A0}" destId="{1A21E9FB-EBB1-4D9B-ADB4-0973367CDA7D}" srcOrd="0" destOrd="0" presId="urn:microsoft.com/office/officeart/2005/8/layout/chevron2"/>
    <dgm:cxn modelId="{6EEB67CF-4009-41EA-BA44-D70FB6B1E9B6}" type="presOf" srcId="{21006FF2-1D23-48F9-9C54-18A194695DE1}" destId="{F29E4425-7F7B-4832-9207-CCEFDDF83D86}" srcOrd="0" destOrd="0" presId="urn:microsoft.com/office/officeart/2005/8/layout/chevron2"/>
    <dgm:cxn modelId="{C54EC835-C0B0-4017-9DBC-9D95124E76AF}" type="presOf" srcId="{4B09BE64-9F52-4C59-A68C-EC0F2F2EF90E}" destId="{1A21E9FB-EBB1-4D9B-ADB4-0973367CDA7D}" srcOrd="0" destOrd="2" presId="urn:microsoft.com/office/officeart/2005/8/layout/chevron2"/>
    <dgm:cxn modelId="{43462E01-0F40-4CC6-9879-8844876D2AC1}" type="presOf" srcId="{26695FED-DDC5-4249-A74A-4E50BAB4F864}" destId="{B6FA8D2F-5E22-4C2D-8059-74361244EF25}" srcOrd="0" destOrd="0" presId="urn:microsoft.com/office/officeart/2005/8/layout/chevron2"/>
    <dgm:cxn modelId="{3978866C-4661-4AB6-AE94-46B404C9D52C}" type="presOf" srcId="{5C977B16-1380-4C2C-B0BA-509BA7D88D66}" destId="{FEE746C5-45E2-4582-9F3D-C8BB35184F5E}" srcOrd="0" destOrd="0" presId="urn:microsoft.com/office/officeart/2005/8/layout/chevron2"/>
    <dgm:cxn modelId="{94BB6950-DB1F-4E0B-AF3B-09E27D31D2FF}" srcId="{5C977B16-1380-4C2C-B0BA-509BA7D88D66}" destId="{26695FED-DDC5-4249-A74A-4E50BAB4F864}" srcOrd="0" destOrd="0" parTransId="{C143DA20-69F7-4A5D-8FF3-738199C1B6DF}" sibTransId="{6AA6C72B-E20D-4472-B73D-2C2FFD6B933B}"/>
    <dgm:cxn modelId="{805ED216-6909-46DD-A39E-CC0FCCBF33D7}" type="presOf" srcId="{3540A8CB-77B9-4B88-823C-1596D78A639D}" destId="{1A21E9FB-EBB1-4D9B-ADB4-0973367CDA7D}" srcOrd="0" destOrd="1" presId="urn:microsoft.com/office/officeart/2005/8/layout/chevron2"/>
    <dgm:cxn modelId="{15B1D8CC-CF60-4E8A-930B-7AF54E5C6E8B}" srcId="{B923BE59-30B3-4A39-845D-7B89D6BB46FE}" destId="{4B09BE64-9F52-4C59-A68C-EC0F2F2EF90E}" srcOrd="2" destOrd="0" parTransId="{A43A3888-106A-432B-B79B-28DC5B97690B}" sibTransId="{3A55EC7C-4BD0-4069-90E0-8ADBE722818E}"/>
    <dgm:cxn modelId="{8E4CEF1A-1B82-4769-8A90-49B69AB743A9}" srcId="{82B57D73-E33A-4C44-95A7-800328297652}" destId="{5C977B16-1380-4C2C-B0BA-509BA7D88D66}" srcOrd="2" destOrd="0" parTransId="{795A6238-90CE-4916-8BC2-F332D7626EB8}" sibTransId="{9EF9E5D5-1E37-48E6-895F-206DE2F020C8}"/>
    <dgm:cxn modelId="{621FF1E9-A683-45CE-AF83-598E825C310D}" type="presOf" srcId="{3529F32B-FEF5-4BCA-97A5-0B9098BE0251}" destId="{F29E4425-7F7B-4832-9207-CCEFDDF83D86}" srcOrd="0" destOrd="1" presId="urn:microsoft.com/office/officeart/2005/8/layout/chevron2"/>
    <dgm:cxn modelId="{12AB01E5-9A84-4ABE-87F0-31695F3BCA1C}" srcId="{100E002D-7AE6-440C-9EB4-800CE60D00C1}" destId="{21006FF2-1D23-48F9-9C54-18A194695DE1}" srcOrd="0" destOrd="0" parTransId="{53D7D9E2-181D-46E6-9ED9-9BB5755A5634}" sibTransId="{78654197-AD29-4EF9-8543-306F92CDFDA2}"/>
    <dgm:cxn modelId="{17A86397-95E0-4E50-B693-D724805B0C77}" type="presParOf" srcId="{5D4CE7FC-7E2F-4D7A-9B1F-1E904F03457C}" destId="{3DB0754F-91A3-4F4F-86ED-70813AD2FF72}" srcOrd="0" destOrd="0" presId="urn:microsoft.com/office/officeart/2005/8/layout/chevron2"/>
    <dgm:cxn modelId="{6E8D8C97-4A5C-403C-8877-675AF0B793E7}" type="presParOf" srcId="{3DB0754F-91A3-4F4F-86ED-70813AD2FF72}" destId="{C4161F9E-C741-4138-8EC0-D87973C5F9E2}" srcOrd="0" destOrd="0" presId="urn:microsoft.com/office/officeart/2005/8/layout/chevron2"/>
    <dgm:cxn modelId="{3A20E09A-21EA-49D6-BBAD-137DCF87C65D}" type="presParOf" srcId="{3DB0754F-91A3-4F4F-86ED-70813AD2FF72}" destId="{1A21E9FB-EBB1-4D9B-ADB4-0973367CDA7D}" srcOrd="1" destOrd="0" presId="urn:microsoft.com/office/officeart/2005/8/layout/chevron2"/>
    <dgm:cxn modelId="{A0F57B58-72C2-4DD3-B371-9FFC3DFAE722}" type="presParOf" srcId="{5D4CE7FC-7E2F-4D7A-9B1F-1E904F03457C}" destId="{EC1F0DDB-8F91-49A0-9E47-295F17D25D80}" srcOrd="1" destOrd="0" presId="urn:microsoft.com/office/officeart/2005/8/layout/chevron2"/>
    <dgm:cxn modelId="{6CAD72C8-5364-4CAF-8B8C-C50C691C8EC6}" type="presParOf" srcId="{5D4CE7FC-7E2F-4D7A-9B1F-1E904F03457C}" destId="{CE8A90B8-9A3A-47F0-A1A3-B19F6AAF808D}" srcOrd="2" destOrd="0" presId="urn:microsoft.com/office/officeart/2005/8/layout/chevron2"/>
    <dgm:cxn modelId="{CBC13126-A231-41DA-BC77-FBDD6AD44A05}" type="presParOf" srcId="{CE8A90B8-9A3A-47F0-A1A3-B19F6AAF808D}" destId="{7341B4F1-1498-4DFF-8D38-0E75B86D1EF7}" srcOrd="0" destOrd="0" presId="urn:microsoft.com/office/officeart/2005/8/layout/chevron2"/>
    <dgm:cxn modelId="{452D37AF-5673-4A27-BB71-545D8B37FBCC}" type="presParOf" srcId="{CE8A90B8-9A3A-47F0-A1A3-B19F6AAF808D}" destId="{F29E4425-7F7B-4832-9207-CCEFDDF83D86}" srcOrd="1" destOrd="0" presId="urn:microsoft.com/office/officeart/2005/8/layout/chevron2"/>
    <dgm:cxn modelId="{C5EA65A1-4E1C-4B1C-84BD-32678628438C}" type="presParOf" srcId="{5D4CE7FC-7E2F-4D7A-9B1F-1E904F03457C}" destId="{8946FBB4-F5EC-46FB-A0A8-3F1778B4433B}" srcOrd="3" destOrd="0" presId="urn:microsoft.com/office/officeart/2005/8/layout/chevron2"/>
    <dgm:cxn modelId="{4AF3D300-1A63-463A-BC09-A78C29AB21BC}" type="presParOf" srcId="{5D4CE7FC-7E2F-4D7A-9B1F-1E904F03457C}" destId="{B24B3F47-DAA9-43DB-A0E6-81E8955F0A4A}" srcOrd="4" destOrd="0" presId="urn:microsoft.com/office/officeart/2005/8/layout/chevron2"/>
    <dgm:cxn modelId="{8FEE9FD0-AA40-4727-9353-E0F8EA0C438B}" type="presParOf" srcId="{B24B3F47-DAA9-43DB-A0E6-81E8955F0A4A}" destId="{FEE746C5-45E2-4582-9F3D-C8BB35184F5E}" srcOrd="0" destOrd="0" presId="urn:microsoft.com/office/officeart/2005/8/layout/chevron2"/>
    <dgm:cxn modelId="{D77F3EF3-E1D3-46AD-A595-6D93AF80E791}" type="presParOf" srcId="{B24B3F47-DAA9-43DB-A0E6-81E8955F0A4A}" destId="{B6FA8D2F-5E22-4C2D-8059-74361244EF25}"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2576AD-2046-7C4E-85A7-58F8705BB78B}">
      <dsp:nvSpPr>
        <dsp:cNvPr id="0" name=""/>
        <dsp:cNvSpPr/>
      </dsp:nvSpPr>
      <dsp:spPr>
        <a:xfrm>
          <a:off x="447305" y="263232"/>
          <a:ext cx="5519091" cy="5519091"/>
        </a:xfrm>
        <a:prstGeom prst="circularArrow">
          <a:avLst>
            <a:gd name="adj1" fmla="val 5274"/>
            <a:gd name="adj2" fmla="val 312630"/>
            <a:gd name="adj3" fmla="val 15033634"/>
            <a:gd name="adj4" fmla="val 16668670"/>
            <a:gd name="adj5" fmla="val 5477"/>
          </a:avLst>
        </a:prstGeom>
        <a:solidFill>
          <a:schemeClr val="accent2">
            <a:tint val="40000"/>
            <a:hueOff val="0"/>
            <a:satOff val="0"/>
            <a:lumOff val="0"/>
            <a:alphaOff val="0"/>
          </a:schemeClr>
        </a:solidFill>
        <a:ln>
          <a:noFill/>
        </a:ln>
        <a:effectLst/>
        <a:sp3d z="-161800" extrusionH="600" contourW="3000">
          <a:bevelT w="48600" h="18600" prst="relaxedInset"/>
          <a:bevelB w="48600" h="8600" prst="relaxedInset"/>
        </a:sp3d>
      </dsp:spPr>
      <dsp:style>
        <a:lnRef idx="0">
          <a:scrgbClr r="0" g="0" b="0"/>
        </a:lnRef>
        <a:fillRef idx="1">
          <a:scrgbClr r="0" g="0" b="0"/>
        </a:fillRef>
        <a:effectRef idx="0">
          <a:scrgbClr r="0" g="0" b="0"/>
        </a:effectRef>
        <a:fontRef idx="minor"/>
      </dsp:style>
    </dsp:sp>
    <dsp:sp modelId="{7D16D832-7263-CD49-8213-11FCB73C3C44}">
      <dsp:nvSpPr>
        <dsp:cNvPr id="0" name=""/>
        <dsp:cNvSpPr/>
      </dsp:nvSpPr>
      <dsp:spPr>
        <a:xfrm>
          <a:off x="385937" y="1190664"/>
          <a:ext cx="1103479" cy="971400"/>
        </a:xfrm>
        <a:prstGeom prst="roundRect">
          <a:avLst/>
        </a:prstGeom>
        <a:solidFill>
          <a:schemeClr val="accent2">
            <a:hueOff val="0"/>
            <a:satOff val="0"/>
            <a:lumOff val="0"/>
            <a:alphaOff val="0"/>
          </a:schemeClr>
        </a:solidFill>
        <a:ln>
          <a:noFill/>
        </a:ln>
        <a:effectLst>
          <a:outerShdw blurRad="51500" dist="25400" dir="5400000" rotWithShape="0">
            <a:srgbClr val="000000">
              <a:alpha val="40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Transfer/ Merger of Biz.</a:t>
          </a:r>
          <a:endParaRPr lang="en-US" sz="1600" kern="1200" dirty="0"/>
        </a:p>
      </dsp:txBody>
      <dsp:txXfrm>
        <a:off x="433357" y="1238084"/>
        <a:ext cx="1008639" cy="876560"/>
      </dsp:txXfrm>
    </dsp:sp>
    <dsp:sp modelId="{C615F49D-F4D3-D841-986B-B7D24F356BB5}">
      <dsp:nvSpPr>
        <dsp:cNvPr id="0" name=""/>
        <dsp:cNvSpPr/>
      </dsp:nvSpPr>
      <dsp:spPr>
        <a:xfrm>
          <a:off x="4818245" y="1315067"/>
          <a:ext cx="1591810" cy="956419"/>
        </a:xfrm>
        <a:prstGeom prst="roundRect">
          <a:avLst/>
        </a:prstGeom>
        <a:solidFill>
          <a:schemeClr val="accent2">
            <a:hueOff val="1350398"/>
            <a:satOff val="500"/>
            <a:lumOff val="1529"/>
            <a:alphaOff val="0"/>
          </a:schemeClr>
        </a:solidFill>
        <a:ln>
          <a:noFill/>
        </a:ln>
        <a:effectLst>
          <a:outerShdw blurRad="51500" dist="25400" dir="5400000" rotWithShape="0">
            <a:srgbClr val="000000">
              <a:alpha val="40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Existing Registrants </a:t>
          </a:r>
          <a:endParaRPr lang="en-US" sz="1600" kern="1200" dirty="0"/>
        </a:p>
      </dsp:txBody>
      <dsp:txXfrm>
        <a:off x="4864934" y="1361756"/>
        <a:ext cx="1498432" cy="863041"/>
      </dsp:txXfrm>
    </dsp:sp>
    <dsp:sp modelId="{D08B04CD-C372-7A4F-959B-68EBCAD3F165}">
      <dsp:nvSpPr>
        <dsp:cNvPr id="0" name=""/>
        <dsp:cNvSpPr/>
      </dsp:nvSpPr>
      <dsp:spPr>
        <a:xfrm>
          <a:off x="4436426" y="3716241"/>
          <a:ext cx="1591810" cy="956419"/>
        </a:xfrm>
        <a:prstGeom prst="roundRect">
          <a:avLst/>
        </a:prstGeom>
        <a:solidFill>
          <a:schemeClr val="accent2">
            <a:hueOff val="2700796"/>
            <a:satOff val="1000"/>
            <a:lumOff val="3058"/>
            <a:alphaOff val="0"/>
          </a:schemeClr>
        </a:solidFill>
        <a:ln>
          <a:noFill/>
        </a:ln>
        <a:effectLst>
          <a:outerShdw blurRad="51500" dist="25400" dir="5400000" rotWithShape="0">
            <a:srgbClr val="000000">
              <a:alpha val="40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Compulsory Registration</a:t>
          </a:r>
          <a:endParaRPr lang="en-US" sz="1600" kern="1200" dirty="0"/>
        </a:p>
      </dsp:txBody>
      <dsp:txXfrm>
        <a:off x="4483115" y="3762930"/>
        <a:ext cx="1498432" cy="863041"/>
      </dsp:txXfrm>
    </dsp:sp>
    <dsp:sp modelId="{A36D8FB8-4A7C-364E-98B5-710247F1D294}">
      <dsp:nvSpPr>
        <dsp:cNvPr id="0" name=""/>
        <dsp:cNvSpPr/>
      </dsp:nvSpPr>
      <dsp:spPr>
        <a:xfrm>
          <a:off x="2733315" y="1787237"/>
          <a:ext cx="1591810" cy="1533339"/>
        </a:xfrm>
        <a:prstGeom prst="roundRect">
          <a:avLst/>
        </a:prstGeom>
        <a:solidFill>
          <a:schemeClr val="accent2">
            <a:hueOff val="4051194"/>
            <a:satOff val="1501"/>
            <a:lumOff val="4588"/>
            <a:alphaOff val="0"/>
          </a:schemeClr>
        </a:solidFill>
        <a:ln>
          <a:noFill/>
        </a:ln>
        <a:effectLst>
          <a:outerShdw blurRad="51500" dist="25400" dir="5400000" rotWithShape="0">
            <a:srgbClr val="000000">
              <a:alpha val="40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Within 30 days</a:t>
          </a:r>
          <a:endParaRPr lang="en-US" sz="1600" kern="1200" dirty="0"/>
        </a:p>
      </dsp:txBody>
      <dsp:txXfrm>
        <a:off x="2808166" y="1862088"/>
        <a:ext cx="1442108" cy="1383637"/>
      </dsp:txXfrm>
    </dsp:sp>
    <dsp:sp modelId="{2386ACA8-67F4-C546-A143-C40AE1F63D48}">
      <dsp:nvSpPr>
        <dsp:cNvPr id="0" name=""/>
        <dsp:cNvSpPr/>
      </dsp:nvSpPr>
      <dsp:spPr>
        <a:xfrm>
          <a:off x="415033" y="3251217"/>
          <a:ext cx="1591810" cy="956419"/>
        </a:xfrm>
        <a:prstGeom prst="roundRect">
          <a:avLst/>
        </a:prstGeom>
        <a:solidFill>
          <a:schemeClr val="accent2">
            <a:hueOff val="5401593"/>
            <a:satOff val="2001"/>
            <a:lumOff val="6117"/>
            <a:alphaOff val="0"/>
          </a:schemeClr>
        </a:solidFill>
        <a:ln>
          <a:noFill/>
        </a:ln>
        <a:effectLst>
          <a:outerShdw blurRad="51500" dist="25400" dir="5400000" rotWithShape="0">
            <a:srgbClr val="000000">
              <a:alpha val="40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New Demerged Co.</a:t>
          </a:r>
          <a:endParaRPr lang="en-US" sz="1600" kern="1200" dirty="0"/>
        </a:p>
      </dsp:txBody>
      <dsp:txXfrm>
        <a:off x="461722" y="3297906"/>
        <a:ext cx="1498432" cy="863041"/>
      </dsp:txXfrm>
    </dsp:sp>
    <dsp:sp modelId="{4BC27C57-5046-CB4E-AA6F-DB0756F7C978}">
      <dsp:nvSpPr>
        <dsp:cNvPr id="0" name=""/>
        <dsp:cNvSpPr/>
      </dsp:nvSpPr>
      <dsp:spPr>
        <a:xfrm>
          <a:off x="2718872" y="0"/>
          <a:ext cx="2079330" cy="1039665"/>
        </a:xfrm>
        <a:prstGeom prst="roundRect">
          <a:avLst/>
        </a:prstGeom>
        <a:solidFill>
          <a:schemeClr val="accent2">
            <a:hueOff val="6751990"/>
            <a:satOff val="2501"/>
            <a:lumOff val="7646"/>
            <a:alphaOff val="0"/>
          </a:schemeClr>
        </a:solidFill>
        <a:ln>
          <a:noFill/>
        </a:ln>
        <a:effectLst>
          <a:outerShdw blurRad="51500" dist="25400" dir="5400000" rotWithShape="0">
            <a:srgbClr val="000000">
              <a:alpha val="40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All Supply  exceeds threshold limit</a:t>
          </a:r>
          <a:endParaRPr lang="en-US" sz="1600" kern="1200" dirty="0"/>
        </a:p>
      </dsp:txBody>
      <dsp:txXfrm>
        <a:off x="2769624" y="50752"/>
        <a:ext cx="1977826" cy="9381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6F986F-570B-8A49-ADFB-A2BD8D79E1CC}">
      <dsp:nvSpPr>
        <dsp:cNvPr id="0" name=""/>
        <dsp:cNvSpPr/>
      </dsp:nvSpPr>
      <dsp:spPr>
        <a:xfrm>
          <a:off x="618844" y="986772"/>
          <a:ext cx="3192714" cy="3429405"/>
        </a:xfrm>
        <a:prstGeom prst="roundRect">
          <a:avLst>
            <a:gd name="adj" fmla="val 10000"/>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t" anchorCtr="0">
          <a:noAutofit/>
        </a:bodyPr>
        <a:lstStyle/>
        <a:p>
          <a:pPr marL="228600" lvl="1" indent="-228600" algn="l" defTabSz="977900">
            <a:lnSpc>
              <a:spcPct val="90000"/>
            </a:lnSpc>
            <a:spcBef>
              <a:spcPct val="0"/>
            </a:spcBef>
            <a:spcAft>
              <a:spcPct val="15000"/>
            </a:spcAft>
            <a:buChar char="•"/>
          </a:pPr>
          <a:endParaRPr lang="en-US" sz="2200" kern="1200" dirty="0"/>
        </a:p>
        <a:p>
          <a:pPr marL="228600" lvl="1" indent="-228600" algn="l" defTabSz="977900">
            <a:lnSpc>
              <a:spcPct val="90000"/>
            </a:lnSpc>
            <a:spcBef>
              <a:spcPct val="0"/>
            </a:spcBef>
            <a:spcAft>
              <a:spcPct val="15000"/>
            </a:spcAft>
            <a:buChar char="•"/>
          </a:pPr>
          <a:endParaRPr lang="en-US" sz="2200" kern="1200" dirty="0"/>
        </a:p>
        <a:p>
          <a:pPr marL="228600" lvl="1" indent="-228600" algn="l" defTabSz="977900">
            <a:lnSpc>
              <a:spcPct val="90000"/>
            </a:lnSpc>
            <a:spcBef>
              <a:spcPct val="0"/>
            </a:spcBef>
            <a:spcAft>
              <a:spcPct val="15000"/>
            </a:spcAft>
            <a:buChar char="•"/>
          </a:pPr>
          <a:endParaRPr lang="en-US" sz="2200" kern="1200" dirty="0"/>
        </a:p>
        <a:p>
          <a:pPr marL="228600" lvl="1" indent="-228600" algn="l" defTabSz="977900">
            <a:lnSpc>
              <a:spcPct val="90000"/>
            </a:lnSpc>
            <a:spcBef>
              <a:spcPct val="0"/>
            </a:spcBef>
            <a:spcAft>
              <a:spcPct val="15000"/>
            </a:spcAft>
            <a:buChar char="•"/>
          </a:pPr>
          <a:endParaRPr lang="en-US" sz="2200" kern="1200" dirty="0"/>
        </a:p>
        <a:p>
          <a:pPr marL="228600" lvl="1" indent="-228600" algn="l" defTabSz="977900">
            <a:lnSpc>
              <a:spcPct val="90000"/>
            </a:lnSpc>
            <a:spcBef>
              <a:spcPct val="0"/>
            </a:spcBef>
            <a:spcAft>
              <a:spcPct val="15000"/>
            </a:spcAft>
            <a:buChar char="•"/>
          </a:pPr>
          <a:r>
            <a:rPr lang="en-US" sz="2200" kern="1200" dirty="0" err="1" smtClean="0"/>
            <a:t>Manufacurer</a:t>
          </a:r>
          <a:endParaRPr lang="en-US" sz="2200" kern="1200" dirty="0"/>
        </a:p>
        <a:p>
          <a:pPr marL="228600" lvl="1" indent="-228600" algn="l" defTabSz="977900">
            <a:lnSpc>
              <a:spcPct val="90000"/>
            </a:lnSpc>
            <a:spcBef>
              <a:spcPct val="0"/>
            </a:spcBef>
            <a:spcAft>
              <a:spcPct val="15000"/>
            </a:spcAft>
            <a:buChar char="•"/>
          </a:pPr>
          <a:r>
            <a:rPr lang="en-US" sz="2200" kern="1200" dirty="0" smtClean="0"/>
            <a:t>Restaurants</a:t>
          </a:r>
          <a:endParaRPr lang="en-US" sz="2200" kern="1200" dirty="0"/>
        </a:p>
        <a:p>
          <a:pPr marL="228600" lvl="1" indent="-228600" algn="l" defTabSz="977900">
            <a:lnSpc>
              <a:spcPct val="90000"/>
            </a:lnSpc>
            <a:spcBef>
              <a:spcPct val="0"/>
            </a:spcBef>
            <a:spcAft>
              <a:spcPct val="15000"/>
            </a:spcAft>
            <a:buChar char="•"/>
          </a:pPr>
          <a:r>
            <a:rPr lang="en-US" sz="2200" kern="1200" dirty="0" smtClean="0"/>
            <a:t>Other than above</a:t>
          </a:r>
          <a:endParaRPr lang="en-US" sz="2200" kern="1200" dirty="0"/>
        </a:p>
      </dsp:txBody>
      <dsp:txXfrm>
        <a:off x="697764" y="1065692"/>
        <a:ext cx="3034874" cy="2536692"/>
      </dsp:txXfrm>
    </dsp:sp>
    <dsp:sp modelId="{4B21FF00-8325-9A4E-BC68-CBD1EC7CC98E}">
      <dsp:nvSpPr>
        <dsp:cNvPr id="0" name=""/>
        <dsp:cNvSpPr/>
      </dsp:nvSpPr>
      <dsp:spPr>
        <a:xfrm>
          <a:off x="2920942" y="703581"/>
          <a:ext cx="4591661" cy="2699848"/>
        </a:xfrm>
        <a:prstGeom prst="circularArrow">
          <a:avLst>
            <a:gd name="adj1" fmla="val 1827"/>
            <a:gd name="adj2" fmla="val 218005"/>
            <a:gd name="adj3" fmla="val 3508757"/>
            <a:gd name="adj4" fmla="val 10539730"/>
            <a:gd name="adj5" fmla="val 2131"/>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241190B-CFA5-4C43-93C8-561EC935D9FC}">
      <dsp:nvSpPr>
        <dsp:cNvPr id="0" name=""/>
        <dsp:cNvSpPr/>
      </dsp:nvSpPr>
      <dsp:spPr>
        <a:xfrm>
          <a:off x="685808" y="1138056"/>
          <a:ext cx="2854410" cy="1150882"/>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0485" tIns="46990" rIns="70485" bIns="46990" numCol="1" spcCol="1270" anchor="ctr" anchorCtr="0">
          <a:noAutofit/>
        </a:bodyPr>
        <a:lstStyle/>
        <a:p>
          <a:pPr lvl="0" algn="ctr" defTabSz="1644650">
            <a:lnSpc>
              <a:spcPct val="90000"/>
            </a:lnSpc>
            <a:spcBef>
              <a:spcPct val="0"/>
            </a:spcBef>
            <a:spcAft>
              <a:spcPct val="35000"/>
            </a:spcAft>
          </a:pPr>
          <a:r>
            <a:rPr lang="en-US" sz="3700" kern="1200" dirty="0" smtClean="0"/>
            <a:t>Who is Eligible</a:t>
          </a:r>
          <a:endParaRPr lang="en-US" sz="3700" kern="1200" dirty="0"/>
        </a:p>
      </dsp:txBody>
      <dsp:txXfrm>
        <a:off x="719516" y="1171764"/>
        <a:ext cx="2786994" cy="1083466"/>
      </dsp:txXfrm>
    </dsp:sp>
    <dsp:sp modelId="{738FF647-70F6-497E-9F30-F55B7D57A8E5}">
      <dsp:nvSpPr>
        <dsp:cNvPr id="0" name=""/>
        <dsp:cNvSpPr/>
      </dsp:nvSpPr>
      <dsp:spPr>
        <a:xfrm>
          <a:off x="4741488" y="817540"/>
          <a:ext cx="5926515" cy="3762225"/>
        </a:xfrm>
        <a:prstGeom prst="roundRect">
          <a:avLst>
            <a:gd name="adj" fmla="val 10000"/>
          </a:avLst>
        </a:prstGeom>
        <a:solidFill>
          <a:schemeClr val="lt1">
            <a:alpha val="90000"/>
            <a:hueOff val="0"/>
            <a:satOff val="0"/>
            <a:lumOff val="0"/>
            <a:alphaOff val="0"/>
          </a:schemeClr>
        </a:solidFill>
        <a:ln w="19050" cap="flat" cmpd="sng" algn="ctr">
          <a:solidFill>
            <a:schemeClr val="accent2">
              <a:hueOff val="6751990"/>
              <a:satOff val="2501"/>
              <a:lumOff val="764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05" tIns="40005" rIns="40005" bIns="40005" numCol="1" spcCol="1270" anchor="t" anchorCtr="0">
          <a:noAutofit/>
        </a:bodyPr>
        <a:lstStyle/>
        <a:p>
          <a:pPr marL="228600" lvl="1" indent="-228600" algn="l" defTabSz="933450">
            <a:lnSpc>
              <a:spcPct val="90000"/>
            </a:lnSpc>
            <a:spcBef>
              <a:spcPct val="0"/>
            </a:spcBef>
            <a:spcAft>
              <a:spcPct val="15000"/>
            </a:spcAft>
            <a:buChar char="•"/>
          </a:pPr>
          <a:endParaRPr lang="en-US" sz="2100" kern="1200" dirty="0"/>
        </a:p>
        <a:p>
          <a:pPr marL="228600" lvl="1" indent="-228600" algn="l" defTabSz="933450">
            <a:lnSpc>
              <a:spcPct val="90000"/>
            </a:lnSpc>
            <a:spcBef>
              <a:spcPct val="0"/>
            </a:spcBef>
            <a:spcAft>
              <a:spcPct val="15000"/>
            </a:spcAft>
            <a:buChar char="•"/>
          </a:pPr>
          <a:r>
            <a:rPr lang="en-US" sz="2100" kern="1200" dirty="0" smtClean="0"/>
            <a:t>Engaged in Inter-state Outward supply</a:t>
          </a:r>
          <a:endParaRPr lang="en-US" sz="2100" kern="1200" dirty="0"/>
        </a:p>
        <a:p>
          <a:pPr marL="228600" lvl="1" indent="-228600" algn="l" defTabSz="933450">
            <a:lnSpc>
              <a:spcPct val="90000"/>
            </a:lnSpc>
            <a:spcBef>
              <a:spcPct val="0"/>
            </a:spcBef>
            <a:spcAft>
              <a:spcPct val="15000"/>
            </a:spcAft>
            <a:buChar char="•"/>
          </a:pPr>
          <a:r>
            <a:rPr lang="en-US" sz="2100" kern="1200" dirty="0" smtClean="0"/>
            <a:t>Supplier of Exempted Goods</a:t>
          </a:r>
          <a:endParaRPr lang="en-US" sz="2100" kern="1200" dirty="0"/>
        </a:p>
        <a:p>
          <a:pPr marL="228600" lvl="1" indent="-228600" algn="l" defTabSz="933450">
            <a:lnSpc>
              <a:spcPct val="90000"/>
            </a:lnSpc>
            <a:spcBef>
              <a:spcPct val="0"/>
            </a:spcBef>
            <a:spcAft>
              <a:spcPct val="15000"/>
            </a:spcAft>
            <a:buChar char="•"/>
          </a:pPr>
          <a:r>
            <a:rPr lang="en-US" sz="2100" kern="1200" dirty="0" smtClean="0"/>
            <a:t>Service Provider</a:t>
          </a:r>
          <a:endParaRPr lang="en-US" sz="2100" kern="1200" dirty="0"/>
        </a:p>
        <a:p>
          <a:pPr marL="228600" lvl="1" indent="-228600" algn="l" defTabSz="933450">
            <a:lnSpc>
              <a:spcPct val="90000"/>
            </a:lnSpc>
            <a:spcBef>
              <a:spcPct val="0"/>
            </a:spcBef>
            <a:spcAft>
              <a:spcPct val="15000"/>
            </a:spcAft>
            <a:buChar char="•"/>
          </a:pPr>
          <a:r>
            <a:rPr lang="en-US" sz="2100" kern="1200" dirty="0" smtClean="0"/>
            <a:t>Supplier through E-Commerce</a:t>
          </a:r>
          <a:endParaRPr lang="en-US" sz="2100" kern="1200" dirty="0"/>
        </a:p>
        <a:p>
          <a:pPr marL="228600" lvl="1" indent="-228600" algn="l" defTabSz="933450">
            <a:lnSpc>
              <a:spcPct val="90000"/>
            </a:lnSpc>
            <a:spcBef>
              <a:spcPct val="0"/>
            </a:spcBef>
            <a:spcAft>
              <a:spcPct val="15000"/>
            </a:spcAft>
            <a:buChar char="•"/>
          </a:pPr>
          <a:r>
            <a:rPr lang="en-US" sz="2100" kern="1200" dirty="0" smtClean="0"/>
            <a:t>Manufacturer of such Goods</a:t>
          </a:r>
          <a:endParaRPr lang="en-US" sz="2100" kern="1200" dirty="0"/>
        </a:p>
        <a:p>
          <a:pPr marL="228600" lvl="1" indent="-228600" algn="l" defTabSz="933450">
            <a:lnSpc>
              <a:spcPct val="90000"/>
            </a:lnSpc>
            <a:spcBef>
              <a:spcPct val="0"/>
            </a:spcBef>
            <a:spcAft>
              <a:spcPct val="15000"/>
            </a:spcAft>
            <a:buChar char="•"/>
          </a:pPr>
          <a:r>
            <a:rPr lang="en-US" sz="2100" kern="1200" dirty="0" smtClean="0"/>
            <a:t>Turnover in previous Year Exceeds Rs. 50 Lakhs</a:t>
          </a:r>
          <a:endParaRPr lang="en-US" sz="2100" kern="1200" dirty="0"/>
        </a:p>
      </dsp:txBody>
      <dsp:txXfrm>
        <a:off x="4828067" y="1710310"/>
        <a:ext cx="5753357" cy="2782876"/>
      </dsp:txXfrm>
    </dsp:sp>
    <dsp:sp modelId="{2094B9F8-76A6-4C3A-9EF7-DDE67D8275A4}">
      <dsp:nvSpPr>
        <dsp:cNvPr id="0" name=""/>
        <dsp:cNvSpPr/>
      </dsp:nvSpPr>
      <dsp:spPr>
        <a:xfrm>
          <a:off x="6812743" y="806811"/>
          <a:ext cx="2854410" cy="1135104"/>
        </a:xfrm>
        <a:prstGeom prst="roundRect">
          <a:avLst>
            <a:gd name="adj" fmla="val 10000"/>
          </a:avLst>
        </a:prstGeom>
        <a:solidFill>
          <a:schemeClr val="accent2">
            <a:hueOff val="6751990"/>
            <a:satOff val="2501"/>
            <a:lumOff val="7646"/>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0485" tIns="46990" rIns="70485" bIns="46990" numCol="1" spcCol="1270" anchor="ctr" anchorCtr="0">
          <a:noAutofit/>
        </a:bodyPr>
        <a:lstStyle/>
        <a:p>
          <a:pPr lvl="0" algn="ctr" defTabSz="1644650">
            <a:lnSpc>
              <a:spcPct val="90000"/>
            </a:lnSpc>
            <a:spcBef>
              <a:spcPct val="0"/>
            </a:spcBef>
            <a:spcAft>
              <a:spcPct val="35000"/>
            </a:spcAft>
          </a:pPr>
          <a:r>
            <a:rPr lang="en-US" sz="3700" kern="1200" dirty="0" smtClean="0"/>
            <a:t>Who is Ineligible</a:t>
          </a:r>
          <a:endParaRPr lang="en-US" sz="3700" kern="1200" dirty="0"/>
        </a:p>
      </dsp:txBody>
      <dsp:txXfrm>
        <a:off x="6845989" y="840057"/>
        <a:ext cx="2787918" cy="10686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6EEDCA-9F44-40F8-A077-BC04928BD35B}">
      <dsp:nvSpPr>
        <dsp:cNvPr id="0" name=""/>
        <dsp:cNvSpPr/>
      </dsp:nvSpPr>
      <dsp:spPr>
        <a:xfrm>
          <a:off x="4419599" y="548"/>
          <a:ext cx="6629400" cy="2140334"/>
        </a:xfrm>
        <a:prstGeom prst="rightArrow">
          <a:avLst>
            <a:gd name="adj1" fmla="val 75000"/>
            <a:gd name="adj2" fmla="val 50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smtClean="0"/>
            <a:t>Turnover crosses threshold Limit. </a:t>
          </a:r>
          <a:r>
            <a:rPr lang="en-US" sz="2800" b="1" kern="1200" dirty="0" smtClean="0"/>
            <a:t>(Impact on Input Tax Credit)</a:t>
          </a:r>
          <a:endParaRPr lang="en-US" sz="2800" b="1" kern="1200" dirty="0"/>
        </a:p>
        <a:p>
          <a:pPr marL="285750" lvl="1" indent="-285750" algn="l" defTabSz="1244600">
            <a:lnSpc>
              <a:spcPct val="90000"/>
            </a:lnSpc>
            <a:spcBef>
              <a:spcPct val="0"/>
            </a:spcBef>
            <a:spcAft>
              <a:spcPct val="15000"/>
            </a:spcAft>
            <a:buChar char="•"/>
          </a:pPr>
          <a:r>
            <a:rPr lang="en-US" sz="2800" kern="1200" dirty="0" smtClean="0"/>
            <a:t>Voluntary Registration</a:t>
          </a:r>
          <a:endParaRPr lang="en-US" sz="2800" kern="1200" dirty="0"/>
        </a:p>
      </dsp:txBody>
      <dsp:txXfrm>
        <a:off x="4419599" y="268090"/>
        <a:ext cx="5826775" cy="1605250"/>
      </dsp:txXfrm>
    </dsp:sp>
    <dsp:sp modelId="{5148993D-61EE-46C3-9873-701912CAFFA7}">
      <dsp:nvSpPr>
        <dsp:cNvPr id="0" name=""/>
        <dsp:cNvSpPr/>
      </dsp:nvSpPr>
      <dsp:spPr>
        <a:xfrm>
          <a:off x="0" y="548"/>
          <a:ext cx="4419600" cy="2140334"/>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b="1" kern="1200" dirty="0" smtClean="0"/>
            <a:t>Registration by Taxpayer Himself</a:t>
          </a:r>
          <a:endParaRPr lang="en-US" sz="3600" b="1" kern="1200" dirty="0"/>
        </a:p>
      </dsp:txBody>
      <dsp:txXfrm>
        <a:off x="104482" y="105030"/>
        <a:ext cx="4210636" cy="1931370"/>
      </dsp:txXfrm>
    </dsp:sp>
    <dsp:sp modelId="{B3BD66B7-06D4-409F-8C0E-9ABD87694622}">
      <dsp:nvSpPr>
        <dsp:cNvPr id="0" name=""/>
        <dsp:cNvSpPr/>
      </dsp:nvSpPr>
      <dsp:spPr>
        <a:xfrm>
          <a:off x="4419599" y="2354916"/>
          <a:ext cx="6629400" cy="2140334"/>
        </a:xfrm>
        <a:prstGeom prst="rightArrow">
          <a:avLst>
            <a:gd name="adj1" fmla="val 75000"/>
            <a:gd name="adj2" fmla="val 50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17780" rIns="17780" bIns="17780" numCol="1" spcCol="1270" anchor="ctr" anchorCtr="0">
          <a:noAutofit/>
        </a:bodyPr>
        <a:lstStyle/>
        <a:p>
          <a:pPr marL="285750" lvl="1" indent="-285750" algn="just" defTabSz="1244600">
            <a:lnSpc>
              <a:spcPct val="90000"/>
            </a:lnSpc>
            <a:spcBef>
              <a:spcPct val="0"/>
            </a:spcBef>
            <a:spcAft>
              <a:spcPct val="15000"/>
            </a:spcAft>
            <a:buChar char="•"/>
          </a:pPr>
          <a:r>
            <a:rPr lang="en-US" sz="2800" kern="1200" dirty="0" smtClean="0"/>
            <a:t>Only in case of Inspections, Assessments, Search and any other proceedings.</a:t>
          </a:r>
          <a:r>
            <a:rPr lang="en-US" sz="2800" b="1" kern="1200" dirty="0" smtClean="0"/>
            <a:t>(Impact on Input Tax Credit)</a:t>
          </a:r>
          <a:endParaRPr lang="en-US" sz="2800" b="1" kern="1200" dirty="0"/>
        </a:p>
      </dsp:txBody>
      <dsp:txXfrm>
        <a:off x="4419599" y="2622458"/>
        <a:ext cx="5826775" cy="1605250"/>
      </dsp:txXfrm>
    </dsp:sp>
    <dsp:sp modelId="{7DA30E79-A565-47BB-8ED8-6AFCE2519529}">
      <dsp:nvSpPr>
        <dsp:cNvPr id="0" name=""/>
        <dsp:cNvSpPr/>
      </dsp:nvSpPr>
      <dsp:spPr>
        <a:xfrm>
          <a:off x="0" y="2354916"/>
          <a:ext cx="4419600" cy="2140334"/>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b="1" kern="1200" dirty="0" err="1" smtClean="0"/>
            <a:t>Suo</a:t>
          </a:r>
          <a:r>
            <a:rPr lang="en-US" sz="3600" b="1" kern="1200" dirty="0" smtClean="0"/>
            <a:t>-Motto by Proper Officer</a:t>
          </a:r>
          <a:endParaRPr lang="en-US" sz="3600" b="1" kern="1200" dirty="0"/>
        </a:p>
      </dsp:txBody>
      <dsp:txXfrm>
        <a:off x="104482" y="2459398"/>
        <a:ext cx="4210636" cy="19313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161F9E-C741-4138-8EC0-D87973C5F9E2}">
      <dsp:nvSpPr>
        <dsp:cNvPr id="0" name=""/>
        <dsp:cNvSpPr/>
      </dsp:nvSpPr>
      <dsp:spPr>
        <a:xfrm rot="5400000">
          <a:off x="-271478" y="273602"/>
          <a:ext cx="1809854" cy="1266897"/>
        </a:xfrm>
        <a:prstGeom prst="chevron">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b="1" kern="1200" dirty="0" smtClean="0"/>
            <a:t>IGST</a:t>
          </a:r>
          <a:endParaRPr lang="en-US" sz="3300" b="1" kern="1200" dirty="0"/>
        </a:p>
      </dsp:txBody>
      <dsp:txXfrm rot="-5400000">
        <a:off x="1" y="635573"/>
        <a:ext cx="1266897" cy="542957"/>
      </dsp:txXfrm>
    </dsp:sp>
    <dsp:sp modelId="{1A21E9FB-EBB1-4D9B-ADB4-0973367CDA7D}">
      <dsp:nvSpPr>
        <dsp:cNvPr id="0" name=""/>
        <dsp:cNvSpPr/>
      </dsp:nvSpPr>
      <dsp:spPr>
        <a:xfrm rot="5400000">
          <a:off x="2636046" y="-1367023"/>
          <a:ext cx="1176405" cy="3914702"/>
        </a:xfrm>
        <a:prstGeom prst="round2SameRect">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kern="1200" dirty="0" smtClean="0"/>
            <a:t>IGST</a:t>
          </a:r>
          <a:endParaRPr lang="en-US" sz="2300" kern="1200" dirty="0"/>
        </a:p>
        <a:p>
          <a:pPr marL="228600" lvl="1" indent="-228600" algn="l" defTabSz="1022350">
            <a:lnSpc>
              <a:spcPct val="90000"/>
            </a:lnSpc>
            <a:spcBef>
              <a:spcPct val="0"/>
            </a:spcBef>
            <a:spcAft>
              <a:spcPct val="15000"/>
            </a:spcAft>
            <a:buChar char="•"/>
          </a:pPr>
          <a:r>
            <a:rPr lang="en-US" sz="2300" kern="1200" dirty="0" smtClean="0"/>
            <a:t>CGST</a:t>
          </a:r>
          <a:endParaRPr lang="en-US" sz="2300" kern="1200" dirty="0"/>
        </a:p>
        <a:p>
          <a:pPr marL="228600" lvl="1" indent="-228600" algn="l" defTabSz="1022350">
            <a:lnSpc>
              <a:spcPct val="90000"/>
            </a:lnSpc>
            <a:spcBef>
              <a:spcPct val="0"/>
            </a:spcBef>
            <a:spcAft>
              <a:spcPct val="15000"/>
            </a:spcAft>
            <a:buChar char="•"/>
          </a:pPr>
          <a:r>
            <a:rPr lang="en-US" sz="2300" kern="1200" dirty="0" smtClean="0"/>
            <a:t>SGST</a:t>
          </a:r>
          <a:endParaRPr lang="en-US" sz="2300" kern="1200" dirty="0"/>
        </a:p>
      </dsp:txBody>
      <dsp:txXfrm rot="-5400000">
        <a:off x="1266898" y="59552"/>
        <a:ext cx="3857275" cy="1061551"/>
      </dsp:txXfrm>
    </dsp:sp>
    <dsp:sp modelId="{7341B4F1-1498-4DFF-8D38-0E75B86D1EF7}">
      <dsp:nvSpPr>
        <dsp:cNvPr id="0" name=""/>
        <dsp:cNvSpPr/>
      </dsp:nvSpPr>
      <dsp:spPr>
        <a:xfrm rot="5400000">
          <a:off x="-271478" y="1891470"/>
          <a:ext cx="1809854" cy="1266897"/>
        </a:xfrm>
        <a:prstGeom prst="chevron">
          <a:avLst/>
        </a:prstGeom>
        <a:solidFill>
          <a:schemeClr val="accent3">
            <a:hueOff val="0"/>
            <a:satOff val="0"/>
            <a:lumOff val="0"/>
            <a:alphaOff val="0"/>
          </a:schemeClr>
        </a:solidFill>
        <a:ln w="1905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b="1" kern="1200" dirty="0" smtClean="0"/>
            <a:t>CGST</a:t>
          </a:r>
          <a:endParaRPr lang="en-US" sz="3300" b="1" kern="1200" dirty="0"/>
        </a:p>
      </dsp:txBody>
      <dsp:txXfrm rot="-5400000">
        <a:off x="1" y="2253441"/>
        <a:ext cx="1266897" cy="542957"/>
      </dsp:txXfrm>
    </dsp:sp>
    <dsp:sp modelId="{F29E4425-7F7B-4832-9207-CCEFDDF83D86}">
      <dsp:nvSpPr>
        <dsp:cNvPr id="0" name=""/>
        <dsp:cNvSpPr/>
      </dsp:nvSpPr>
      <dsp:spPr>
        <a:xfrm rot="5400000">
          <a:off x="2636046" y="250843"/>
          <a:ext cx="1176405" cy="3914702"/>
        </a:xfrm>
        <a:prstGeom prst="round2SameRect">
          <a:avLst/>
        </a:prstGeom>
        <a:solidFill>
          <a:schemeClr val="lt1">
            <a:alpha val="90000"/>
            <a:hueOff val="0"/>
            <a:satOff val="0"/>
            <a:lumOff val="0"/>
            <a:alphaOff val="0"/>
          </a:schemeClr>
        </a:solidFill>
        <a:ln w="1905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kern="1200" dirty="0" smtClean="0"/>
            <a:t>CGST</a:t>
          </a:r>
          <a:endParaRPr lang="en-US" sz="2300" kern="1200" dirty="0"/>
        </a:p>
        <a:p>
          <a:pPr marL="228600" lvl="1" indent="-228600" algn="l" defTabSz="1022350">
            <a:lnSpc>
              <a:spcPct val="90000"/>
            </a:lnSpc>
            <a:spcBef>
              <a:spcPct val="0"/>
            </a:spcBef>
            <a:spcAft>
              <a:spcPct val="15000"/>
            </a:spcAft>
            <a:buChar char="•"/>
          </a:pPr>
          <a:r>
            <a:rPr lang="en-US" sz="2300" kern="1200" dirty="0" smtClean="0"/>
            <a:t>IGST</a:t>
          </a:r>
          <a:endParaRPr lang="en-US" sz="2300" kern="1200" dirty="0"/>
        </a:p>
      </dsp:txBody>
      <dsp:txXfrm rot="-5400000">
        <a:off x="1266898" y="1677419"/>
        <a:ext cx="3857275" cy="1061551"/>
      </dsp:txXfrm>
    </dsp:sp>
    <dsp:sp modelId="{FEE746C5-45E2-4582-9F3D-C8BB35184F5E}">
      <dsp:nvSpPr>
        <dsp:cNvPr id="0" name=""/>
        <dsp:cNvSpPr/>
      </dsp:nvSpPr>
      <dsp:spPr>
        <a:xfrm rot="5400000">
          <a:off x="-271478" y="3509337"/>
          <a:ext cx="1809854" cy="1266897"/>
        </a:xfrm>
        <a:prstGeom prst="chevron">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b="1" kern="1200" dirty="0" smtClean="0"/>
            <a:t>SGST</a:t>
          </a:r>
          <a:endParaRPr lang="en-US" sz="3300" b="1" kern="1200" dirty="0"/>
        </a:p>
      </dsp:txBody>
      <dsp:txXfrm rot="-5400000">
        <a:off x="1" y="3871308"/>
        <a:ext cx="1266897" cy="542957"/>
      </dsp:txXfrm>
    </dsp:sp>
    <dsp:sp modelId="{B6FA8D2F-5E22-4C2D-8059-74361244EF25}">
      <dsp:nvSpPr>
        <dsp:cNvPr id="0" name=""/>
        <dsp:cNvSpPr/>
      </dsp:nvSpPr>
      <dsp:spPr>
        <a:xfrm rot="5400000">
          <a:off x="2636046" y="1868710"/>
          <a:ext cx="1176405" cy="3914702"/>
        </a:xfrm>
        <a:prstGeom prst="round2SameRect">
          <a:avLst/>
        </a:prstGeom>
        <a:solidFill>
          <a:schemeClr val="lt1">
            <a:alpha val="90000"/>
            <a:hueOff val="0"/>
            <a:satOff val="0"/>
            <a:lumOff val="0"/>
            <a:alphaOff val="0"/>
          </a:schemeClr>
        </a:solidFill>
        <a:ln w="1905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kern="1200" dirty="0" smtClean="0"/>
            <a:t>SGST</a:t>
          </a:r>
          <a:endParaRPr lang="en-US" sz="2300" kern="1200" dirty="0"/>
        </a:p>
        <a:p>
          <a:pPr marL="228600" lvl="1" indent="-228600" algn="l" defTabSz="1022350">
            <a:lnSpc>
              <a:spcPct val="90000"/>
            </a:lnSpc>
            <a:spcBef>
              <a:spcPct val="0"/>
            </a:spcBef>
            <a:spcAft>
              <a:spcPct val="15000"/>
            </a:spcAft>
            <a:buChar char="•"/>
          </a:pPr>
          <a:r>
            <a:rPr lang="en-US" sz="2300" kern="1200" dirty="0" smtClean="0"/>
            <a:t>IGST</a:t>
          </a:r>
          <a:endParaRPr lang="en-US" sz="2300" kern="1200" dirty="0"/>
        </a:p>
      </dsp:txBody>
      <dsp:txXfrm rot="-5400000">
        <a:off x="1266898" y="3295286"/>
        <a:ext cx="3857275" cy="1061551"/>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7ED53E-819A-0C4D-8921-2F9A18D1BAAD}" type="datetimeFigureOut">
              <a:rPr lang="en-US" smtClean="0"/>
              <a:t>10/27/17</a:t>
            </a:fld>
            <a:endParaRPr lang="en-US"/>
          </a:p>
        </p:txBody>
      </p:sp>
      <p:sp>
        <p:nvSpPr>
          <p:cNvPr id="4" name="Slide Image Placeholder 3"/>
          <p:cNvSpPr>
            <a:spLocks noGrp="1" noRot="1" noChangeAspect="1"/>
          </p:cNvSpPr>
          <p:nvPr>
            <p:ph type="sldImg" idx="2"/>
          </p:nvPr>
        </p:nvSpPr>
        <p:spPr>
          <a:xfrm>
            <a:off x="692150" y="1143000"/>
            <a:ext cx="54737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A9B300-4AB1-0B41-8FB1-55C0EF26E7C0}" type="slidenum">
              <a:rPr lang="en-US" smtClean="0"/>
              <a:t>‹#›</a:t>
            </a:fld>
            <a:endParaRPr lang="en-US"/>
          </a:p>
        </p:txBody>
      </p:sp>
    </p:spTree>
    <p:extLst>
      <p:ext uri="{BB962C8B-B14F-4D97-AF65-F5344CB8AC3E}">
        <p14:creationId xmlns:p14="http://schemas.microsoft.com/office/powerpoint/2010/main" val="560443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7195732" y="3810003"/>
            <a:ext cx="496610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7195756" y="3897010"/>
            <a:ext cx="4966085"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7195756" y="4115167"/>
            <a:ext cx="4966085"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7195754" y="4164403"/>
            <a:ext cx="2614795"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7195754" y="4199572"/>
            <a:ext cx="2614795"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7195754" y="3962400"/>
            <a:ext cx="4074216"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9811011" y="4060983"/>
            <a:ext cx="2128322"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12161838"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2" y="3675530"/>
            <a:ext cx="12161839"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8530911" y="3643090"/>
            <a:ext cx="3630928"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12161838"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608092" y="2401890"/>
            <a:ext cx="112497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608092" y="3899938"/>
            <a:ext cx="6587662"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8918681" y="4206240"/>
            <a:ext cx="1276993" cy="457200"/>
          </a:xfrm>
        </p:spPr>
        <p:txBody>
          <a:bodyPr/>
          <a:lstStyle/>
          <a:p>
            <a:fld id="{1D8BD707-D9CF-40AE-B4C6-C98DA3205C09}" type="datetimeFigureOut">
              <a:rPr lang="en-US" smtClean="0"/>
              <a:pPr/>
              <a:t>10/27/17</a:t>
            </a:fld>
            <a:endParaRPr lang="en-US"/>
          </a:p>
        </p:txBody>
      </p:sp>
      <p:sp>
        <p:nvSpPr>
          <p:cNvPr id="17" name="Footer Placeholder 16"/>
          <p:cNvSpPr>
            <a:spLocks noGrp="1"/>
          </p:cNvSpPr>
          <p:nvPr>
            <p:ph type="ftr" sz="quarter" idx="11"/>
          </p:nvPr>
        </p:nvSpPr>
        <p:spPr>
          <a:xfrm>
            <a:off x="7195754" y="4205288"/>
            <a:ext cx="1722927" cy="457200"/>
          </a:xfrm>
        </p:spPr>
        <p:txBody>
          <a:bodyPr/>
          <a:lstStyle/>
          <a:p>
            <a:endParaRPr lang="en-US"/>
          </a:p>
        </p:txBody>
      </p:sp>
      <p:sp>
        <p:nvSpPr>
          <p:cNvPr id="29" name="Slide Number Placeholder 28"/>
          <p:cNvSpPr>
            <a:spLocks noGrp="1"/>
          </p:cNvSpPr>
          <p:nvPr>
            <p:ph type="sldNum" sz="quarter" idx="12"/>
          </p:nvPr>
        </p:nvSpPr>
        <p:spPr>
          <a:xfrm>
            <a:off x="11066006" y="1136"/>
            <a:ext cx="994483" cy="365760"/>
          </a:xfrm>
        </p:spPr>
        <p:txBody>
          <a:bodyPr/>
          <a:lstStyle>
            <a:lvl1pPr algn="r">
              <a:defRPr sz="1800">
                <a:solidFill>
                  <a:schemeClr val="bg1"/>
                </a:solidFill>
              </a:defRPr>
            </a:lvl1p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20030" y="1143000"/>
            <a:ext cx="2533716"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8092" y="1143000"/>
            <a:ext cx="8310589"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0702" y="1981202"/>
            <a:ext cx="10337562"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60702" y="3367088"/>
            <a:ext cx="10337562"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608092" y="2249427"/>
            <a:ext cx="5371478"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82268" y="2249427"/>
            <a:ext cx="5371478"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6743" y="1143000"/>
            <a:ext cx="11148352"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06743" y="2244970"/>
            <a:ext cx="5375532"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279396" y="2244970"/>
            <a:ext cx="5375701"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506743" y="2708519"/>
            <a:ext cx="5375532"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275511" y="2708519"/>
            <a:ext cx="5375701"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1D8BD707-D9CF-40AE-B4C6-C98DA3205C09}" type="datetimeFigureOut">
              <a:rPr lang="en-US" smtClean="0"/>
              <a:pPr/>
              <a:t>10/27/17</a:t>
            </a:fld>
            <a:endParaRPr lang="en-US"/>
          </a:p>
        </p:txBody>
      </p:sp>
      <p:sp>
        <p:nvSpPr>
          <p:cNvPr id="27" name="Slide Number Placeholder 26"/>
          <p:cNvSpPr>
            <a:spLocks noGrp="1"/>
          </p:cNvSpPr>
          <p:nvPr>
            <p:ph type="sldNum" sz="quarter" idx="11"/>
          </p:nvPr>
        </p:nvSpPr>
        <p:spPr/>
        <p:txBody>
          <a:bodyPr rtlCol="0"/>
          <a:lstStyle/>
          <a:p>
            <a:fld id="{B6F15528-21DE-4FAA-801E-634DDDAF4B2B}"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8092" y="1143000"/>
            <a:ext cx="10945654"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8756524" y="612648"/>
            <a:ext cx="1273194" cy="457200"/>
          </a:xfrm>
        </p:spPr>
        <p:txBody>
          <a:bodyPr/>
          <a:lstStyle/>
          <a:p>
            <a:fld id="{1D8BD707-D9CF-40AE-B4C6-C98DA3205C09}" type="datetimeFigureOut">
              <a:rPr lang="en-US" smtClean="0"/>
              <a:pPr/>
              <a:t>10/27/17</a:t>
            </a:fld>
            <a:endParaRPr lang="en-US"/>
          </a:p>
        </p:txBody>
      </p:sp>
      <p:sp>
        <p:nvSpPr>
          <p:cNvPr id="4" name="Footer Placeholder 3"/>
          <p:cNvSpPr>
            <a:spLocks noGrp="1"/>
          </p:cNvSpPr>
          <p:nvPr>
            <p:ph type="ftr" sz="quarter" idx="11"/>
          </p:nvPr>
        </p:nvSpPr>
        <p:spPr>
          <a:xfrm>
            <a:off x="6993058" y="612648"/>
            <a:ext cx="1763467" cy="457200"/>
          </a:xfrm>
        </p:spPr>
        <p:txBody>
          <a:bodyPr/>
          <a:lstStyle/>
          <a:p>
            <a:endParaRPr lang="en-US"/>
          </a:p>
        </p:txBody>
      </p:sp>
      <p:sp>
        <p:nvSpPr>
          <p:cNvPr id="5" name="Slide Number Placeholder 4"/>
          <p:cNvSpPr>
            <a:spLocks noGrp="1"/>
          </p:cNvSpPr>
          <p:nvPr>
            <p:ph type="sldNum" sz="quarter" idx="12"/>
          </p:nvPr>
        </p:nvSpPr>
        <p:spPr>
          <a:xfrm>
            <a:off x="10872683" y="2272"/>
            <a:ext cx="1013487" cy="365760"/>
          </a:xfrm>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10/27/17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20336" y="1101970"/>
            <a:ext cx="44998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7120336" y="2010727"/>
            <a:ext cx="44998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02697" y="776287"/>
            <a:ext cx="6786306"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235967" y="1109161"/>
            <a:ext cx="780468"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536896" y="1143000"/>
            <a:ext cx="6080919"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8097841" y="3274309"/>
            <a:ext cx="3445854"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21"/>
            <a:ext cx="12161838"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12161838"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2" y="308279"/>
            <a:ext cx="12161839"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7195732" y="360249"/>
            <a:ext cx="496610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7195756" y="440115"/>
            <a:ext cx="4966085"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7191949" y="497504"/>
            <a:ext cx="4074216"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9807205" y="588943"/>
            <a:ext cx="2128322"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12083322" y="-2001"/>
            <a:ext cx="76645"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12029474" y="-2001"/>
            <a:ext cx="3648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12004133" y="-2001"/>
            <a:ext cx="12162"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11937624" y="-2001"/>
            <a:ext cx="36486"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11858160" y="380"/>
            <a:ext cx="72971"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11802030" y="380"/>
            <a:ext cx="12162"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608092" y="1143000"/>
            <a:ext cx="10945654"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08092" y="2249424"/>
            <a:ext cx="10945654"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8760322" y="612648"/>
            <a:ext cx="1273194" cy="457200"/>
          </a:xfrm>
          <a:prstGeom prst="rect">
            <a:avLst/>
          </a:prstGeom>
        </p:spPr>
        <p:txBody>
          <a:bodyPr vert="horz"/>
          <a:lstStyle>
            <a:lvl1pPr algn="l" eaLnBrk="1" latinLnBrk="0" hangingPunct="1">
              <a:defRPr kumimoji="0" sz="800">
                <a:solidFill>
                  <a:schemeClr val="accent2"/>
                </a:solidFill>
              </a:defRPr>
            </a:lvl1pPr>
          </a:lstStyle>
          <a:p>
            <a:fld id="{1D8BD707-D9CF-40AE-B4C6-C98DA3205C09}" type="datetimeFigureOut">
              <a:rPr lang="en-US" smtClean="0"/>
              <a:pPr/>
              <a:t>10/27/17</a:t>
            </a:fld>
            <a:endParaRPr lang="en-US"/>
          </a:p>
        </p:txBody>
      </p:sp>
      <p:sp>
        <p:nvSpPr>
          <p:cNvPr id="3" name="Footer Placeholder 2"/>
          <p:cNvSpPr>
            <a:spLocks noGrp="1"/>
          </p:cNvSpPr>
          <p:nvPr>
            <p:ph type="ftr" sz="quarter" idx="3"/>
          </p:nvPr>
        </p:nvSpPr>
        <p:spPr>
          <a:xfrm>
            <a:off x="6993058" y="612648"/>
            <a:ext cx="1763467"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10872683" y="2272"/>
            <a:ext cx="1013487" cy="365760"/>
          </a:xfrm>
          <a:prstGeom prst="rect">
            <a:avLst/>
          </a:prstGeom>
        </p:spPr>
        <p:txBody>
          <a:bodyPr vert="horz" anchor="b"/>
          <a:lstStyle>
            <a:lvl1pPr algn="r" eaLnBrk="1" latinLnBrk="0" hangingPunct="1">
              <a:defRPr kumimoji="0" sz="1800">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diagramData" Target="../diagrams/data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diagramData" Target="../diagrams/data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5396" y="-228600"/>
            <a:ext cx="11452397" cy="6400800"/>
          </a:xfrm>
        </p:spPr>
        <p:txBody>
          <a:bodyPr anchor="t"/>
          <a:lstStyle/>
          <a:p>
            <a:pPr algn="ctr"/>
            <a:r>
              <a:rPr lang="en-US" sz="4000" dirty="0" smtClean="0">
                <a:latin typeface="Cambria" pitchFamily="18" charset="0"/>
              </a:rPr>
              <a:t/>
            </a:r>
            <a:br>
              <a:rPr lang="en-US" sz="4000" dirty="0" smtClean="0">
                <a:latin typeface="Cambria" pitchFamily="18" charset="0"/>
              </a:rPr>
            </a:br>
            <a:r>
              <a:rPr lang="en-US" sz="4800" dirty="0" smtClean="0">
                <a:latin typeface="Cambria" pitchFamily="18" charset="0"/>
              </a:rPr>
              <a:t>Registrations and Payment of Tax</a:t>
            </a:r>
            <a:br>
              <a:rPr lang="en-US" sz="4800" dirty="0" smtClean="0">
                <a:latin typeface="Cambria" pitchFamily="18" charset="0"/>
              </a:rPr>
            </a:br>
            <a:r>
              <a:rPr lang="en-US" sz="4800" dirty="0" smtClean="0">
                <a:latin typeface="Cambria" pitchFamily="18" charset="0"/>
              </a:rPr>
              <a:t>under</a:t>
            </a:r>
            <a:br>
              <a:rPr lang="en-US" sz="4800" dirty="0" smtClean="0">
                <a:latin typeface="Cambria" pitchFamily="18" charset="0"/>
              </a:rPr>
            </a:br>
            <a:r>
              <a:rPr lang="en-US" sz="4800" dirty="0" smtClean="0">
                <a:latin typeface="Cambria" pitchFamily="18" charset="0"/>
              </a:rPr>
              <a:t>Goods and services Tax Act 2017</a:t>
            </a:r>
            <a:r>
              <a:rPr lang="en-US" sz="4000" dirty="0" smtClean="0">
                <a:latin typeface="Cambria" pitchFamily="18" charset="0"/>
              </a:rPr>
              <a:t/>
            </a:r>
            <a:br>
              <a:rPr lang="en-US" sz="4000" dirty="0" smtClean="0">
                <a:latin typeface="Cambria" pitchFamily="18" charset="0"/>
              </a:rPr>
            </a:br>
            <a:r>
              <a:rPr lang="en-US" dirty="0" smtClean="0">
                <a:latin typeface="Cambria" pitchFamily="18" charset="0"/>
              </a:rPr>
              <a:t/>
            </a:r>
            <a:br>
              <a:rPr lang="en-US" dirty="0" smtClean="0">
                <a:latin typeface="Cambria" pitchFamily="18" charset="0"/>
              </a:rPr>
            </a:br>
            <a:endParaRPr lang="en-US" dirty="0">
              <a:latin typeface="Cambria" pitchFamily="18" charset="0"/>
            </a:endParaRPr>
          </a:p>
        </p:txBody>
      </p:sp>
      <p:sp>
        <p:nvSpPr>
          <p:cNvPr id="3" name="Subtitle 2"/>
          <p:cNvSpPr>
            <a:spLocks noGrp="1"/>
          </p:cNvSpPr>
          <p:nvPr>
            <p:ph type="subTitle" idx="1"/>
          </p:nvPr>
        </p:nvSpPr>
        <p:spPr>
          <a:xfrm>
            <a:off x="213520" y="4343400"/>
            <a:ext cx="11353800" cy="1905000"/>
          </a:xfrm>
        </p:spPr>
        <p:txBody>
          <a:bodyPr anchor="t">
            <a:normAutofit lnSpcReduction="10000"/>
          </a:bodyPr>
          <a:lstStyle/>
          <a:p>
            <a:r>
              <a:rPr lang="en-US" dirty="0" smtClean="0"/>
              <a:t>CA. Naveen Garg</a:t>
            </a:r>
          </a:p>
          <a:p>
            <a:r>
              <a:rPr lang="en-US" dirty="0" smtClean="0"/>
              <a:t>9911-283-111</a:t>
            </a:r>
          </a:p>
          <a:p>
            <a:r>
              <a:rPr lang="en-US" dirty="0" err="1" smtClean="0"/>
              <a:t>Nvn_garg@yahoo.com</a:t>
            </a:r>
            <a:endParaRPr lang="en-US" dirty="0" smtClean="0"/>
          </a:p>
          <a:p>
            <a:r>
              <a:rPr lang="en-US" dirty="0" smtClean="0"/>
              <a:t>DMRN &amp; Associates</a:t>
            </a:r>
          </a:p>
          <a:p>
            <a:r>
              <a:rPr lang="en-US" sz="1800" dirty="0" smtClean="0"/>
              <a:t>Chartered Accountants</a:t>
            </a:r>
            <a:endParaRPr lang="en-US" sz="18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19" y="685800"/>
            <a:ext cx="1828800" cy="1828800"/>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457200"/>
            <a:ext cx="6539627" cy="1066800"/>
          </a:xfrm>
        </p:spPr>
        <p:txBody>
          <a:bodyPr>
            <a:normAutofit/>
          </a:bodyPr>
          <a:lstStyle/>
          <a:p>
            <a:r>
              <a:rPr lang="en-US" b="1" dirty="0" smtClean="0"/>
              <a:t>Composition Scheme:</a:t>
            </a:r>
            <a:endParaRPr lang="en-US" b="1" dirty="0"/>
          </a:p>
        </p:txBody>
      </p:sp>
      <p:graphicFrame>
        <p:nvGraphicFramePr>
          <p:cNvPr id="4" name="Diagram 3"/>
          <p:cNvGraphicFramePr/>
          <p:nvPr>
            <p:extLst>
              <p:ext uri="{D42A27DB-BD31-4B8C-83A1-F6EECF244321}">
                <p14:modId xmlns:p14="http://schemas.microsoft.com/office/powerpoint/2010/main" val="1753102962"/>
              </p:ext>
            </p:extLst>
          </p:nvPr>
        </p:nvGraphicFramePr>
        <p:xfrm>
          <a:off x="518319" y="1071739"/>
          <a:ext cx="11277600" cy="54052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11719719" cy="1066800"/>
          </a:xfrm>
        </p:spPr>
        <p:txBody>
          <a:bodyPr>
            <a:normAutofit fontScale="90000"/>
          </a:bodyPr>
          <a:lstStyle/>
          <a:p>
            <a:r>
              <a:rPr lang="en-US" b="1" dirty="0" smtClean="0"/>
              <a:t>Is Inter-state Purchaser also eligible for Composition</a:t>
            </a:r>
            <a:endParaRPr lang="en-US" b="1" dirty="0"/>
          </a:p>
        </p:txBody>
      </p:sp>
      <p:sp>
        <p:nvSpPr>
          <p:cNvPr id="3" name="Content Placeholder 2"/>
          <p:cNvSpPr>
            <a:spLocks noGrp="1"/>
          </p:cNvSpPr>
          <p:nvPr>
            <p:ph idx="1"/>
          </p:nvPr>
        </p:nvSpPr>
        <p:spPr>
          <a:xfrm>
            <a:off x="289719" y="1676400"/>
            <a:ext cx="11506200" cy="4898136"/>
          </a:xfrm>
        </p:spPr>
        <p:txBody>
          <a:bodyPr/>
          <a:lstStyle/>
          <a:p>
            <a:pPr>
              <a:buNone/>
            </a:pPr>
            <a:r>
              <a:rPr lang="en-US" dirty="0" smtClean="0"/>
              <a:t>Section 10(2)(c) : Registered Person shall be eligible to opt under sub-section (1) i.e. Composition Scheme, if:</a:t>
            </a:r>
          </a:p>
          <a:p>
            <a:r>
              <a:rPr lang="en-US" dirty="0" smtClean="0"/>
              <a:t>(c) he is not engaged in making any inter-state outward supplies of goods</a:t>
            </a:r>
          </a:p>
          <a:p>
            <a:endParaRPr lang="en-US" dirty="0"/>
          </a:p>
          <a:p>
            <a:r>
              <a:rPr lang="en-US" dirty="0" smtClean="0"/>
              <a:t>Remark: If person made Inter-State purchase Shall avail Composition Scheme.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1000"/>
                                        <p:tgtEl>
                                          <p:spTgt spid="3">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919" y="816923"/>
            <a:ext cx="3886199" cy="1295401"/>
          </a:xfrm>
          <a:solidFill>
            <a:schemeClr val="accent1">
              <a:lumMod val="75000"/>
            </a:schemeClr>
          </a:solidFill>
        </p:spPr>
        <p:txBody>
          <a:bodyPr>
            <a:noAutofit/>
          </a:bodyPr>
          <a:lstStyle/>
          <a:p>
            <a:pPr algn="ctr"/>
            <a:r>
              <a:rPr lang="en-US" sz="4400" b="1" dirty="0" smtClean="0">
                <a:solidFill>
                  <a:schemeClr val="bg1"/>
                </a:solidFill>
              </a:rPr>
              <a:t>Manufacturer:</a:t>
            </a:r>
            <a:endParaRPr lang="en-US" sz="4400" b="1" dirty="0">
              <a:solidFill>
                <a:schemeClr val="bg1"/>
              </a:solidFill>
            </a:endParaRPr>
          </a:p>
        </p:txBody>
      </p:sp>
      <p:sp>
        <p:nvSpPr>
          <p:cNvPr id="3" name="TextBox 2"/>
          <p:cNvSpPr txBox="1"/>
          <p:nvPr/>
        </p:nvSpPr>
        <p:spPr>
          <a:xfrm>
            <a:off x="365920" y="2286001"/>
            <a:ext cx="3886199" cy="4419599"/>
          </a:xfrm>
          <a:prstGeom prst="rect">
            <a:avLst/>
          </a:prstGeom>
          <a:solidFill>
            <a:schemeClr val="accent1">
              <a:lumMod val="75000"/>
            </a:schemeClr>
          </a:solidFill>
        </p:spPr>
        <p:txBody>
          <a:bodyPr vert="horz" anchor="ctr">
            <a:noAutofit/>
          </a:bodyPr>
          <a:lstStyle>
            <a:lvl1pPr algn="ctr">
              <a:spcBef>
                <a:spcPct val="0"/>
              </a:spcBef>
              <a:buNone/>
              <a:defRPr kumimoji="0" sz="4400" b="1">
                <a:solidFill>
                  <a:schemeClr val="bg1"/>
                </a:solidFill>
                <a:latin typeface="+mj-lt"/>
                <a:ea typeface="+mj-ea"/>
                <a:cs typeface="+mj-cs"/>
              </a:defRPr>
            </a:lvl1pPr>
          </a:lstStyle>
          <a:p>
            <a:pPr algn="just"/>
            <a:r>
              <a:rPr lang="en-US" sz="2200" dirty="0"/>
              <a:t>S. 2(72) “manufacture” means processing of raw material or inputs in any manner that results in emergence of a new product having a distinct name, character and use and the term “manufacturer” shall be construed accordingly; </a:t>
            </a:r>
          </a:p>
          <a:p>
            <a:endParaRPr lang="en-US" sz="2200" dirty="0"/>
          </a:p>
        </p:txBody>
      </p:sp>
      <p:sp>
        <p:nvSpPr>
          <p:cNvPr id="5" name="Title 1"/>
          <p:cNvSpPr txBox="1">
            <a:spLocks/>
          </p:cNvSpPr>
          <p:nvPr/>
        </p:nvSpPr>
        <p:spPr>
          <a:xfrm>
            <a:off x="8062119" y="816922"/>
            <a:ext cx="3886199" cy="1295401"/>
          </a:xfrm>
          <a:prstGeom prst="rect">
            <a:avLst/>
          </a:prstGeom>
          <a:solidFill>
            <a:schemeClr val="accent1">
              <a:lumMod val="75000"/>
            </a:schemeClr>
          </a:solidFill>
        </p:spPr>
        <p:txBody>
          <a:bodyPr vert="horz" anchor="ctr">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pPr algn="ctr"/>
            <a:r>
              <a:rPr lang="en-US" sz="4400" b="1" dirty="0" smtClean="0">
                <a:solidFill>
                  <a:schemeClr val="bg1"/>
                </a:solidFill>
              </a:rPr>
              <a:t>Job Work</a:t>
            </a:r>
          </a:p>
          <a:p>
            <a:pPr algn="ctr"/>
            <a:r>
              <a:rPr lang="en-US" sz="4400" b="1" dirty="0" smtClean="0">
                <a:solidFill>
                  <a:schemeClr val="bg1"/>
                </a:solidFill>
              </a:rPr>
              <a:t>:</a:t>
            </a:r>
            <a:endParaRPr lang="en-US" sz="4400" b="1" dirty="0">
              <a:solidFill>
                <a:schemeClr val="bg1"/>
              </a:solidFill>
            </a:endParaRPr>
          </a:p>
        </p:txBody>
      </p:sp>
      <p:sp>
        <p:nvSpPr>
          <p:cNvPr id="7" name="TextBox 6"/>
          <p:cNvSpPr txBox="1"/>
          <p:nvPr/>
        </p:nvSpPr>
        <p:spPr>
          <a:xfrm>
            <a:off x="8062118" y="2286001"/>
            <a:ext cx="3886199" cy="4419599"/>
          </a:xfrm>
          <a:prstGeom prst="rect">
            <a:avLst/>
          </a:prstGeom>
          <a:solidFill>
            <a:schemeClr val="accent1">
              <a:lumMod val="75000"/>
            </a:schemeClr>
          </a:solidFill>
        </p:spPr>
        <p:txBody>
          <a:bodyPr vert="horz" anchor="ctr">
            <a:noAutofit/>
          </a:bodyPr>
          <a:lstStyle>
            <a:lvl1pPr algn="ctr">
              <a:spcBef>
                <a:spcPct val="0"/>
              </a:spcBef>
              <a:buNone/>
              <a:defRPr kumimoji="0" sz="4400" b="1">
                <a:solidFill>
                  <a:schemeClr val="bg1"/>
                </a:solidFill>
                <a:latin typeface="+mj-lt"/>
                <a:ea typeface="+mj-ea"/>
                <a:cs typeface="+mj-cs"/>
              </a:defRPr>
            </a:lvl1pPr>
          </a:lstStyle>
          <a:p>
            <a:pPr algn="just"/>
            <a:r>
              <a:rPr lang="en-US" sz="2400" dirty="0" smtClean="0"/>
              <a:t>S. 2(</a:t>
            </a:r>
            <a:r>
              <a:rPr lang="en-US" sz="2400" i="1" dirty="0" smtClean="0"/>
              <a:t>68</a:t>
            </a:r>
            <a:r>
              <a:rPr lang="en-US" sz="2400" dirty="0"/>
              <a:t>) “job work” means any treatment or process undertaken by a person on goods </a:t>
            </a:r>
            <a:r>
              <a:rPr lang="en-US" sz="2400" u="sng" dirty="0"/>
              <a:t>belonging to another registered person</a:t>
            </a:r>
            <a:r>
              <a:rPr lang="en-US" sz="2400" dirty="0"/>
              <a:t> and the expression “job worker” shall be construed accordingly; </a:t>
            </a:r>
          </a:p>
        </p:txBody>
      </p:sp>
      <p:sp>
        <p:nvSpPr>
          <p:cNvPr id="8" name="Plaque 7"/>
          <p:cNvSpPr/>
          <p:nvPr/>
        </p:nvSpPr>
        <p:spPr>
          <a:xfrm>
            <a:off x="4633119" y="2112323"/>
            <a:ext cx="2895600" cy="3886200"/>
          </a:xfrm>
          <a:prstGeom prst="plaqu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t>Job Worker Never be considered as Manufacturer</a:t>
            </a:r>
            <a:endParaRPr lang="en-US" sz="2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319" y="457200"/>
            <a:ext cx="10945654" cy="1066800"/>
          </a:xfrm>
        </p:spPr>
        <p:txBody>
          <a:bodyPr/>
          <a:lstStyle/>
          <a:p>
            <a:r>
              <a:rPr lang="en-US" b="1" dirty="0" smtClean="0"/>
              <a:t>Registration Modes:</a:t>
            </a:r>
            <a:endParaRPr lang="en-US" b="1" dirty="0"/>
          </a:p>
        </p:txBody>
      </p:sp>
      <p:graphicFrame>
        <p:nvGraphicFramePr>
          <p:cNvPr id="4" name="Diagram 3"/>
          <p:cNvGraphicFramePr/>
          <p:nvPr/>
        </p:nvGraphicFramePr>
        <p:xfrm>
          <a:off x="365919" y="1752600"/>
          <a:ext cx="11049000" cy="4495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81" y="457200"/>
            <a:ext cx="10945654" cy="1066800"/>
          </a:xfrm>
        </p:spPr>
        <p:txBody>
          <a:bodyPr/>
          <a:lstStyle/>
          <a:p>
            <a:r>
              <a:rPr lang="en-US" b="1" dirty="0" smtClean="0"/>
              <a:t>How many registrations in one state?</a:t>
            </a:r>
            <a:endParaRPr lang="en-US" b="1" dirty="0"/>
          </a:p>
        </p:txBody>
      </p:sp>
      <p:sp>
        <p:nvSpPr>
          <p:cNvPr id="3" name="Content Placeholder 2"/>
          <p:cNvSpPr>
            <a:spLocks noGrp="1"/>
          </p:cNvSpPr>
          <p:nvPr>
            <p:ph idx="1"/>
          </p:nvPr>
        </p:nvSpPr>
        <p:spPr>
          <a:xfrm>
            <a:off x="213519" y="1676400"/>
            <a:ext cx="11658600" cy="4898136"/>
          </a:xfrm>
        </p:spPr>
        <p:txBody>
          <a:bodyPr>
            <a:normAutofit fontScale="92500" lnSpcReduction="20000"/>
          </a:bodyPr>
          <a:lstStyle/>
          <a:p>
            <a:pPr algn="just"/>
            <a:r>
              <a:rPr lang="en-US" dirty="0" smtClean="0"/>
              <a:t>Section 25(2): Person seeking registration under this act shall be granted a single registration in a state or Union Territory.</a:t>
            </a:r>
          </a:p>
          <a:p>
            <a:pPr algn="just"/>
            <a:endParaRPr lang="en-US" dirty="0" smtClean="0"/>
          </a:p>
          <a:p>
            <a:pPr algn="just"/>
            <a:r>
              <a:rPr lang="en-US" dirty="0" smtClean="0"/>
              <a:t>Provided that a person having multiple business verticals in a State or Union territory  </a:t>
            </a:r>
            <a:r>
              <a:rPr lang="en-US" b="1" dirty="0" smtClean="0"/>
              <a:t>may*</a:t>
            </a:r>
            <a:r>
              <a:rPr lang="en-US" dirty="0" smtClean="0"/>
              <a:t> be granted a separate registration for each business vertical, subject to such conditions as may be prescribed.</a:t>
            </a:r>
          </a:p>
          <a:p>
            <a:pPr algn="just"/>
            <a:endParaRPr lang="en-US" dirty="0" smtClean="0"/>
          </a:p>
          <a:p>
            <a:pPr algn="just"/>
            <a:r>
              <a:rPr lang="en-US" dirty="0" smtClean="0"/>
              <a:t>It is optional to take separate registrations for business verticals</a:t>
            </a:r>
          </a:p>
          <a:p>
            <a:pPr algn="just"/>
            <a:endParaRPr lang="en-US" dirty="0" smtClean="0"/>
          </a:p>
          <a:p>
            <a:pPr algn="just"/>
            <a:r>
              <a:rPr lang="en-US" dirty="0" smtClean="0"/>
              <a:t>Separate application for each vertical registration</a:t>
            </a:r>
          </a:p>
          <a:p>
            <a:pPr algn="just"/>
            <a:endParaRPr lang="en-US" dirty="0" smtClean="0"/>
          </a:p>
          <a:p>
            <a:pPr marL="109728" indent="0" algn="just">
              <a:buNone/>
            </a:pPr>
            <a:r>
              <a:rPr lang="en-US" dirty="0" smtClean="0"/>
              <a:t>*Rule 4(1) </a:t>
            </a:r>
            <a:r>
              <a:rPr lang="en-US" sz="1900" dirty="0"/>
              <a:t>Any person having multiple business verticals within a State or a Union territory, requiring a separate registration for any of its business verticals under sub-section (2) of section 25 </a:t>
            </a:r>
            <a:r>
              <a:rPr lang="en-US" sz="1900" b="1" dirty="0"/>
              <a:t>shall</a:t>
            </a:r>
            <a:r>
              <a:rPr lang="en-US" sz="1900" dirty="0"/>
              <a:t> be granted separate registration in respect of each of the verticals subject to the following conditions </a:t>
            </a:r>
          </a:p>
          <a:p>
            <a:pPr marL="109728" indent="0" algn="just">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1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10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blinds(horizontal)">
                                      <p:cBhvr>
                                        <p:cTn id="32"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319" y="457200"/>
            <a:ext cx="10945654" cy="1066800"/>
          </a:xfrm>
        </p:spPr>
        <p:txBody>
          <a:bodyPr/>
          <a:lstStyle/>
          <a:p>
            <a:r>
              <a:rPr lang="en-US" b="1" dirty="0" smtClean="0"/>
              <a:t>What is a business vertical? Section 2(18)</a:t>
            </a:r>
            <a:endParaRPr lang="en-US" b="1" dirty="0"/>
          </a:p>
        </p:txBody>
      </p:sp>
      <p:sp>
        <p:nvSpPr>
          <p:cNvPr id="3" name="Content Placeholder 2"/>
          <p:cNvSpPr>
            <a:spLocks noGrp="1"/>
          </p:cNvSpPr>
          <p:nvPr>
            <p:ph idx="1"/>
          </p:nvPr>
        </p:nvSpPr>
        <p:spPr>
          <a:xfrm>
            <a:off x="289720" y="1447800"/>
            <a:ext cx="11658600" cy="5126736"/>
          </a:xfrm>
        </p:spPr>
        <p:txBody>
          <a:bodyPr>
            <a:normAutofit fontScale="92500" lnSpcReduction="20000"/>
          </a:bodyPr>
          <a:lstStyle/>
          <a:p>
            <a:pPr algn="just"/>
            <a:r>
              <a:rPr lang="en-US" dirty="0" smtClean="0"/>
              <a:t>“business vertical” means a distinguishable component of an enterprise that is engaged in the supply of individual goods or services or a group of related goods or services which is subject to risks and returns that are different from those of the other business verticals.</a:t>
            </a:r>
          </a:p>
          <a:p>
            <a:pPr algn="just"/>
            <a:endParaRPr lang="en-US" dirty="0" smtClean="0"/>
          </a:p>
          <a:p>
            <a:pPr algn="just">
              <a:buNone/>
            </a:pPr>
            <a:r>
              <a:rPr lang="en-US" i="1" dirty="0" smtClean="0"/>
              <a:t> 	Explanation.––</a:t>
            </a:r>
            <a:r>
              <a:rPr lang="en-US" sz="2400" dirty="0" smtClean="0"/>
              <a:t>For the purposes of this clause, factors that should be considered in determining whether goods or services are related include––</a:t>
            </a:r>
          </a:p>
          <a:p>
            <a:pPr algn="just">
              <a:buNone/>
            </a:pPr>
            <a:r>
              <a:rPr lang="en-US" dirty="0" smtClean="0"/>
              <a:t>	</a:t>
            </a:r>
          </a:p>
          <a:p>
            <a:pPr algn="just">
              <a:buNone/>
            </a:pPr>
            <a:r>
              <a:rPr lang="en-US" dirty="0" smtClean="0"/>
              <a:t>    (</a:t>
            </a:r>
            <a:r>
              <a:rPr lang="en-US" i="1" dirty="0" smtClean="0"/>
              <a:t>a</a:t>
            </a:r>
            <a:r>
              <a:rPr lang="en-US" dirty="0" smtClean="0"/>
              <a:t>)	the nature of the goods or services;</a:t>
            </a:r>
          </a:p>
          <a:p>
            <a:pPr algn="just">
              <a:buNone/>
            </a:pPr>
            <a:r>
              <a:rPr lang="en-US" dirty="0" smtClean="0"/>
              <a:t> 	(</a:t>
            </a:r>
            <a:r>
              <a:rPr lang="en-US" i="1" dirty="0" smtClean="0"/>
              <a:t>b</a:t>
            </a:r>
            <a:r>
              <a:rPr lang="en-US" dirty="0" smtClean="0"/>
              <a:t>)	the nature of the production processes;</a:t>
            </a:r>
          </a:p>
          <a:p>
            <a:pPr algn="just">
              <a:buNone/>
            </a:pPr>
            <a:r>
              <a:rPr lang="en-US" dirty="0" smtClean="0"/>
              <a:t>	(</a:t>
            </a:r>
            <a:r>
              <a:rPr lang="en-US" i="1" dirty="0" smtClean="0"/>
              <a:t>c</a:t>
            </a:r>
            <a:r>
              <a:rPr lang="en-US" dirty="0" smtClean="0"/>
              <a:t>)	the type or class of customers for the goods or services;</a:t>
            </a:r>
          </a:p>
          <a:p>
            <a:pPr algn="just">
              <a:buNone/>
            </a:pPr>
            <a:r>
              <a:rPr lang="en-US" dirty="0" smtClean="0"/>
              <a:t>	(</a:t>
            </a:r>
            <a:r>
              <a:rPr lang="en-US" i="1" dirty="0" smtClean="0"/>
              <a:t>d</a:t>
            </a:r>
            <a:r>
              <a:rPr lang="en-US" dirty="0" smtClean="0"/>
              <a:t>)	the methods used to distribute the goods or supply of services; and</a:t>
            </a:r>
          </a:p>
          <a:p>
            <a:pPr algn="just">
              <a:buNone/>
            </a:pPr>
            <a:r>
              <a:rPr lang="en-US" dirty="0" smtClean="0"/>
              <a:t>	(</a:t>
            </a:r>
            <a:r>
              <a:rPr lang="en-US" i="1" dirty="0" smtClean="0"/>
              <a:t>e</a:t>
            </a:r>
            <a:r>
              <a:rPr lang="en-US" dirty="0" smtClean="0"/>
              <a:t>)	the nature of regulatory environment (wherever applicable), including banking, insurance, or public utilities;</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1000"/>
                                        <p:tgtEl>
                                          <p:spTgt spid="3">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1000"/>
                                        <p:tgtEl>
                                          <p:spTgt spid="3">
                                            <p:txEl>
                                              <p:pRg st="3" end="3"/>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1000"/>
                                        <p:tgtEl>
                                          <p:spTgt spid="3">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linds(horizontal)">
                                      <p:cBhvr>
                                        <p:cTn id="26" dur="1000"/>
                                        <p:tgtEl>
                                          <p:spTgt spid="3">
                                            <p:txEl>
                                              <p:pRg st="5" end="5"/>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blinds(horizontal)">
                                      <p:cBhvr>
                                        <p:cTn id="29" dur="1000"/>
                                        <p:tgtEl>
                                          <p:spTgt spid="3">
                                            <p:txEl>
                                              <p:pRg st="6" end="6"/>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1000"/>
                                        <p:tgtEl>
                                          <p:spTgt spid="3">
                                            <p:txEl>
                                              <p:pRg st="7" end="7"/>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blinds(horizontal)">
                                      <p:cBhvr>
                                        <p:cTn id="35"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533400"/>
            <a:ext cx="10945654" cy="1066800"/>
          </a:xfrm>
        </p:spPr>
        <p:txBody>
          <a:bodyPr/>
          <a:lstStyle/>
          <a:p>
            <a:r>
              <a:rPr lang="en-US" b="1" dirty="0" smtClean="0"/>
              <a:t>Structure of GSTIN</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27234988"/>
              </p:ext>
            </p:extLst>
          </p:nvPr>
        </p:nvGraphicFramePr>
        <p:xfrm>
          <a:off x="457199" y="1925320"/>
          <a:ext cx="11338719" cy="1122680"/>
        </p:xfrm>
        <a:graphic>
          <a:graphicData uri="http://schemas.openxmlformats.org/drawingml/2006/table">
            <a:tbl>
              <a:tblPr firstRow="1" bandRow="1">
                <a:tableStyleId>{5C22544A-7EE6-4342-B048-85BDC9FD1C3A}</a:tableStyleId>
              </a:tblPr>
              <a:tblGrid>
                <a:gridCol w="1113256"/>
                <a:gridCol w="1113256"/>
                <a:gridCol w="350469"/>
                <a:gridCol w="412317"/>
                <a:gridCol w="412317"/>
                <a:gridCol w="412317"/>
                <a:gridCol w="412317"/>
                <a:gridCol w="515396"/>
                <a:gridCol w="412317"/>
                <a:gridCol w="618476"/>
                <a:gridCol w="721555"/>
                <a:gridCol w="618476"/>
                <a:gridCol w="1236951"/>
                <a:gridCol w="1147616"/>
                <a:gridCol w="1841683"/>
              </a:tblGrid>
              <a:tr h="561340">
                <a:tc gridSpan="2">
                  <a:txBody>
                    <a:bodyPr/>
                    <a:lstStyle/>
                    <a:p>
                      <a:pPr algn="ctr"/>
                      <a:r>
                        <a:rPr lang="en-US" sz="1800" dirty="0" smtClean="0">
                          <a:latin typeface="Cambria" panose="02040503050406030204" pitchFamily="18" charset="0"/>
                        </a:rPr>
                        <a:t>State Code</a:t>
                      </a:r>
                      <a:endParaRPr lang="en-US" sz="1800" dirty="0">
                        <a:latin typeface="Cambria" panose="02040503050406030204" pitchFamily="18" charset="0"/>
                      </a:endParaRPr>
                    </a:p>
                  </a:txBody>
                  <a:tcPr/>
                </a:tc>
                <a:tc hMerge="1">
                  <a:txBody>
                    <a:bodyPr/>
                    <a:lstStyle/>
                    <a:p>
                      <a:endParaRPr lang="en-US"/>
                    </a:p>
                  </a:txBody>
                  <a:tcPr/>
                </a:tc>
                <a:tc gridSpan="10">
                  <a:txBody>
                    <a:bodyPr/>
                    <a:lstStyle/>
                    <a:p>
                      <a:pPr algn="ctr"/>
                      <a:r>
                        <a:rPr lang="en-US" sz="1800" dirty="0" smtClean="0">
                          <a:latin typeface="Cambria" panose="02040503050406030204" pitchFamily="18" charset="0"/>
                        </a:rPr>
                        <a:t>PAN</a:t>
                      </a:r>
                      <a:endParaRPr lang="en-US" sz="1800" dirty="0">
                        <a:latin typeface="Cambria" panose="02040503050406030204" pitchFamily="18" charset="0"/>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gn="ctr"/>
                      <a:r>
                        <a:rPr lang="en-US" sz="1800" dirty="0" smtClean="0">
                          <a:latin typeface="Cambria" panose="02040503050406030204" pitchFamily="18" charset="0"/>
                        </a:rPr>
                        <a:t>Entity  Code</a:t>
                      </a:r>
                      <a:endParaRPr lang="en-US" sz="1800" dirty="0">
                        <a:latin typeface="Cambria" panose="02040503050406030204" pitchFamily="18" charset="0"/>
                      </a:endParaRPr>
                    </a:p>
                  </a:txBody>
                  <a:tcPr/>
                </a:tc>
                <a:tc hMerge="1">
                  <a:txBody>
                    <a:bodyPr/>
                    <a:lstStyle/>
                    <a:p>
                      <a:pPr algn="ctr"/>
                      <a:endParaRPr lang="en-US" sz="1800" dirty="0">
                        <a:latin typeface="Cambria" panose="02040503050406030204" pitchFamily="18" charset="0"/>
                      </a:endParaRPr>
                    </a:p>
                  </a:txBody>
                  <a:tcPr/>
                </a:tc>
                <a:tc>
                  <a:txBody>
                    <a:bodyPr/>
                    <a:lstStyle/>
                    <a:p>
                      <a:pPr algn="ctr"/>
                      <a:r>
                        <a:rPr lang="en-US" sz="1800" dirty="0" smtClean="0">
                          <a:latin typeface="Cambria" panose="02040503050406030204" pitchFamily="18" charset="0"/>
                        </a:rPr>
                        <a:t>Checksum</a:t>
                      </a:r>
                      <a:endParaRPr lang="en-US" sz="1800" dirty="0">
                        <a:latin typeface="Cambria" panose="02040503050406030204" pitchFamily="18" charset="0"/>
                      </a:endParaRPr>
                    </a:p>
                  </a:txBody>
                  <a:tcPr/>
                </a:tc>
              </a:tr>
              <a:tr h="561340">
                <a:tc>
                  <a:txBody>
                    <a:bodyPr/>
                    <a:lstStyle/>
                    <a:p>
                      <a:pPr algn="ctr"/>
                      <a:r>
                        <a:rPr lang="en-US" sz="1800" dirty="0" smtClean="0">
                          <a:latin typeface="Cambria" panose="02040503050406030204" pitchFamily="18" charset="0"/>
                        </a:rPr>
                        <a:t>1</a:t>
                      </a:r>
                      <a:endParaRPr lang="en-US" sz="1800" dirty="0">
                        <a:latin typeface="Cambria" panose="02040503050406030204" pitchFamily="18" charset="0"/>
                      </a:endParaRPr>
                    </a:p>
                  </a:txBody>
                  <a:tcPr/>
                </a:tc>
                <a:tc>
                  <a:txBody>
                    <a:bodyPr/>
                    <a:lstStyle/>
                    <a:p>
                      <a:pPr algn="ctr"/>
                      <a:r>
                        <a:rPr lang="en-US" sz="1800" dirty="0" smtClean="0">
                          <a:latin typeface="Cambria" panose="02040503050406030204" pitchFamily="18" charset="0"/>
                        </a:rPr>
                        <a:t>2</a:t>
                      </a:r>
                      <a:endParaRPr lang="en-US" sz="1800" dirty="0">
                        <a:latin typeface="Cambria" panose="02040503050406030204" pitchFamily="18" charset="0"/>
                      </a:endParaRPr>
                    </a:p>
                  </a:txBody>
                  <a:tcPr/>
                </a:tc>
                <a:tc>
                  <a:txBody>
                    <a:bodyPr/>
                    <a:lstStyle/>
                    <a:p>
                      <a:pPr algn="ctr"/>
                      <a:r>
                        <a:rPr lang="en-US" sz="1800" dirty="0" smtClean="0">
                          <a:latin typeface="Cambria" panose="02040503050406030204" pitchFamily="18" charset="0"/>
                        </a:rPr>
                        <a:t>3</a:t>
                      </a:r>
                      <a:endParaRPr lang="en-US" sz="1800" dirty="0">
                        <a:latin typeface="Cambria" panose="02040503050406030204" pitchFamily="18" charset="0"/>
                      </a:endParaRPr>
                    </a:p>
                  </a:txBody>
                  <a:tcPr/>
                </a:tc>
                <a:tc>
                  <a:txBody>
                    <a:bodyPr/>
                    <a:lstStyle/>
                    <a:p>
                      <a:pPr algn="ctr"/>
                      <a:r>
                        <a:rPr lang="en-US" sz="1800" dirty="0" smtClean="0">
                          <a:latin typeface="Cambria" panose="02040503050406030204" pitchFamily="18" charset="0"/>
                        </a:rPr>
                        <a:t>4</a:t>
                      </a:r>
                      <a:endParaRPr lang="en-US" sz="1800" dirty="0">
                        <a:latin typeface="Cambria" panose="02040503050406030204" pitchFamily="18" charset="0"/>
                      </a:endParaRPr>
                    </a:p>
                  </a:txBody>
                  <a:tcPr/>
                </a:tc>
                <a:tc>
                  <a:txBody>
                    <a:bodyPr/>
                    <a:lstStyle/>
                    <a:p>
                      <a:pPr algn="ctr"/>
                      <a:r>
                        <a:rPr lang="en-US" sz="1800" dirty="0" smtClean="0">
                          <a:latin typeface="Cambria" panose="02040503050406030204" pitchFamily="18" charset="0"/>
                        </a:rPr>
                        <a:t>5</a:t>
                      </a:r>
                      <a:endParaRPr lang="en-US" sz="1800" dirty="0">
                        <a:latin typeface="Cambria" panose="02040503050406030204" pitchFamily="18" charset="0"/>
                      </a:endParaRPr>
                    </a:p>
                  </a:txBody>
                  <a:tcPr/>
                </a:tc>
                <a:tc>
                  <a:txBody>
                    <a:bodyPr/>
                    <a:lstStyle/>
                    <a:p>
                      <a:pPr algn="ctr"/>
                      <a:r>
                        <a:rPr lang="en-US" sz="1800" dirty="0" smtClean="0">
                          <a:latin typeface="Cambria" panose="02040503050406030204" pitchFamily="18" charset="0"/>
                        </a:rPr>
                        <a:t>6</a:t>
                      </a:r>
                      <a:endParaRPr lang="en-US" sz="1800" dirty="0">
                        <a:latin typeface="Cambria" panose="02040503050406030204" pitchFamily="18" charset="0"/>
                      </a:endParaRPr>
                    </a:p>
                  </a:txBody>
                  <a:tcPr/>
                </a:tc>
                <a:tc>
                  <a:txBody>
                    <a:bodyPr/>
                    <a:lstStyle/>
                    <a:p>
                      <a:pPr algn="ctr"/>
                      <a:r>
                        <a:rPr lang="en-US" sz="1800" dirty="0" smtClean="0">
                          <a:latin typeface="Cambria" panose="02040503050406030204" pitchFamily="18" charset="0"/>
                        </a:rPr>
                        <a:t>7</a:t>
                      </a:r>
                      <a:endParaRPr lang="en-US" sz="1800" dirty="0">
                        <a:latin typeface="Cambria" panose="02040503050406030204" pitchFamily="18" charset="0"/>
                      </a:endParaRPr>
                    </a:p>
                  </a:txBody>
                  <a:tcPr/>
                </a:tc>
                <a:tc>
                  <a:txBody>
                    <a:bodyPr/>
                    <a:lstStyle/>
                    <a:p>
                      <a:pPr algn="ctr"/>
                      <a:r>
                        <a:rPr lang="en-US" sz="1800" dirty="0" smtClean="0">
                          <a:latin typeface="Cambria" panose="02040503050406030204" pitchFamily="18" charset="0"/>
                        </a:rPr>
                        <a:t>8</a:t>
                      </a:r>
                      <a:endParaRPr lang="en-US" sz="1800" dirty="0">
                        <a:latin typeface="Cambria" panose="02040503050406030204" pitchFamily="18" charset="0"/>
                      </a:endParaRPr>
                    </a:p>
                  </a:txBody>
                  <a:tcPr/>
                </a:tc>
                <a:tc>
                  <a:txBody>
                    <a:bodyPr/>
                    <a:lstStyle/>
                    <a:p>
                      <a:pPr algn="ctr"/>
                      <a:r>
                        <a:rPr lang="en-US" sz="1800" dirty="0" smtClean="0">
                          <a:latin typeface="Cambria" panose="02040503050406030204" pitchFamily="18" charset="0"/>
                        </a:rPr>
                        <a:t>9</a:t>
                      </a:r>
                      <a:endParaRPr lang="en-US" sz="1800" dirty="0">
                        <a:latin typeface="Cambria" panose="02040503050406030204" pitchFamily="18" charset="0"/>
                      </a:endParaRPr>
                    </a:p>
                  </a:txBody>
                  <a:tcPr/>
                </a:tc>
                <a:tc>
                  <a:txBody>
                    <a:bodyPr/>
                    <a:lstStyle/>
                    <a:p>
                      <a:pPr algn="ctr"/>
                      <a:r>
                        <a:rPr lang="en-US" sz="1800" dirty="0" smtClean="0">
                          <a:latin typeface="Cambria" panose="02040503050406030204" pitchFamily="18" charset="0"/>
                        </a:rPr>
                        <a:t>10</a:t>
                      </a:r>
                      <a:endParaRPr lang="en-US" sz="1800" dirty="0">
                        <a:latin typeface="Cambria" panose="02040503050406030204" pitchFamily="18" charset="0"/>
                      </a:endParaRPr>
                    </a:p>
                  </a:txBody>
                  <a:tcPr/>
                </a:tc>
                <a:tc>
                  <a:txBody>
                    <a:bodyPr/>
                    <a:lstStyle/>
                    <a:p>
                      <a:pPr algn="ctr"/>
                      <a:r>
                        <a:rPr lang="en-US" sz="1800" dirty="0" smtClean="0">
                          <a:latin typeface="Cambria" panose="02040503050406030204" pitchFamily="18" charset="0"/>
                        </a:rPr>
                        <a:t>11</a:t>
                      </a:r>
                      <a:endParaRPr lang="en-US" sz="1800" dirty="0">
                        <a:latin typeface="Cambria" panose="02040503050406030204" pitchFamily="18" charset="0"/>
                      </a:endParaRPr>
                    </a:p>
                  </a:txBody>
                  <a:tcPr/>
                </a:tc>
                <a:tc>
                  <a:txBody>
                    <a:bodyPr/>
                    <a:lstStyle/>
                    <a:p>
                      <a:pPr algn="ctr"/>
                      <a:r>
                        <a:rPr lang="en-US" sz="1800" dirty="0" smtClean="0">
                          <a:latin typeface="Cambria" panose="02040503050406030204" pitchFamily="18" charset="0"/>
                        </a:rPr>
                        <a:t>12</a:t>
                      </a:r>
                      <a:endParaRPr lang="en-US" sz="1800" dirty="0">
                        <a:latin typeface="Cambria" panose="02040503050406030204" pitchFamily="18" charset="0"/>
                      </a:endParaRPr>
                    </a:p>
                  </a:txBody>
                  <a:tcPr/>
                </a:tc>
                <a:tc>
                  <a:txBody>
                    <a:bodyPr/>
                    <a:lstStyle/>
                    <a:p>
                      <a:pPr algn="ctr"/>
                      <a:r>
                        <a:rPr lang="en-US" sz="1800" dirty="0" smtClean="0">
                          <a:latin typeface="Cambria" panose="02040503050406030204" pitchFamily="18" charset="0"/>
                        </a:rPr>
                        <a:t>13</a:t>
                      </a:r>
                      <a:endParaRPr lang="en-US" sz="1800" dirty="0">
                        <a:latin typeface="Cambria" panose="02040503050406030204" pitchFamily="18" charset="0"/>
                      </a:endParaRPr>
                    </a:p>
                  </a:txBody>
                  <a:tcPr/>
                </a:tc>
                <a:tc>
                  <a:txBody>
                    <a:bodyPr/>
                    <a:lstStyle/>
                    <a:p>
                      <a:pPr algn="ctr"/>
                      <a:r>
                        <a:rPr lang="en-US" sz="1800" dirty="0" smtClean="0">
                          <a:latin typeface="Cambria" panose="02040503050406030204" pitchFamily="18" charset="0"/>
                        </a:rPr>
                        <a:t>14</a:t>
                      </a:r>
                      <a:endParaRPr lang="en-US" sz="1800" dirty="0">
                        <a:latin typeface="Cambria" panose="02040503050406030204" pitchFamily="18" charset="0"/>
                      </a:endParaRPr>
                    </a:p>
                  </a:txBody>
                  <a:tcPr/>
                </a:tc>
                <a:tc>
                  <a:txBody>
                    <a:bodyPr/>
                    <a:lstStyle/>
                    <a:p>
                      <a:pPr algn="ctr"/>
                      <a:r>
                        <a:rPr lang="en-US" sz="1800" dirty="0" smtClean="0">
                          <a:latin typeface="Cambria" panose="02040503050406030204" pitchFamily="18" charset="0"/>
                        </a:rPr>
                        <a:t>15</a:t>
                      </a:r>
                      <a:endParaRPr lang="en-US" sz="1800" dirty="0">
                        <a:latin typeface="Cambria" panose="02040503050406030204" pitchFamily="18" charset="0"/>
                      </a:endParaRPr>
                    </a:p>
                  </a:txBody>
                  <a:tcPr/>
                </a:tc>
              </a:tr>
            </a:tbl>
          </a:graphicData>
        </a:graphic>
      </p:graphicFrame>
      <p:sp>
        <p:nvSpPr>
          <p:cNvPr id="5" name="TextBox 4"/>
          <p:cNvSpPr txBox="1"/>
          <p:nvPr/>
        </p:nvSpPr>
        <p:spPr>
          <a:xfrm>
            <a:off x="640158" y="4090268"/>
            <a:ext cx="10972800" cy="1569660"/>
          </a:xfrm>
          <a:prstGeom prst="rect">
            <a:avLst/>
          </a:prstGeom>
          <a:noFill/>
        </p:spPr>
        <p:txBody>
          <a:bodyPr wrap="square" rtlCol="0">
            <a:spAutoFit/>
          </a:bodyPr>
          <a:lstStyle/>
          <a:p>
            <a:pPr marL="457200" indent="-457200" algn="just">
              <a:buAutoNum type="arabicPeriod"/>
            </a:pPr>
            <a:r>
              <a:rPr lang="en-US" sz="2400" dirty="0" smtClean="0">
                <a:latin typeface="Cambria" panose="02040503050406030204" pitchFamily="18" charset="0"/>
              </a:rPr>
              <a:t>Registration Number would be 15 digit alphanumeric.</a:t>
            </a:r>
          </a:p>
          <a:p>
            <a:pPr marL="457200" indent="-457200" algn="just">
              <a:buAutoNum type="arabicPeriod"/>
            </a:pPr>
            <a:r>
              <a:rPr lang="en-US" sz="2400" dirty="0" smtClean="0">
                <a:latin typeface="Cambria" panose="02040503050406030204" pitchFamily="18" charset="0"/>
              </a:rPr>
              <a:t>Registration will be strictly on the basis of PAN Number.</a:t>
            </a:r>
          </a:p>
          <a:p>
            <a:pPr marL="457200" indent="-457200" algn="just">
              <a:buAutoNum type="arabicPeriod"/>
            </a:pPr>
            <a:r>
              <a:rPr lang="en-US" sz="2400" dirty="0" smtClean="0">
                <a:latin typeface="Cambria" panose="02040503050406030204" pitchFamily="18" charset="0"/>
              </a:rPr>
              <a:t>Registration Number shall be issued state wise.</a:t>
            </a:r>
          </a:p>
          <a:p>
            <a:pPr marL="457200" indent="-457200" algn="just">
              <a:buAutoNum type="arabicPeriod"/>
            </a:pPr>
            <a:r>
              <a:rPr lang="en-US" sz="2400" dirty="0" smtClean="0">
                <a:latin typeface="Cambria" panose="02040503050406030204" pitchFamily="18" charset="0"/>
              </a:rPr>
              <a:t>Multiple registrations within a State for business verticals shall be allowed.</a:t>
            </a:r>
            <a:endParaRPr lang="en-US" sz="2400" dirty="0">
              <a:latin typeface="Cambria" panose="02040503050406030204" pitchFamily="18" charset="0"/>
            </a:endParaRPr>
          </a:p>
        </p:txBody>
      </p:sp>
      <p:sp>
        <p:nvSpPr>
          <p:cNvPr id="3" name="TextBox 2"/>
          <p:cNvSpPr txBox="1"/>
          <p:nvPr/>
        </p:nvSpPr>
        <p:spPr>
          <a:xfrm>
            <a:off x="457200" y="3384468"/>
            <a:ext cx="11338718" cy="369332"/>
          </a:xfrm>
          <a:prstGeom prst="rect">
            <a:avLst/>
          </a:prstGeom>
          <a:noFill/>
        </p:spPr>
        <p:txBody>
          <a:bodyPr wrap="square" rtlCol="0">
            <a:spAutoFit/>
          </a:bodyPr>
          <a:lstStyle/>
          <a:p>
            <a:r>
              <a:rPr lang="is-IS" b="1" dirty="0" smtClean="0"/>
              <a:t>              06                                    </a:t>
            </a:r>
            <a:r>
              <a:rPr lang="is-IS" dirty="0" smtClean="0"/>
              <a:t>XXXXXXXXXX                                                           </a:t>
            </a:r>
            <a:r>
              <a:rPr lang="is-IS" b="1" dirty="0" smtClean="0"/>
              <a:t>1Z                                  </a:t>
            </a:r>
            <a:r>
              <a:rPr lang="is-IS" dirty="0" smtClean="0"/>
              <a:t>2</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918" y="613558"/>
            <a:ext cx="11187827" cy="2017262"/>
          </a:xfrm>
          <a:solidFill>
            <a:schemeClr val="accent1">
              <a:lumMod val="20000"/>
              <a:lumOff val="80000"/>
            </a:schemeClr>
          </a:solidFill>
          <a:ln>
            <a:solidFill>
              <a:schemeClr val="tx1">
                <a:lumMod val="50000"/>
                <a:lumOff val="50000"/>
              </a:schemeClr>
            </a:solidFill>
          </a:ln>
        </p:spPr>
        <p:txBody>
          <a:bodyPr>
            <a:noAutofit/>
          </a:bodyPr>
          <a:lstStyle/>
          <a:p>
            <a:pPr algn="just"/>
            <a:r>
              <a:rPr lang="en-US" sz="2200" b="1" dirty="0" smtClean="0"/>
              <a:t>Casual-Supplier</a:t>
            </a:r>
            <a:r>
              <a:rPr lang="en-US" sz="2200" dirty="0" smtClean="0"/>
              <a:t> </a:t>
            </a:r>
            <a:br>
              <a:rPr lang="en-US" sz="2200" dirty="0" smtClean="0"/>
            </a:br>
            <a:r>
              <a:rPr lang="en-US" sz="2400" dirty="0">
                <a:solidFill>
                  <a:schemeClr val="tx1"/>
                </a:solidFill>
                <a:latin typeface="Cambria" panose="02040503050406030204" pitchFamily="18" charset="0"/>
                <a:ea typeface="+mn-ea"/>
                <a:cs typeface="+mn-cs"/>
              </a:rPr>
              <a:t>S2(20) “casual taxable person” means a person who occasionally undertakes transactions involving supply of goods or services or both in the course or furtherance of business, whether as principal, agent or in any other capacity, in a State or a Union territory where he has no fixed place of business</a:t>
            </a:r>
            <a:r>
              <a:rPr lang="en-US" sz="2200" dirty="0"/>
              <a:t>; </a:t>
            </a:r>
            <a:br>
              <a:rPr lang="en-US" sz="2200" dirty="0"/>
            </a:br>
            <a:endParaRPr lang="en-US" sz="2200" dirty="0"/>
          </a:p>
        </p:txBody>
      </p:sp>
      <p:sp>
        <p:nvSpPr>
          <p:cNvPr id="3" name="Content Placeholder 2"/>
          <p:cNvSpPr>
            <a:spLocks noGrp="1"/>
          </p:cNvSpPr>
          <p:nvPr>
            <p:ph idx="1"/>
          </p:nvPr>
        </p:nvSpPr>
        <p:spPr>
          <a:xfrm>
            <a:off x="365917" y="2630820"/>
            <a:ext cx="11187827" cy="4212336"/>
          </a:xfrm>
          <a:solidFill>
            <a:schemeClr val="bg1">
              <a:lumMod val="95000"/>
            </a:schemeClr>
          </a:solidFill>
          <a:ln>
            <a:solidFill>
              <a:schemeClr val="tx1">
                <a:lumMod val="50000"/>
                <a:lumOff val="50000"/>
              </a:schemeClr>
            </a:solidFill>
          </a:ln>
        </p:spPr>
        <p:txBody>
          <a:bodyPr>
            <a:normAutofit lnSpcReduction="10000"/>
          </a:bodyPr>
          <a:lstStyle/>
          <a:p>
            <a:pPr marL="457200" indent="-457200" algn="just">
              <a:buAutoNum type="arabicPeriod"/>
            </a:pPr>
            <a:r>
              <a:rPr lang="en-US" sz="2400" dirty="0" smtClean="0">
                <a:latin typeface="Cambria" panose="02040503050406030204" pitchFamily="18" charset="0"/>
              </a:rPr>
              <a:t>A supplier who is not registered, can take registration for limited period for conducting the business in a state.</a:t>
            </a:r>
          </a:p>
          <a:p>
            <a:pPr marL="457200" indent="-457200" algn="just">
              <a:buAutoNum type="arabicPeriod"/>
            </a:pPr>
            <a:r>
              <a:rPr lang="en-US" sz="2400" dirty="0" smtClean="0">
                <a:latin typeface="Cambria" panose="02040503050406030204" pitchFamily="18" charset="0"/>
              </a:rPr>
              <a:t>Such dealers are known as Casual Dealers and are not allowed to avail composition benefit.</a:t>
            </a:r>
          </a:p>
          <a:p>
            <a:pPr marL="457200" indent="-457200" algn="just">
              <a:buAutoNum type="arabicPeriod"/>
            </a:pPr>
            <a:r>
              <a:rPr lang="en-US" sz="2400" dirty="0" smtClean="0">
                <a:latin typeface="Cambria" panose="02040503050406030204" pitchFamily="18" charset="0"/>
              </a:rPr>
              <a:t>The period of registration shall be mentioned in the registration certificate. At the first instance it shall be not be more then 90 days</a:t>
            </a:r>
          </a:p>
          <a:p>
            <a:pPr marL="457200" indent="-457200" algn="just">
              <a:buAutoNum type="arabicPeriod"/>
            </a:pPr>
            <a:r>
              <a:rPr lang="en-US" sz="2400" dirty="0" smtClean="0">
                <a:latin typeface="Cambria" panose="02040503050406030204" pitchFamily="18" charset="0"/>
              </a:rPr>
              <a:t>Application form shall state the estimated supplies/turnover during the said period.</a:t>
            </a:r>
          </a:p>
          <a:p>
            <a:pPr marL="457200" indent="-457200" algn="just">
              <a:buAutoNum type="arabicPeriod"/>
            </a:pPr>
            <a:r>
              <a:rPr lang="en-US" sz="2400" dirty="0" smtClean="0">
                <a:latin typeface="Cambria" panose="02040503050406030204" pitchFamily="18" charset="0"/>
              </a:rPr>
              <a:t>Taxpayer has to self assess their likely liability and deposit the same in form of refundable surety which would be refunded after taxpayer has discharged his final liability. </a:t>
            </a:r>
          </a:p>
          <a:p>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blinds(horizontal)">
                                      <p:cBhvr>
                                        <p:cTn id="12" dur="1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1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1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blinds(horizontal)">
                                      <p:cBhvr>
                                        <p:cTn id="27" dur="1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blinds(horizontal)">
                                      <p:cBhvr>
                                        <p:cTn id="32" dur="1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blinds(horizontal)">
                                      <p:cBhvr>
                                        <p:cTn id="3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742" y="1188729"/>
            <a:ext cx="11194002" cy="2468871"/>
          </a:xfrm>
          <a:solidFill>
            <a:schemeClr val="accent1">
              <a:lumMod val="20000"/>
              <a:lumOff val="80000"/>
            </a:schemeClr>
          </a:solidFill>
          <a:ln>
            <a:solidFill>
              <a:schemeClr val="tx1">
                <a:lumMod val="50000"/>
                <a:lumOff val="50000"/>
              </a:schemeClr>
            </a:solidFill>
          </a:ln>
        </p:spPr>
        <p:txBody>
          <a:bodyPr>
            <a:noAutofit/>
          </a:bodyPr>
          <a:lstStyle/>
          <a:p>
            <a:pPr algn="just"/>
            <a:r>
              <a:rPr lang="en-US" sz="2400" dirty="0" smtClean="0"/>
              <a:t>S. 2(</a:t>
            </a:r>
            <a:r>
              <a:rPr lang="en-US" sz="2400" i="1" dirty="0" smtClean="0"/>
              <a:t>77</a:t>
            </a:r>
            <a:r>
              <a:rPr lang="en-US" sz="2400" dirty="0"/>
              <a:t>) “non-resident taxable person” means any person who occasionally undertakes transactions involving supply of goods or services or both, whether as principal or agent or in any other capacity, but </a:t>
            </a:r>
            <a:r>
              <a:rPr lang="en-US" sz="2400" b="1" dirty="0"/>
              <a:t>who has </a:t>
            </a:r>
            <a:r>
              <a:rPr lang="en-US" sz="2400" b="1" dirty="0" smtClean="0"/>
              <a:t>NO </a:t>
            </a:r>
            <a:r>
              <a:rPr lang="en-US" sz="2400" b="1" dirty="0"/>
              <a:t>fixed place </a:t>
            </a:r>
            <a:r>
              <a:rPr lang="en-US" sz="2400" dirty="0"/>
              <a:t>of business or residence in </a:t>
            </a:r>
            <a:r>
              <a:rPr lang="en-US" sz="2400" dirty="0" smtClean="0"/>
              <a:t>India</a:t>
            </a:r>
            <a:endParaRPr lang="en-US" sz="2400" dirty="0"/>
          </a:p>
        </p:txBody>
      </p:sp>
      <p:sp>
        <p:nvSpPr>
          <p:cNvPr id="5" name="TextBox 4"/>
          <p:cNvSpPr txBox="1"/>
          <p:nvPr/>
        </p:nvSpPr>
        <p:spPr>
          <a:xfrm>
            <a:off x="359742" y="617517"/>
            <a:ext cx="11194001" cy="492443"/>
          </a:xfrm>
          <a:prstGeom prst="rect">
            <a:avLst/>
          </a:prstGeom>
          <a:noFill/>
        </p:spPr>
        <p:txBody>
          <a:bodyPr wrap="square" rtlCol="0">
            <a:spAutoFit/>
          </a:bodyPr>
          <a:lstStyle/>
          <a:p>
            <a:pPr algn="ctr"/>
            <a:r>
              <a:rPr lang="en-US" sz="2600" b="1" dirty="0"/>
              <a:t>Non Resident Taxable Taxable Person</a:t>
            </a:r>
            <a:endParaRPr lang="en-US" sz="2600" dirty="0"/>
          </a:p>
        </p:txBody>
      </p:sp>
    </p:spTree>
    <p:extLst>
      <p:ext uri="{BB962C8B-B14F-4D97-AF65-F5344CB8AC3E}">
        <p14:creationId xmlns:p14="http://schemas.microsoft.com/office/powerpoint/2010/main" val="2081765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81000"/>
            <a:ext cx="10945654" cy="1066800"/>
          </a:xfrm>
        </p:spPr>
        <p:txBody>
          <a:bodyPr/>
          <a:lstStyle/>
          <a:p>
            <a:r>
              <a:rPr lang="en-US" dirty="0" smtClean="0"/>
              <a:t>Unique Identification No.</a:t>
            </a:r>
            <a:endParaRPr lang="en-US" dirty="0"/>
          </a:p>
        </p:txBody>
      </p:sp>
      <p:sp>
        <p:nvSpPr>
          <p:cNvPr id="3" name="Content Placeholder 2"/>
          <p:cNvSpPr>
            <a:spLocks noGrp="1"/>
          </p:cNvSpPr>
          <p:nvPr>
            <p:ph idx="1"/>
          </p:nvPr>
        </p:nvSpPr>
        <p:spPr>
          <a:xfrm>
            <a:off x="608092" y="1371600"/>
            <a:ext cx="10945654" cy="5202936"/>
          </a:xfrm>
        </p:spPr>
        <p:txBody>
          <a:bodyPr>
            <a:normAutofit/>
          </a:bodyPr>
          <a:lstStyle/>
          <a:p>
            <a:pPr algn="just">
              <a:buFont typeface="Wingdings" charset="2"/>
              <a:buChar char="Ø"/>
            </a:pPr>
            <a:r>
              <a:rPr lang="en-US" dirty="0"/>
              <a:t>A</a:t>
            </a:r>
            <a:r>
              <a:rPr lang="en-US" dirty="0" smtClean="0"/>
              <a:t>ny </a:t>
            </a:r>
            <a:r>
              <a:rPr lang="en-US" dirty="0" err="1"/>
              <a:t>specialised</a:t>
            </a:r>
            <a:r>
              <a:rPr lang="en-US" dirty="0"/>
              <a:t> agency of the United Nations </a:t>
            </a:r>
            <a:r>
              <a:rPr lang="en-US" dirty="0" err="1"/>
              <a:t>Organisation</a:t>
            </a:r>
            <a:r>
              <a:rPr lang="en-US" dirty="0"/>
              <a:t> or any Multilateral Financial Institution and </a:t>
            </a:r>
            <a:r>
              <a:rPr lang="en-US" dirty="0" err="1"/>
              <a:t>Organisation</a:t>
            </a:r>
            <a:r>
              <a:rPr lang="en-US" dirty="0"/>
              <a:t> notified under the United Nations (Privileges and Immunities) Act, 1947, Consulate or Embassy of foreign countries; and </a:t>
            </a:r>
            <a:endParaRPr lang="en-US" dirty="0" smtClean="0"/>
          </a:p>
          <a:p>
            <a:pPr algn="just">
              <a:buFont typeface="Wingdings" charset="2"/>
              <a:buChar char="Ø"/>
            </a:pPr>
            <a:endParaRPr lang="en-US" dirty="0"/>
          </a:p>
          <a:p>
            <a:pPr algn="just">
              <a:buFont typeface="Wingdings" charset="2"/>
              <a:buChar char="Ø"/>
            </a:pPr>
            <a:r>
              <a:rPr lang="en-US" dirty="0"/>
              <a:t>a</a:t>
            </a:r>
            <a:r>
              <a:rPr lang="en-US" dirty="0" smtClean="0"/>
              <a:t>ny </a:t>
            </a:r>
            <a:r>
              <a:rPr lang="en-US" dirty="0"/>
              <a:t>other person or class of persons, as may be notified by the Commissioner, </a:t>
            </a:r>
          </a:p>
          <a:p>
            <a:pPr algn="just">
              <a:buFont typeface="Wingdings" charset="2"/>
              <a:buChar char="Ø"/>
            </a:pPr>
            <a:endParaRPr lang="en-US" dirty="0" smtClean="0"/>
          </a:p>
          <a:p>
            <a:pPr marL="109728" indent="0" algn="just">
              <a:buNone/>
            </a:pPr>
            <a:r>
              <a:rPr lang="en-US" dirty="0" smtClean="0"/>
              <a:t>shall </a:t>
            </a:r>
            <a:r>
              <a:rPr lang="en-US" dirty="0"/>
              <a:t>be granted a </a:t>
            </a:r>
            <a:r>
              <a:rPr lang="en-US" dirty="0" smtClean="0"/>
              <a:t>UIN </a:t>
            </a:r>
            <a:r>
              <a:rPr lang="en-US" dirty="0"/>
              <a:t>in such manner and for such purposes, including refund of taxes on the notified supplies of goods or services or both received by them, as may be prescribed.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7319" y="304800"/>
            <a:ext cx="4177427" cy="1371600"/>
          </a:xfrm>
        </p:spPr>
        <p:txBody>
          <a:bodyPr/>
          <a:lstStyle/>
          <a:p>
            <a:r>
              <a:rPr lang="en-US" b="1" dirty="0" smtClean="0"/>
              <a:t>Registrations:</a:t>
            </a:r>
            <a:endParaRPr lang="en-US" b="1" dirty="0"/>
          </a:p>
        </p:txBody>
      </p:sp>
      <p:graphicFrame>
        <p:nvGraphicFramePr>
          <p:cNvPr id="5" name="Diagram 4"/>
          <p:cNvGraphicFramePr/>
          <p:nvPr>
            <p:extLst>
              <p:ext uri="{D42A27DB-BD31-4B8C-83A1-F6EECF244321}">
                <p14:modId xmlns:p14="http://schemas.microsoft.com/office/powerpoint/2010/main" val="625697246"/>
              </p:ext>
            </p:extLst>
          </p:nvPr>
        </p:nvGraphicFramePr>
        <p:xfrm>
          <a:off x="375795" y="1336959"/>
          <a:ext cx="7133112" cy="55210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8976519" y="1864426"/>
            <a:ext cx="2971801" cy="2308324"/>
          </a:xfrm>
          <a:prstGeom prst="rect">
            <a:avLst/>
          </a:prstGeom>
          <a:solidFill>
            <a:schemeClr val="accent2">
              <a:lumMod val="40000"/>
              <a:lumOff val="60000"/>
            </a:schemeClr>
          </a:solidFill>
          <a:ln>
            <a:solidFill>
              <a:schemeClr val="tx1">
                <a:lumMod val="50000"/>
                <a:lumOff val="50000"/>
              </a:schemeClr>
            </a:solidFill>
            <a:prstDash val="lgDash"/>
          </a:ln>
        </p:spPr>
        <p:txBody>
          <a:bodyPr wrap="square" rtlCol="0">
            <a:spAutoFit/>
          </a:bodyPr>
          <a:lstStyle/>
          <a:p>
            <a:r>
              <a:rPr lang="en-US" dirty="0" smtClean="0"/>
              <a:t>Not Include in Supply:</a:t>
            </a:r>
          </a:p>
          <a:p>
            <a:endParaRPr lang="en-US" dirty="0" smtClean="0"/>
          </a:p>
          <a:p>
            <a:r>
              <a:rPr lang="en-US" dirty="0" smtClean="0"/>
              <a:t>An </a:t>
            </a:r>
            <a:r>
              <a:rPr lang="en-US" b="1" dirty="0" smtClean="0"/>
              <a:t>agriculturist</a:t>
            </a:r>
            <a:r>
              <a:rPr lang="en-US" dirty="0" smtClean="0"/>
              <a:t>, to the extent of supply of produce out of cultivation of land.</a:t>
            </a:r>
          </a:p>
          <a:p>
            <a:r>
              <a:rPr lang="en-US" dirty="0" smtClean="0"/>
              <a:t>or</a:t>
            </a:r>
          </a:p>
          <a:p>
            <a:r>
              <a:rPr lang="en-US" dirty="0" smtClean="0"/>
              <a:t>Only Supplying wholly exempt/NIL rate supply  </a:t>
            </a:r>
            <a:endParaRPr lang="en-US" dirty="0"/>
          </a:p>
        </p:txBody>
      </p:sp>
      <p:sp>
        <p:nvSpPr>
          <p:cNvPr id="3" name="Right Arrow 2"/>
          <p:cNvSpPr/>
          <p:nvPr/>
        </p:nvSpPr>
        <p:spPr>
          <a:xfrm>
            <a:off x="7998111" y="277627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8971900" y="4457647"/>
            <a:ext cx="2971801" cy="1200329"/>
          </a:xfrm>
          <a:prstGeom prst="rect">
            <a:avLst/>
          </a:prstGeom>
          <a:solidFill>
            <a:schemeClr val="accent3">
              <a:lumMod val="40000"/>
              <a:lumOff val="60000"/>
            </a:schemeClr>
          </a:solidFill>
          <a:ln>
            <a:solidFill>
              <a:schemeClr val="tx1">
                <a:lumMod val="50000"/>
                <a:lumOff val="50000"/>
              </a:schemeClr>
            </a:solidFill>
            <a:prstDash val="lgDashDot"/>
          </a:ln>
        </p:spPr>
        <p:txBody>
          <a:bodyPr wrap="square" rtlCol="0">
            <a:spAutoFit/>
          </a:bodyPr>
          <a:lstStyle/>
          <a:p>
            <a:r>
              <a:rPr lang="en-US" dirty="0" smtClean="0"/>
              <a:t>Registration prior to 5 days start of biz.:</a:t>
            </a:r>
          </a:p>
          <a:p>
            <a:r>
              <a:rPr lang="en-US" dirty="0" smtClean="0"/>
              <a:t>Casual Taxable Person</a:t>
            </a:r>
          </a:p>
          <a:p>
            <a:r>
              <a:rPr lang="en-US" dirty="0" smtClean="0"/>
              <a:t>NR Taxable Person</a:t>
            </a:r>
            <a:endParaRPr lang="en-US" dirty="0"/>
          </a:p>
        </p:txBody>
      </p:sp>
      <p:sp>
        <p:nvSpPr>
          <p:cNvPr id="9" name="Right Arrow 8"/>
          <p:cNvSpPr/>
          <p:nvPr/>
        </p:nvSpPr>
        <p:spPr>
          <a:xfrm>
            <a:off x="7998111" y="4815495"/>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5"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81000"/>
            <a:ext cx="10945654" cy="1066800"/>
          </a:xfrm>
        </p:spPr>
        <p:txBody>
          <a:bodyPr/>
          <a:lstStyle/>
          <a:p>
            <a:r>
              <a:rPr lang="en-US" dirty="0" smtClean="0"/>
              <a:t>Registration Process &amp; Timelines</a:t>
            </a:r>
            <a:endParaRPr lang="en-US" dirty="0"/>
          </a:p>
        </p:txBody>
      </p:sp>
      <p:sp>
        <p:nvSpPr>
          <p:cNvPr id="3" name="Content Placeholder 2"/>
          <p:cNvSpPr>
            <a:spLocks noGrp="1"/>
          </p:cNvSpPr>
          <p:nvPr>
            <p:ph idx="1"/>
          </p:nvPr>
        </p:nvSpPr>
        <p:spPr>
          <a:xfrm>
            <a:off x="608092" y="1426464"/>
            <a:ext cx="10945654" cy="5202936"/>
          </a:xfrm>
        </p:spPr>
        <p:txBody>
          <a:bodyPr>
            <a:normAutofit fontScale="92500"/>
          </a:bodyPr>
          <a:lstStyle/>
          <a:p>
            <a:pPr marL="457200" indent="-457200" algn="just">
              <a:buAutoNum type="arabicPeriod"/>
            </a:pPr>
            <a:r>
              <a:rPr lang="en-US" dirty="0" err="1" smtClean="0">
                <a:latin typeface="Cambria" panose="02040503050406030204" pitchFamily="18" charset="0"/>
              </a:rPr>
              <a:t>Assessee</a:t>
            </a:r>
            <a:r>
              <a:rPr lang="en-US" dirty="0" smtClean="0">
                <a:latin typeface="Cambria" panose="02040503050406030204" pitchFamily="18" charset="0"/>
              </a:rPr>
              <a:t> excluding TDS </a:t>
            </a:r>
            <a:r>
              <a:rPr lang="en-US" dirty="0" err="1" smtClean="0">
                <a:latin typeface="Cambria" panose="02040503050406030204" pitchFamily="18" charset="0"/>
              </a:rPr>
              <a:t>deductor</a:t>
            </a:r>
            <a:r>
              <a:rPr lang="en-US" dirty="0" smtClean="0">
                <a:latin typeface="Cambria" panose="02040503050406030204" pitchFamily="18" charset="0"/>
              </a:rPr>
              <a:t>/ TCS collector has to simultaneously make application with the Center as well the state, REG-01.</a:t>
            </a:r>
          </a:p>
          <a:p>
            <a:pPr marL="749808" lvl="1" indent="-457200" algn="just"/>
            <a:r>
              <a:rPr lang="en-US" dirty="0" smtClean="0">
                <a:latin typeface="Cambria" panose="02040503050406030204" pitchFamily="18" charset="0"/>
              </a:rPr>
              <a:t>Except NR and Casual Taxable Person</a:t>
            </a:r>
          </a:p>
          <a:p>
            <a:pPr marL="749808" lvl="1" indent="-457200" algn="just"/>
            <a:r>
              <a:rPr lang="en-US" dirty="0" smtClean="0">
                <a:latin typeface="Cambria" panose="02040503050406030204" pitchFamily="18" charset="0"/>
              </a:rPr>
              <a:t>E-mail, Mobile No., PAN, State/UT</a:t>
            </a:r>
          </a:p>
          <a:p>
            <a:pPr marL="457200" indent="-457200" algn="just">
              <a:buAutoNum type="arabicPeriod"/>
            </a:pPr>
            <a:r>
              <a:rPr lang="en-US" dirty="0" smtClean="0">
                <a:latin typeface="Cambria" panose="02040503050406030204" pitchFamily="18" charset="0"/>
              </a:rPr>
              <a:t>SEZ-Separate Registration for SEZ unit if have other unit outside SEZ in same state also.</a:t>
            </a:r>
          </a:p>
          <a:p>
            <a:pPr marL="457200" indent="-457200" algn="just">
              <a:buAutoNum type="arabicPeriod"/>
            </a:pPr>
            <a:r>
              <a:rPr lang="en-US" dirty="0" smtClean="0">
                <a:latin typeface="Cambria" panose="02040503050406030204" pitchFamily="18" charset="0"/>
              </a:rPr>
              <a:t>Separate Registration No for ISD</a:t>
            </a:r>
          </a:p>
          <a:p>
            <a:pPr marL="457200" indent="-457200" algn="just">
              <a:buAutoNum type="arabicPeriod"/>
            </a:pPr>
            <a:r>
              <a:rPr lang="en-US" dirty="0" smtClean="0">
                <a:latin typeface="Cambria" panose="02040503050406030204" pitchFamily="18" charset="0"/>
              </a:rPr>
              <a:t>Acknowledgment in GST REG-02 will be generated after filing online documents and Digital sign/EVC.</a:t>
            </a:r>
          </a:p>
          <a:p>
            <a:pPr marL="457200" indent="-457200" algn="just">
              <a:buAutoNum type="arabicPeriod"/>
            </a:pPr>
            <a:r>
              <a:rPr lang="en-US" dirty="0" smtClean="0">
                <a:latin typeface="Cambria" panose="02040503050406030204" pitchFamily="18" charset="0"/>
              </a:rPr>
              <a:t>Casual </a:t>
            </a:r>
            <a:r>
              <a:rPr lang="en-US" dirty="0">
                <a:latin typeface="Cambria" panose="02040503050406030204" pitchFamily="18" charset="0"/>
              </a:rPr>
              <a:t>Taxable Person will be granted Temporary Reference No. for advance Payment</a:t>
            </a:r>
          </a:p>
          <a:p>
            <a:pPr marL="806958" lvl="1" indent="-514350" algn="just">
              <a:buFont typeface="Wingdings" charset="2"/>
              <a:buChar char="Ø"/>
            </a:pPr>
            <a:r>
              <a:rPr lang="en-US" dirty="0">
                <a:latin typeface="Cambria" panose="02040503050406030204" pitchFamily="18" charset="0"/>
              </a:rPr>
              <a:t>After making advance payment REG-2 will be generated.</a:t>
            </a:r>
          </a:p>
          <a:p>
            <a:pPr marL="457200" indent="-457200" algn="just">
              <a:buAutoNum type="arabicPeriod"/>
            </a:pPr>
            <a:endParaRPr lang="en-US" dirty="0" smtClean="0">
              <a:latin typeface="Cambria" panose="02040503050406030204" pitchFamily="18" charset="0"/>
            </a:endParaRPr>
          </a:p>
          <a:p>
            <a:pPr marL="457200" indent="-457200" algn="just">
              <a:buAutoNum type="arabicPeriod"/>
            </a:pPr>
            <a:endParaRPr lang="en-US" dirty="0" smtClean="0">
              <a:latin typeface="Cambria" panose="02040503050406030204" pitchFamily="18" charset="0"/>
            </a:endParaRPr>
          </a:p>
          <a:p>
            <a:endParaRPr lang="en-US" dirty="0"/>
          </a:p>
        </p:txBody>
      </p:sp>
    </p:spTree>
    <p:extLst>
      <p:ext uri="{BB962C8B-B14F-4D97-AF65-F5344CB8AC3E}">
        <p14:creationId xmlns:p14="http://schemas.microsoft.com/office/powerpoint/2010/main" val="1486987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1000"/>
                                        <p:tgtEl>
                                          <p:spTgt spid="3">
                                            <p:txEl>
                                              <p:pRg st="1" end="1"/>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1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linds(horizontal)">
                                      <p:cBhvr>
                                        <p:cTn id="28" dur="10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blinds(horizontal)">
                                      <p:cBhvr>
                                        <p:cTn id="33" dur="1000"/>
                                        <p:tgtEl>
                                          <p:spTgt spid="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blinds(horizontal)">
                                      <p:cBhvr>
                                        <p:cTn id="38" dur="1000"/>
                                        <p:tgtEl>
                                          <p:spTgt spid="3">
                                            <p:txEl>
                                              <p:pRg st="6" end="6"/>
                                            </p:txEl>
                                          </p:spTgt>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blinds(horizontal)">
                                      <p:cBhvr>
                                        <p:cTn id="41"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81000"/>
            <a:ext cx="10945654" cy="1066800"/>
          </a:xfrm>
        </p:spPr>
        <p:txBody>
          <a:bodyPr/>
          <a:lstStyle/>
          <a:p>
            <a:r>
              <a:rPr lang="en-US" dirty="0" smtClean="0"/>
              <a:t>Registration Process &amp; Timelines</a:t>
            </a:r>
            <a:endParaRPr lang="en-US" dirty="0"/>
          </a:p>
        </p:txBody>
      </p:sp>
      <p:sp>
        <p:nvSpPr>
          <p:cNvPr id="3" name="Content Placeholder 2"/>
          <p:cNvSpPr>
            <a:spLocks noGrp="1"/>
          </p:cNvSpPr>
          <p:nvPr>
            <p:ph idx="1"/>
          </p:nvPr>
        </p:nvSpPr>
        <p:spPr>
          <a:xfrm>
            <a:off x="608092" y="1371600"/>
            <a:ext cx="10945654" cy="5202936"/>
          </a:xfrm>
        </p:spPr>
        <p:txBody>
          <a:bodyPr>
            <a:normAutofit fontScale="92500"/>
          </a:bodyPr>
          <a:lstStyle/>
          <a:p>
            <a:pPr marL="514350" indent="-514350" algn="just">
              <a:buFont typeface="+mj-lt"/>
              <a:buAutoNum type="arabicPeriod" startAt="6"/>
            </a:pPr>
            <a:r>
              <a:rPr lang="en-US" dirty="0" smtClean="0">
                <a:latin typeface="Cambria" panose="02040503050406030204" pitchFamily="18" charset="0"/>
              </a:rPr>
              <a:t>Center </a:t>
            </a:r>
            <a:r>
              <a:rPr lang="en-US" dirty="0">
                <a:latin typeface="Cambria" panose="02040503050406030204" pitchFamily="18" charset="0"/>
              </a:rPr>
              <a:t>and State Authorities shall have to raise query, if any, on the application within 3 working days in REG-03. Incase no action is taken, registration shall be deemed to be granted </a:t>
            </a:r>
            <a:r>
              <a:rPr lang="en-US" dirty="0" smtClean="0">
                <a:latin typeface="Cambria" panose="02040503050406030204" pitchFamily="18" charset="0"/>
              </a:rPr>
              <a:t>REG-06.</a:t>
            </a:r>
          </a:p>
          <a:p>
            <a:pPr marL="514350" indent="-514350" algn="just">
              <a:buFont typeface="+mj-lt"/>
              <a:buAutoNum type="arabicPeriod" startAt="6"/>
            </a:pPr>
            <a:r>
              <a:rPr lang="en-US" dirty="0" smtClean="0">
                <a:latin typeface="Cambria" panose="02040503050406030204" pitchFamily="18" charset="0"/>
              </a:rPr>
              <a:t>No question on PAN-State-Mobile No.- e-mail address</a:t>
            </a:r>
            <a:endParaRPr lang="en-US" dirty="0">
              <a:latin typeface="Cambria" panose="02040503050406030204" pitchFamily="18" charset="0"/>
            </a:endParaRPr>
          </a:p>
          <a:p>
            <a:pPr marL="457200" indent="-457200" algn="just">
              <a:buAutoNum type="arabicPeriod" startAt="6"/>
            </a:pPr>
            <a:r>
              <a:rPr lang="en-US" dirty="0">
                <a:latin typeface="Cambria" panose="02040503050406030204" pitchFamily="18" charset="0"/>
              </a:rPr>
              <a:t>In case of a query the same has to replied by the taxpayer </a:t>
            </a:r>
            <a:r>
              <a:rPr lang="en-US" dirty="0" smtClean="0">
                <a:latin typeface="Cambria" panose="02040503050406030204" pitchFamily="18" charset="0"/>
              </a:rPr>
              <a:t>within 7 working </a:t>
            </a:r>
            <a:r>
              <a:rPr lang="en-US" dirty="0">
                <a:latin typeface="Cambria" panose="02040503050406030204" pitchFamily="18" charset="0"/>
              </a:rPr>
              <a:t>days (REG-04).</a:t>
            </a:r>
          </a:p>
          <a:p>
            <a:pPr marL="514350" indent="-514350" algn="just">
              <a:buFont typeface="+mj-lt"/>
              <a:buAutoNum type="arabicPeriod" startAt="6"/>
            </a:pPr>
            <a:r>
              <a:rPr lang="en-US" dirty="0" smtClean="0">
                <a:latin typeface="Cambria" panose="02040503050406030204" pitchFamily="18" charset="0"/>
              </a:rPr>
              <a:t>Upon Receipt of additional documents or clarification the relevant tax authority will issue RC within 7 working days from receipt of response.</a:t>
            </a:r>
          </a:p>
          <a:p>
            <a:pPr marL="514350" indent="-514350" algn="just">
              <a:buFont typeface="+mj-lt"/>
              <a:buAutoNum type="arabicPeriod" startAt="6"/>
            </a:pPr>
            <a:r>
              <a:rPr lang="en-US" dirty="0" smtClean="0">
                <a:latin typeface="Cambria" panose="02040503050406030204" pitchFamily="18" charset="0"/>
              </a:rPr>
              <a:t>Or Reject in REG-05</a:t>
            </a:r>
          </a:p>
          <a:p>
            <a:pPr marL="514350" indent="-514350" algn="just">
              <a:buFont typeface="+mj-lt"/>
              <a:buAutoNum type="arabicPeriod" startAt="6"/>
            </a:pPr>
            <a:r>
              <a:rPr lang="en-US" dirty="0" smtClean="0">
                <a:latin typeface="Cambria" panose="02040503050406030204" pitchFamily="18" charset="0"/>
              </a:rPr>
              <a:t>In case of No Response by officer application deemed to be registered.</a:t>
            </a:r>
          </a:p>
          <a:p>
            <a:pPr marL="457200" indent="-457200" algn="just">
              <a:buAutoNum type="arabicPeriod" startAt="6"/>
            </a:pPr>
            <a:r>
              <a:rPr lang="en-US" dirty="0" smtClean="0">
                <a:latin typeface="Cambria" panose="02040503050406030204" pitchFamily="18" charset="0"/>
              </a:rPr>
              <a:t>GST Registration Certificate REG-06 has to be displayed at the principal place of business of the taxpayer.</a:t>
            </a:r>
          </a:p>
          <a:p>
            <a:pPr marL="457200" indent="-457200" algn="just">
              <a:buAutoNum type="arabicPeriod" startAt="6"/>
            </a:pPr>
            <a:endParaRPr lang="en-US" dirty="0" smtClean="0">
              <a:latin typeface="Cambria" panose="02040503050406030204" pitchFamily="18" charset="0"/>
            </a:endParaRPr>
          </a:p>
          <a:p>
            <a:endParaRPr lang="en-US" dirty="0"/>
          </a:p>
        </p:txBody>
      </p:sp>
    </p:spTree>
    <p:extLst>
      <p:ext uri="{BB962C8B-B14F-4D97-AF65-F5344CB8AC3E}">
        <p14:creationId xmlns:p14="http://schemas.microsoft.com/office/powerpoint/2010/main" val="491968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1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1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1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linds(horizontal)">
                                      <p:cBhvr>
                                        <p:cTn id="37" dur="1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linds(horizontal)">
                                      <p:cBhvr>
                                        <p:cTn id="4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81000"/>
            <a:ext cx="10883027" cy="986727"/>
          </a:xfrm>
          <a:solidFill>
            <a:schemeClr val="bg1">
              <a:lumMod val="95000"/>
            </a:schemeClr>
          </a:solidFill>
          <a:ln>
            <a:solidFill>
              <a:schemeClr val="tx1">
                <a:lumMod val="50000"/>
                <a:lumOff val="50000"/>
              </a:schemeClr>
            </a:solidFill>
          </a:ln>
        </p:spPr>
        <p:txBody>
          <a:bodyPr/>
          <a:lstStyle/>
          <a:p>
            <a:pPr algn="ctr"/>
            <a:r>
              <a:rPr lang="en-US" dirty="0" smtClean="0"/>
              <a:t>Effective Date of Registration</a:t>
            </a:r>
            <a:endParaRPr lang="en-US" dirty="0"/>
          </a:p>
        </p:txBody>
      </p:sp>
      <p:sp>
        <p:nvSpPr>
          <p:cNvPr id="3" name="Content Placeholder 2"/>
          <p:cNvSpPr>
            <a:spLocks noGrp="1"/>
          </p:cNvSpPr>
          <p:nvPr>
            <p:ph idx="1"/>
          </p:nvPr>
        </p:nvSpPr>
        <p:spPr>
          <a:xfrm>
            <a:off x="4373205" y="1528349"/>
            <a:ext cx="3415427" cy="1052163"/>
          </a:xfrm>
          <a:solidFill>
            <a:schemeClr val="bg1">
              <a:lumMod val="95000"/>
            </a:schemeClr>
          </a:solidFill>
          <a:ln>
            <a:solidFill>
              <a:schemeClr val="tx1">
                <a:lumMod val="50000"/>
                <a:lumOff val="50000"/>
              </a:schemeClr>
            </a:solidFill>
          </a:ln>
        </p:spPr>
        <p:txBody>
          <a:bodyPr>
            <a:normAutofit/>
          </a:bodyPr>
          <a:lstStyle/>
          <a:p>
            <a:pPr marL="109728" indent="0" algn="ctr">
              <a:buNone/>
            </a:pPr>
            <a:r>
              <a:rPr lang="en-US" dirty="0" smtClean="0"/>
              <a:t>Person liable to take Registration</a:t>
            </a:r>
            <a:endParaRPr lang="en-US" dirty="0"/>
          </a:p>
        </p:txBody>
      </p:sp>
      <p:cxnSp>
        <p:nvCxnSpPr>
          <p:cNvPr id="6" name="Straight Arrow Connector 5"/>
          <p:cNvCxnSpPr>
            <a:stCxn id="3" idx="2"/>
            <a:endCxn id="7" idx="0"/>
          </p:cNvCxnSpPr>
          <p:nvPr/>
        </p:nvCxnSpPr>
        <p:spPr>
          <a:xfrm>
            <a:off x="6080919" y="2580512"/>
            <a:ext cx="2743200" cy="9018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147719" y="3482343"/>
            <a:ext cx="3352800" cy="646331"/>
          </a:xfrm>
          <a:prstGeom prst="rect">
            <a:avLst/>
          </a:prstGeom>
          <a:solidFill>
            <a:schemeClr val="bg1">
              <a:lumMod val="95000"/>
            </a:schemeClr>
          </a:solidFill>
          <a:ln>
            <a:solidFill>
              <a:schemeClr val="tx1">
                <a:lumMod val="50000"/>
                <a:lumOff val="50000"/>
              </a:schemeClr>
            </a:solidFill>
          </a:ln>
        </p:spPr>
        <p:txBody>
          <a:bodyPr wrap="square" rtlCol="0">
            <a:spAutoFit/>
          </a:bodyPr>
          <a:lstStyle/>
          <a:p>
            <a:r>
              <a:rPr lang="en-US" dirty="0" smtClean="0"/>
              <a:t>Apply for Registration within 30 days</a:t>
            </a:r>
            <a:endParaRPr lang="en-US" dirty="0"/>
          </a:p>
        </p:txBody>
      </p:sp>
      <p:sp>
        <p:nvSpPr>
          <p:cNvPr id="8" name="TextBox 7"/>
          <p:cNvSpPr txBox="1"/>
          <p:nvPr/>
        </p:nvSpPr>
        <p:spPr>
          <a:xfrm>
            <a:off x="2423320" y="3485216"/>
            <a:ext cx="3807276" cy="646331"/>
          </a:xfrm>
          <a:prstGeom prst="rect">
            <a:avLst/>
          </a:prstGeom>
          <a:solidFill>
            <a:schemeClr val="bg1">
              <a:lumMod val="95000"/>
            </a:schemeClr>
          </a:solidFill>
          <a:ln>
            <a:solidFill>
              <a:schemeClr val="tx1">
                <a:lumMod val="50000"/>
                <a:lumOff val="50000"/>
              </a:schemeClr>
            </a:solidFill>
          </a:ln>
        </p:spPr>
        <p:txBody>
          <a:bodyPr wrap="square" rtlCol="0">
            <a:spAutoFit/>
          </a:bodyPr>
          <a:lstStyle/>
          <a:p>
            <a:r>
              <a:rPr lang="en-US" dirty="0" smtClean="0"/>
              <a:t>Apply after 30 days</a:t>
            </a:r>
          </a:p>
          <a:p>
            <a:endParaRPr lang="en-US" dirty="0"/>
          </a:p>
        </p:txBody>
      </p:sp>
      <p:cxnSp>
        <p:nvCxnSpPr>
          <p:cNvPr id="10" name="Straight Arrow Connector 9"/>
          <p:cNvCxnSpPr>
            <a:stCxn id="3" idx="2"/>
            <a:endCxn id="8" idx="0"/>
          </p:cNvCxnSpPr>
          <p:nvPr/>
        </p:nvCxnSpPr>
        <p:spPr>
          <a:xfrm flipH="1">
            <a:off x="4326958" y="2580512"/>
            <a:ext cx="1753961" cy="9047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423320" y="4695128"/>
            <a:ext cx="3807275" cy="369332"/>
          </a:xfrm>
          <a:prstGeom prst="rect">
            <a:avLst/>
          </a:prstGeom>
          <a:solidFill>
            <a:schemeClr val="bg1">
              <a:lumMod val="95000"/>
            </a:schemeClr>
          </a:solidFill>
          <a:ln>
            <a:solidFill>
              <a:schemeClr val="tx1">
                <a:lumMod val="50000"/>
                <a:lumOff val="50000"/>
              </a:schemeClr>
            </a:solidFill>
          </a:ln>
        </p:spPr>
        <p:txBody>
          <a:bodyPr wrap="square" rtlCol="0">
            <a:spAutoFit/>
          </a:bodyPr>
          <a:lstStyle/>
          <a:p>
            <a:r>
              <a:rPr lang="en-US" dirty="0" smtClean="0"/>
              <a:t>Effective Date </a:t>
            </a:r>
            <a:r>
              <a:rPr lang="mr-IN" dirty="0" smtClean="0"/>
              <a:t>–</a:t>
            </a:r>
            <a:r>
              <a:rPr lang="en-US" dirty="0" smtClean="0"/>
              <a:t> Date of grant of RC </a:t>
            </a:r>
            <a:endParaRPr lang="en-US" dirty="0"/>
          </a:p>
        </p:txBody>
      </p:sp>
      <p:sp>
        <p:nvSpPr>
          <p:cNvPr id="15" name="TextBox 14"/>
          <p:cNvSpPr txBox="1"/>
          <p:nvPr/>
        </p:nvSpPr>
        <p:spPr>
          <a:xfrm>
            <a:off x="7147719" y="4695128"/>
            <a:ext cx="3352800" cy="646331"/>
          </a:xfrm>
          <a:prstGeom prst="rect">
            <a:avLst/>
          </a:prstGeom>
          <a:solidFill>
            <a:schemeClr val="bg1">
              <a:lumMod val="95000"/>
            </a:schemeClr>
          </a:solidFill>
          <a:ln>
            <a:solidFill>
              <a:schemeClr val="tx1">
                <a:lumMod val="50000"/>
                <a:lumOff val="50000"/>
              </a:schemeClr>
            </a:solidFill>
          </a:ln>
        </p:spPr>
        <p:txBody>
          <a:bodyPr wrap="square" rtlCol="0">
            <a:spAutoFit/>
          </a:bodyPr>
          <a:lstStyle/>
          <a:p>
            <a:r>
              <a:rPr lang="en-US" dirty="0" smtClean="0"/>
              <a:t>Effective Date </a:t>
            </a:r>
            <a:r>
              <a:rPr lang="mr-IN" dirty="0" smtClean="0"/>
              <a:t>–</a:t>
            </a:r>
            <a:r>
              <a:rPr lang="en-US" dirty="0" smtClean="0"/>
              <a:t> Date on which liable to take registration</a:t>
            </a:r>
            <a:endParaRPr lang="en-US" dirty="0"/>
          </a:p>
        </p:txBody>
      </p:sp>
      <p:cxnSp>
        <p:nvCxnSpPr>
          <p:cNvPr id="17" name="Straight Arrow Connector 16"/>
          <p:cNvCxnSpPr/>
          <p:nvPr/>
        </p:nvCxnSpPr>
        <p:spPr>
          <a:xfrm>
            <a:off x="4252119" y="4161728"/>
            <a:ext cx="0" cy="533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8900319" y="4161728"/>
            <a:ext cx="0" cy="533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Down Arrow 25"/>
          <p:cNvSpPr/>
          <p:nvPr/>
        </p:nvSpPr>
        <p:spPr>
          <a:xfrm>
            <a:off x="5812856" y="1369604"/>
            <a:ext cx="536124" cy="22425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2704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blinds(horizontal)">
                                      <p:cBhvr>
                                        <p:cTn id="12" dur="1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81000"/>
            <a:ext cx="10945654" cy="1066800"/>
          </a:xfrm>
        </p:spPr>
        <p:txBody>
          <a:bodyPr/>
          <a:lstStyle/>
          <a:p>
            <a:r>
              <a:rPr lang="en-US" dirty="0" smtClean="0"/>
              <a:t>Registration for TDS/TCS</a:t>
            </a:r>
            <a:endParaRPr lang="en-US" dirty="0"/>
          </a:p>
        </p:txBody>
      </p:sp>
      <p:sp>
        <p:nvSpPr>
          <p:cNvPr id="3" name="Content Placeholder 2"/>
          <p:cNvSpPr>
            <a:spLocks noGrp="1"/>
          </p:cNvSpPr>
          <p:nvPr>
            <p:ph idx="1"/>
          </p:nvPr>
        </p:nvSpPr>
        <p:spPr>
          <a:xfrm>
            <a:off x="608092" y="1426464"/>
            <a:ext cx="10945654" cy="5202936"/>
          </a:xfrm>
        </p:spPr>
        <p:txBody>
          <a:bodyPr>
            <a:normAutofit/>
          </a:bodyPr>
          <a:lstStyle/>
          <a:p>
            <a:pPr marL="457200" indent="-457200" algn="just">
              <a:buAutoNum type="arabicPeriod"/>
            </a:pPr>
            <a:r>
              <a:rPr lang="en-US" dirty="0" smtClean="0">
                <a:latin typeface="Cambria" panose="02040503050406030204" pitchFamily="18" charset="0"/>
              </a:rPr>
              <a:t>TDS </a:t>
            </a:r>
            <a:r>
              <a:rPr lang="en-US" dirty="0" err="1" smtClean="0">
                <a:latin typeface="Cambria" panose="02040503050406030204" pitchFamily="18" charset="0"/>
              </a:rPr>
              <a:t>deductor</a:t>
            </a:r>
            <a:r>
              <a:rPr lang="en-US" dirty="0" smtClean="0">
                <a:latin typeface="Cambria" panose="02040503050406030204" pitchFamily="18" charset="0"/>
              </a:rPr>
              <a:t>/ TCS collector has to simultaneously make application with the Center as well the state, REG-07.</a:t>
            </a:r>
          </a:p>
          <a:p>
            <a:pPr marL="457200" indent="-457200" algn="just">
              <a:buAutoNum type="arabicPeriod"/>
            </a:pPr>
            <a:r>
              <a:rPr lang="en-US" dirty="0" smtClean="0">
                <a:latin typeface="Cambria" panose="02040503050406030204" pitchFamily="18" charset="0"/>
              </a:rPr>
              <a:t>RC may be issued within 3 working days in REG-06</a:t>
            </a:r>
          </a:p>
          <a:p>
            <a:pPr marL="457200" indent="-457200" algn="just">
              <a:buAutoNum type="arabicPeriod"/>
            </a:pPr>
            <a:r>
              <a:rPr lang="en-US" dirty="0" smtClean="0">
                <a:latin typeface="Cambria" panose="02040503050406030204" pitchFamily="18" charset="0"/>
              </a:rPr>
              <a:t>In case of no longer liable to deduct TDS/TCS RC can be cancelled in REG-08</a:t>
            </a:r>
          </a:p>
          <a:p>
            <a:pPr marL="457200" indent="-457200" algn="just">
              <a:buAutoNum type="arabicPeriod"/>
            </a:pPr>
            <a:endParaRPr lang="en-US" dirty="0" smtClean="0">
              <a:latin typeface="Cambria" panose="02040503050406030204" pitchFamily="18" charset="0"/>
            </a:endParaRPr>
          </a:p>
          <a:p>
            <a:endParaRPr lang="en-US" dirty="0"/>
          </a:p>
        </p:txBody>
      </p:sp>
    </p:spTree>
    <p:extLst>
      <p:ext uri="{BB962C8B-B14F-4D97-AF65-F5344CB8AC3E}">
        <p14:creationId xmlns:p14="http://schemas.microsoft.com/office/powerpoint/2010/main" val="1174956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81000"/>
            <a:ext cx="10945654" cy="1066800"/>
          </a:xfrm>
        </p:spPr>
        <p:txBody>
          <a:bodyPr/>
          <a:lstStyle/>
          <a:p>
            <a:r>
              <a:rPr lang="en-US" dirty="0" smtClean="0"/>
              <a:t>Registration for Non Resident</a:t>
            </a:r>
            <a:endParaRPr lang="en-US" dirty="0"/>
          </a:p>
        </p:txBody>
      </p:sp>
      <p:sp>
        <p:nvSpPr>
          <p:cNvPr id="3" name="Content Placeholder 2"/>
          <p:cNvSpPr>
            <a:spLocks noGrp="1"/>
          </p:cNvSpPr>
          <p:nvPr>
            <p:ph idx="1"/>
          </p:nvPr>
        </p:nvSpPr>
        <p:spPr>
          <a:xfrm>
            <a:off x="608092" y="1426464"/>
            <a:ext cx="10945654" cy="5202936"/>
          </a:xfrm>
        </p:spPr>
        <p:txBody>
          <a:bodyPr>
            <a:normAutofit/>
          </a:bodyPr>
          <a:lstStyle/>
          <a:p>
            <a:pPr marL="457200" indent="-457200" algn="just">
              <a:buAutoNum type="arabicPeriod"/>
            </a:pPr>
            <a:r>
              <a:rPr lang="en-US" dirty="0" smtClean="0">
                <a:latin typeface="Cambria" panose="02040503050406030204" pitchFamily="18" charset="0"/>
              </a:rPr>
              <a:t>Apply at least 5 days prior to the commencement of biz. In REG-09</a:t>
            </a:r>
          </a:p>
          <a:p>
            <a:pPr marL="457200" indent="-457200" algn="just">
              <a:buAutoNum type="arabicPeriod"/>
            </a:pPr>
            <a:r>
              <a:rPr lang="en-US" dirty="0" smtClean="0">
                <a:latin typeface="Cambria" panose="02040503050406030204" pitchFamily="18" charset="0"/>
              </a:rPr>
              <a:t>Document Required:</a:t>
            </a:r>
          </a:p>
          <a:p>
            <a:pPr marL="749808" lvl="1" indent="-457200" algn="just">
              <a:buFont typeface="Wingdings" charset="2"/>
              <a:buChar char="Ø"/>
            </a:pPr>
            <a:r>
              <a:rPr lang="en-US" dirty="0" smtClean="0">
                <a:latin typeface="Cambria" panose="02040503050406030204" pitchFamily="18" charset="0"/>
              </a:rPr>
              <a:t>Individual-Copy of Passport</a:t>
            </a:r>
          </a:p>
          <a:p>
            <a:pPr marL="749808" lvl="1" indent="-457200" algn="just">
              <a:buFont typeface="Wingdings" charset="2"/>
              <a:buChar char="Ø"/>
            </a:pPr>
            <a:r>
              <a:rPr lang="en-US" dirty="0" smtClean="0">
                <a:latin typeface="Cambria" panose="02040503050406030204" pitchFamily="18" charset="0"/>
              </a:rPr>
              <a:t>Biz. Entity- Tax Identification No./Unique No. of that country</a:t>
            </a:r>
          </a:p>
          <a:p>
            <a:pPr marL="749808" lvl="1" indent="-457200" algn="just">
              <a:buFont typeface="Wingdings" charset="2"/>
              <a:buChar char="Ø"/>
            </a:pPr>
            <a:r>
              <a:rPr lang="en-US" dirty="0" smtClean="0">
                <a:latin typeface="Cambria" panose="02040503050406030204" pitchFamily="18" charset="0"/>
              </a:rPr>
              <a:t>PAN, if available</a:t>
            </a:r>
          </a:p>
          <a:p>
            <a:pPr marL="749808" lvl="1" indent="-457200" algn="just">
              <a:buFont typeface="Wingdings" charset="2"/>
              <a:buChar char="Ø"/>
            </a:pPr>
            <a:r>
              <a:rPr lang="en-US" dirty="0" smtClean="0">
                <a:latin typeface="Cambria" panose="02040503050406030204" pitchFamily="18" charset="0"/>
              </a:rPr>
              <a:t>Signature-</a:t>
            </a:r>
            <a:r>
              <a:rPr lang="en-US" dirty="0" err="1" smtClean="0">
                <a:latin typeface="Cambria" panose="02040503050406030204" pitchFamily="18" charset="0"/>
              </a:rPr>
              <a:t>Authorised</a:t>
            </a:r>
            <a:r>
              <a:rPr lang="en-US" dirty="0" smtClean="0">
                <a:latin typeface="Cambria" panose="02040503050406030204" pitchFamily="18" charset="0"/>
              </a:rPr>
              <a:t> person resident in India</a:t>
            </a:r>
          </a:p>
          <a:p>
            <a:pPr marL="457200" indent="-457200" algn="just">
              <a:buAutoNum type="arabicPeriod"/>
            </a:pPr>
            <a:r>
              <a:rPr lang="en-US" dirty="0" smtClean="0">
                <a:latin typeface="Cambria" panose="02040503050406030204" pitchFamily="18" charset="0"/>
              </a:rPr>
              <a:t>After application temporarily reference no. will be issued to </a:t>
            </a:r>
            <a:r>
              <a:rPr lang="en-US" dirty="0" err="1" smtClean="0">
                <a:latin typeface="Cambria" panose="02040503050406030204" pitchFamily="18" charset="0"/>
              </a:rPr>
              <a:t>deopist</a:t>
            </a:r>
            <a:r>
              <a:rPr lang="en-US" dirty="0" smtClean="0">
                <a:latin typeface="Cambria" panose="02040503050406030204" pitchFamily="18" charset="0"/>
              </a:rPr>
              <a:t> advance tax</a:t>
            </a:r>
          </a:p>
          <a:p>
            <a:pPr marL="457200" indent="-457200" algn="just">
              <a:buAutoNum type="arabicPeriod"/>
            </a:pPr>
            <a:r>
              <a:rPr lang="en-US" dirty="0" smtClean="0">
                <a:latin typeface="Cambria" panose="02040503050406030204" pitchFamily="18" charset="0"/>
              </a:rPr>
              <a:t>After that Normal provision will be applicable i.e. acknowledgement in REG-02</a:t>
            </a:r>
            <a:r>
              <a:rPr lang="mr-IN" dirty="0" smtClean="0">
                <a:latin typeface="Cambria" panose="02040503050406030204" pitchFamily="18" charset="0"/>
              </a:rPr>
              <a:t>…</a:t>
            </a:r>
            <a:r>
              <a:rPr lang="en-US" dirty="0" smtClean="0">
                <a:latin typeface="Cambria" panose="02040503050406030204" pitchFamily="18" charset="0"/>
              </a:rPr>
              <a:t>.</a:t>
            </a:r>
          </a:p>
          <a:p>
            <a:endParaRPr lang="en-US" dirty="0"/>
          </a:p>
        </p:txBody>
      </p:sp>
    </p:spTree>
    <p:extLst>
      <p:ext uri="{BB962C8B-B14F-4D97-AF65-F5344CB8AC3E}">
        <p14:creationId xmlns:p14="http://schemas.microsoft.com/office/powerpoint/2010/main" val="915846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linds(horizontal)">
                                      <p:cBhvr>
                                        <p:cTn id="20" dur="1000"/>
                                        <p:tgtEl>
                                          <p:spTgt spid="3">
                                            <p:txEl>
                                              <p:pRg st="2" end="2"/>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1000"/>
                                        <p:tgtEl>
                                          <p:spTgt spid="3">
                                            <p:txEl>
                                              <p:pRg st="3" end="3"/>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blinds(horizontal)">
                                      <p:cBhvr>
                                        <p:cTn id="26" dur="1000"/>
                                        <p:tgtEl>
                                          <p:spTgt spid="3">
                                            <p:txEl>
                                              <p:pRg st="4" end="4"/>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blinds(horizontal)">
                                      <p:cBhvr>
                                        <p:cTn id="29" dur="10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blinds(horizontal)">
                                      <p:cBhvr>
                                        <p:cTn id="34" dur="1000"/>
                                        <p:tgtEl>
                                          <p:spTgt spid="3">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blinds(horizontal)">
                                      <p:cBhvr>
                                        <p:cTn id="39"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81000"/>
            <a:ext cx="10945654" cy="1066800"/>
          </a:xfrm>
        </p:spPr>
        <p:txBody>
          <a:bodyPr/>
          <a:lstStyle/>
          <a:p>
            <a:r>
              <a:rPr lang="en-US" dirty="0" smtClean="0"/>
              <a:t>Cancellation/Surrender of Registration</a:t>
            </a:r>
            <a:endParaRPr lang="en-US" dirty="0"/>
          </a:p>
        </p:txBody>
      </p:sp>
      <p:sp>
        <p:nvSpPr>
          <p:cNvPr id="3" name="Content Placeholder 2"/>
          <p:cNvSpPr>
            <a:spLocks noGrp="1"/>
          </p:cNvSpPr>
          <p:nvPr>
            <p:ph idx="1"/>
          </p:nvPr>
        </p:nvSpPr>
        <p:spPr>
          <a:xfrm>
            <a:off x="608092" y="1447800"/>
            <a:ext cx="10945654" cy="5126736"/>
          </a:xfrm>
        </p:spPr>
        <p:txBody>
          <a:bodyPr>
            <a:normAutofit/>
          </a:bodyPr>
          <a:lstStyle/>
          <a:p>
            <a:pPr marL="457200" indent="-457200" algn="just">
              <a:buAutoNum type="arabicPeriod"/>
            </a:pPr>
            <a:r>
              <a:rPr lang="en-US" dirty="0" smtClean="0">
                <a:latin typeface="Cambria" panose="02040503050406030204" pitchFamily="18" charset="0"/>
              </a:rPr>
              <a:t>In following cases, the registration can be either surrendered by the registrant or cancelled by the tax authorities.</a:t>
            </a:r>
          </a:p>
          <a:p>
            <a:pPr marL="0" indent="0" algn="just">
              <a:buNone/>
            </a:pPr>
            <a:r>
              <a:rPr lang="en-US" dirty="0" smtClean="0">
                <a:latin typeface="Cambria" panose="02040503050406030204" pitchFamily="18" charset="0"/>
              </a:rPr>
              <a:t>	a) Closure of business by taxpayer.</a:t>
            </a:r>
          </a:p>
          <a:p>
            <a:pPr marL="0" indent="0" algn="just">
              <a:buNone/>
            </a:pPr>
            <a:r>
              <a:rPr lang="en-US" dirty="0" smtClean="0">
                <a:latin typeface="Cambria" panose="02040503050406030204" pitchFamily="18" charset="0"/>
              </a:rPr>
              <a:t>	b) Gross Annual Turnover falling below threshold.</a:t>
            </a:r>
          </a:p>
          <a:p>
            <a:pPr marL="0" indent="0" algn="just">
              <a:buNone/>
            </a:pPr>
            <a:r>
              <a:rPr lang="en-US" dirty="0" smtClean="0">
                <a:latin typeface="Cambria" panose="02040503050406030204" pitchFamily="18" charset="0"/>
              </a:rPr>
              <a:t>	c) Transfer of business/ </a:t>
            </a:r>
            <a:r>
              <a:rPr lang="en-US" dirty="0">
                <a:latin typeface="Cambria" panose="02040503050406030204" pitchFamily="18" charset="0"/>
              </a:rPr>
              <a:t>Amalgamation or </a:t>
            </a:r>
            <a:r>
              <a:rPr lang="en-US" dirty="0" smtClean="0">
                <a:latin typeface="Cambria" panose="02040503050406030204" pitchFamily="18" charset="0"/>
              </a:rPr>
              <a:t>De-Merger</a:t>
            </a:r>
          </a:p>
          <a:p>
            <a:pPr marL="0" indent="0" algn="just">
              <a:buNone/>
            </a:pPr>
            <a:r>
              <a:rPr lang="en-US" dirty="0" smtClean="0">
                <a:latin typeface="Cambria" panose="02040503050406030204" pitchFamily="18" charset="0"/>
              </a:rPr>
              <a:t>	d) Change in Constitution of Business</a:t>
            </a:r>
          </a:p>
          <a:p>
            <a:pPr marL="0" indent="0" algn="just">
              <a:buNone/>
            </a:pPr>
            <a:r>
              <a:rPr lang="en-US" dirty="0" smtClean="0">
                <a:latin typeface="Cambria" panose="02040503050406030204" pitchFamily="18" charset="0"/>
              </a:rPr>
              <a:t>	e) Non Commencement of business within 6 months.</a:t>
            </a:r>
          </a:p>
          <a:p>
            <a:pPr marL="0" indent="0" algn="just">
              <a:buNone/>
            </a:pPr>
            <a:r>
              <a:rPr lang="en-US" dirty="0" smtClean="0">
                <a:latin typeface="Cambria" panose="02040503050406030204" pitchFamily="18" charset="0"/>
              </a:rPr>
              <a:t>2. In case of surrender acknowledgement will be sent through Email and SMS to the applicant and he will be deemed to be unregistered from date of acknowledgement.  But the assessee has to regularly update his contact details till all the dues are cleared/refunded.</a:t>
            </a:r>
            <a:endParaRPr lang="en-US" dirty="0">
              <a:latin typeface="Cambria" panose="020405030504060302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1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1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1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linds(horizontal)">
                                      <p:cBhvr>
                                        <p:cTn id="37" dur="1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linds(horizontal)">
                                      <p:cBhvr>
                                        <p:cTn id="4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04800"/>
            <a:ext cx="10945654" cy="1066800"/>
          </a:xfrm>
        </p:spPr>
        <p:txBody>
          <a:bodyPr>
            <a:normAutofit fontScale="90000"/>
          </a:bodyPr>
          <a:lstStyle/>
          <a:p>
            <a:r>
              <a:rPr lang="en-US" dirty="0" smtClean="0"/>
              <a:t>Other Matters for Cancellation by Tax Authorities.</a:t>
            </a:r>
            <a:endParaRPr lang="en-US" dirty="0"/>
          </a:p>
        </p:txBody>
      </p:sp>
      <p:sp>
        <p:nvSpPr>
          <p:cNvPr id="3" name="Content Placeholder 2"/>
          <p:cNvSpPr>
            <a:spLocks noGrp="1"/>
          </p:cNvSpPr>
          <p:nvPr>
            <p:ph idx="1"/>
          </p:nvPr>
        </p:nvSpPr>
        <p:spPr>
          <a:xfrm>
            <a:off x="608092" y="1295400"/>
            <a:ext cx="10945654" cy="5279136"/>
          </a:xfrm>
        </p:spPr>
        <p:txBody>
          <a:bodyPr>
            <a:normAutofit/>
          </a:bodyPr>
          <a:lstStyle/>
          <a:p>
            <a:pPr marL="457200" indent="-457200" algn="just">
              <a:buAutoNum type="arabicPeriod"/>
            </a:pPr>
            <a:r>
              <a:rPr lang="en-US" dirty="0" smtClean="0">
                <a:latin typeface="Cambria" panose="02040503050406030204" pitchFamily="18" charset="0"/>
              </a:rPr>
              <a:t>In case Taxpayer Contravenes specified provisions of the GST Act.</a:t>
            </a:r>
          </a:p>
          <a:p>
            <a:pPr marL="457200" indent="-457200" algn="just">
              <a:buAutoNum type="arabicPeriod"/>
            </a:pPr>
            <a:r>
              <a:rPr lang="en-US" dirty="0" smtClean="0">
                <a:latin typeface="Cambria" panose="02040503050406030204" pitchFamily="18" charset="0"/>
              </a:rPr>
              <a:t>In case the taxpayer does not file periodic return. </a:t>
            </a:r>
          </a:p>
          <a:p>
            <a:pPr marL="749808" lvl="1" indent="-457200" algn="just"/>
            <a:r>
              <a:rPr lang="en-US" dirty="0" smtClean="0">
                <a:latin typeface="Cambria" panose="02040503050406030204" pitchFamily="18" charset="0"/>
              </a:rPr>
              <a:t>Composition </a:t>
            </a:r>
            <a:r>
              <a:rPr lang="en-US" dirty="0">
                <a:latin typeface="Cambria" panose="02040503050406030204" pitchFamily="18" charset="0"/>
              </a:rPr>
              <a:t>R</a:t>
            </a:r>
            <a:r>
              <a:rPr lang="en-US" dirty="0" smtClean="0">
                <a:latin typeface="Cambria" panose="02040503050406030204" pitchFamily="18" charset="0"/>
              </a:rPr>
              <a:t>egistered Person-3 Returns</a:t>
            </a:r>
          </a:p>
          <a:p>
            <a:pPr marL="749808" lvl="1" indent="-457200" algn="just"/>
            <a:r>
              <a:rPr lang="en-US" dirty="0" smtClean="0">
                <a:latin typeface="Cambria" panose="02040503050406030204" pitchFamily="18" charset="0"/>
              </a:rPr>
              <a:t>Others-6 Returns</a:t>
            </a:r>
          </a:p>
          <a:p>
            <a:pPr marL="457200" indent="-457200" algn="just">
              <a:buAutoNum type="arabicPeriod"/>
            </a:pPr>
            <a:r>
              <a:rPr lang="en-US" dirty="0" smtClean="0">
                <a:latin typeface="Cambria" panose="02040503050406030204" pitchFamily="18" charset="0"/>
              </a:rPr>
              <a:t>The registration both at Center and State shall be simultaneous revoked.</a:t>
            </a:r>
          </a:p>
          <a:p>
            <a:pPr marL="457200" indent="-457200" algn="just">
              <a:buAutoNum type="arabicPeriod"/>
            </a:pPr>
            <a:r>
              <a:rPr lang="en-US" dirty="0" smtClean="0">
                <a:latin typeface="Cambria" panose="02040503050406030204" pitchFamily="18" charset="0"/>
              </a:rPr>
              <a:t>Only the same authority can revoke cancellation of registration which have cancelled the registration and nobody else.</a:t>
            </a:r>
          </a:p>
          <a:p>
            <a:pPr marL="457200" indent="-457200" algn="just">
              <a:buAutoNum type="arabicPeriod"/>
            </a:pPr>
            <a:r>
              <a:rPr lang="en-US" dirty="0" smtClean="0">
                <a:latin typeface="Cambria" panose="02040503050406030204" pitchFamily="18" charset="0"/>
              </a:rPr>
              <a:t> An appeal against the cancellation of registration can be filed.</a:t>
            </a:r>
          </a:p>
          <a:p>
            <a:pPr marL="457200" indent="-457200" algn="just">
              <a:buAutoNum type="arabicPeriod"/>
            </a:pPr>
            <a:r>
              <a:rPr lang="en-US" dirty="0" smtClean="0">
                <a:latin typeface="Cambria" panose="02040503050406030204" pitchFamily="18" charset="0"/>
              </a:rPr>
              <a:t>The cancellation or surrender of registration would always have prospective effect.</a:t>
            </a:r>
          </a:p>
          <a:p>
            <a:pPr marL="457200" indent="-457200" algn="just">
              <a:buAutoNum type="arabicPeriod"/>
            </a:pPr>
            <a:endParaRPr lang="en-US" dirty="0" smtClean="0">
              <a:latin typeface="Cambria" panose="02040503050406030204" pitchFamily="18" charset="0"/>
            </a:endParaRPr>
          </a:p>
          <a:p>
            <a:pPr marL="0" indent="0" algn="just">
              <a:buNone/>
            </a:pPr>
            <a:endParaRPr lang="en-US" dirty="0" smtClean="0">
              <a:latin typeface="Cambria" panose="02040503050406030204" pitchFamily="18" charset="0"/>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linds(horizontal)">
                                      <p:cBhvr>
                                        <p:cTn id="20" dur="1000"/>
                                        <p:tgtEl>
                                          <p:spTgt spid="3">
                                            <p:txEl>
                                              <p:pRg st="2" end="2"/>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1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linds(horizontal)">
                                      <p:cBhvr>
                                        <p:cTn id="28" dur="10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blinds(horizontal)">
                                      <p:cBhvr>
                                        <p:cTn id="33" dur="1000"/>
                                        <p:tgtEl>
                                          <p:spTgt spid="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blinds(horizontal)">
                                      <p:cBhvr>
                                        <p:cTn id="38" dur="1000"/>
                                        <p:tgtEl>
                                          <p:spTgt spid="3">
                                            <p:txEl>
                                              <p:pRg st="6" end="6"/>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Effect transition="in" filter="blinds(horizontal)">
                                      <p:cBhvr>
                                        <p:cTn id="43"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092" y="304800"/>
            <a:ext cx="10945654" cy="1066800"/>
          </a:xfrm>
        </p:spPr>
        <p:txBody>
          <a:bodyPr>
            <a:normAutofit/>
          </a:bodyPr>
          <a:lstStyle/>
          <a:p>
            <a:r>
              <a:rPr lang="en-US" dirty="0" smtClean="0"/>
              <a:t>Tax Liability at the time of Cancellation:</a:t>
            </a:r>
            <a:endParaRPr lang="en-US" dirty="0"/>
          </a:p>
        </p:txBody>
      </p:sp>
      <p:sp>
        <p:nvSpPr>
          <p:cNvPr id="3" name="Content Placeholder 2"/>
          <p:cNvSpPr>
            <a:spLocks noGrp="1"/>
          </p:cNvSpPr>
          <p:nvPr>
            <p:ph idx="1"/>
          </p:nvPr>
        </p:nvSpPr>
        <p:spPr>
          <a:xfrm>
            <a:off x="608092" y="1295400"/>
            <a:ext cx="10945654" cy="5279136"/>
          </a:xfrm>
        </p:spPr>
        <p:txBody>
          <a:bodyPr>
            <a:normAutofit/>
          </a:bodyPr>
          <a:lstStyle/>
          <a:p>
            <a:pPr marL="109728" indent="0">
              <a:buNone/>
            </a:pPr>
            <a:r>
              <a:rPr lang="en-US" dirty="0" smtClean="0"/>
              <a:t>Reversal of ITC:</a:t>
            </a:r>
          </a:p>
          <a:p>
            <a:pPr lvl="1"/>
            <a:endParaRPr lang="en-US" dirty="0" smtClean="0">
              <a:solidFill>
                <a:schemeClr val="tx1"/>
              </a:solidFill>
            </a:endParaRPr>
          </a:p>
          <a:p>
            <a:pPr lvl="1"/>
            <a:r>
              <a:rPr lang="en-US" dirty="0" smtClean="0">
                <a:solidFill>
                  <a:schemeClr val="tx1"/>
                </a:solidFill>
              </a:rPr>
              <a:t>ITC </a:t>
            </a:r>
            <a:r>
              <a:rPr lang="en-US" dirty="0">
                <a:solidFill>
                  <a:schemeClr val="tx1"/>
                </a:solidFill>
              </a:rPr>
              <a:t>in respect of inputs held in stock and inputs contained in semi-finished or finished goods held in </a:t>
            </a:r>
            <a:r>
              <a:rPr lang="en-US" dirty="0" smtClean="0">
                <a:solidFill>
                  <a:schemeClr val="tx1"/>
                </a:solidFill>
              </a:rPr>
              <a:t>stock</a:t>
            </a:r>
          </a:p>
          <a:p>
            <a:pPr lvl="1"/>
            <a:r>
              <a:rPr lang="en-US" dirty="0" smtClean="0">
                <a:solidFill>
                  <a:schemeClr val="tx1"/>
                </a:solidFill>
              </a:rPr>
              <a:t>ITC on </a:t>
            </a:r>
            <a:r>
              <a:rPr lang="en-US" dirty="0">
                <a:solidFill>
                  <a:schemeClr val="tx1"/>
                </a:solidFill>
              </a:rPr>
              <a:t>capital goods or plant and machinery </a:t>
            </a:r>
            <a:r>
              <a:rPr lang="en-US" dirty="0" smtClean="0">
                <a:solidFill>
                  <a:schemeClr val="tx1"/>
                </a:solidFill>
              </a:rPr>
              <a:t>reduce by % points or tax on transaction value</a:t>
            </a:r>
          </a:p>
          <a:p>
            <a:pPr marL="109728" indent="0">
              <a:buNone/>
            </a:pPr>
            <a:endParaRPr lang="en-US" dirty="0" smtClean="0"/>
          </a:p>
          <a:p>
            <a:pPr marL="109728" indent="0">
              <a:buNone/>
            </a:pPr>
            <a:r>
              <a:rPr lang="en-US" dirty="0" smtClean="0"/>
              <a:t>on </a:t>
            </a:r>
            <a:r>
              <a:rPr lang="en-US" dirty="0"/>
              <a:t>the day immediately preceding the date of such cancellation </a:t>
            </a:r>
            <a:endParaRPr lang="en-US" dirty="0" smtClean="0"/>
          </a:p>
          <a:p>
            <a:pPr marL="109728" indent="0">
              <a:buNone/>
            </a:pPr>
            <a:r>
              <a:rPr lang="en-US" dirty="0" smtClean="0"/>
              <a:t>or </a:t>
            </a:r>
          </a:p>
          <a:p>
            <a:pPr marL="109728" indent="0">
              <a:buNone/>
            </a:pPr>
            <a:r>
              <a:rPr lang="en-US" dirty="0" smtClean="0"/>
              <a:t>the </a:t>
            </a:r>
            <a:r>
              <a:rPr lang="en-US" dirty="0"/>
              <a:t>output tax payable on such goods, whichever is </a:t>
            </a:r>
            <a:r>
              <a:rPr lang="en-US" dirty="0" smtClean="0"/>
              <a:t>higher</a:t>
            </a:r>
            <a:endParaRPr lang="en-US" dirty="0"/>
          </a:p>
        </p:txBody>
      </p:sp>
    </p:spTree>
    <p:extLst>
      <p:ext uri="{BB962C8B-B14F-4D97-AF65-F5344CB8AC3E}">
        <p14:creationId xmlns:p14="http://schemas.microsoft.com/office/powerpoint/2010/main" val="1873285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10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10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blinds(horizontal)">
                                      <p:cBhvr>
                                        <p:cTn id="23" dur="1000"/>
                                        <p:tgtEl>
                                          <p:spTgt spid="3">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blinds(horizontal)">
                                      <p:cBhvr>
                                        <p:cTn id="28" dur="1000"/>
                                        <p:tgtEl>
                                          <p:spTgt spid="3">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blinds(horizontal)">
                                      <p:cBhvr>
                                        <p:cTn id="33"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319" y="381000"/>
            <a:ext cx="10945654" cy="1066800"/>
          </a:xfrm>
        </p:spPr>
        <p:txBody>
          <a:bodyPr/>
          <a:lstStyle/>
          <a:p>
            <a:r>
              <a:rPr lang="en-US" b="1" dirty="0" smtClean="0"/>
              <a:t>Payment of Taxes:</a:t>
            </a:r>
            <a:endParaRPr lang="en-US" b="1" dirty="0"/>
          </a:p>
        </p:txBody>
      </p:sp>
      <p:graphicFrame>
        <p:nvGraphicFramePr>
          <p:cNvPr id="4" name="Table 3"/>
          <p:cNvGraphicFramePr>
            <a:graphicFrameLocks noGrp="1"/>
          </p:cNvGraphicFramePr>
          <p:nvPr/>
        </p:nvGraphicFramePr>
        <p:xfrm>
          <a:off x="365919" y="1600200"/>
          <a:ext cx="11430000" cy="4471353"/>
        </p:xfrm>
        <a:graphic>
          <a:graphicData uri="http://schemas.openxmlformats.org/drawingml/2006/table">
            <a:tbl>
              <a:tblPr firstRow="1" bandRow="1">
                <a:tableStyleId>{5C22544A-7EE6-4342-B048-85BDC9FD1C3A}</a:tableStyleId>
              </a:tblPr>
              <a:tblGrid>
                <a:gridCol w="3810000"/>
                <a:gridCol w="3810000"/>
                <a:gridCol w="3810000"/>
              </a:tblGrid>
              <a:tr h="762000">
                <a:tc>
                  <a:txBody>
                    <a:bodyPr/>
                    <a:lstStyle/>
                    <a:p>
                      <a:pPr marL="0" marR="0" algn="ctr">
                        <a:lnSpc>
                          <a:spcPct val="107000"/>
                        </a:lnSpc>
                        <a:spcBef>
                          <a:spcPts val="0"/>
                        </a:spcBef>
                        <a:spcAft>
                          <a:spcPts val="0"/>
                        </a:spcAft>
                      </a:pPr>
                      <a:r>
                        <a:rPr lang="en-US" sz="2400" b="1" dirty="0">
                          <a:latin typeface="Times New Roman"/>
                          <a:ea typeface="Calibri"/>
                          <a:cs typeface="Times New Roman"/>
                        </a:rPr>
                        <a:t>Electronic Liability Ledger</a:t>
                      </a:r>
                      <a:endParaRPr lang="en-US" sz="2400" b="1" dirty="0">
                        <a:latin typeface="Calibri"/>
                        <a:ea typeface="Calibri"/>
                        <a:cs typeface="Times New Roman"/>
                      </a:endParaRPr>
                    </a:p>
                  </a:txBody>
                  <a:tcPr marL="68580" marR="68580" marT="0" marB="0"/>
                </a:tc>
                <a:tc>
                  <a:txBody>
                    <a:bodyPr/>
                    <a:lstStyle/>
                    <a:p>
                      <a:pPr marL="0" marR="0" algn="ctr">
                        <a:lnSpc>
                          <a:spcPct val="107000"/>
                        </a:lnSpc>
                        <a:spcBef>
                          <a:spcPts val="0"/>
                        </a:spcBef>
                        <a:spcAft>
                          <a:spcPts val="0"/>
                        </a:spcAft>
                      </a:pPr>
                      <a:r>
                        <a:rPr lang="en-US" sz="2400" b="1">
                          <a:latin typeface="Times New Roman"/>
                          <a:ea typeface="Calibri"/>
                          <a:cs typeface="Times New Roman"/>
                        </a:rPr>
                        <a:t>Electronic Credit Ledger</a:t>
                      </a:r>
                      <a:endParaRPr lang="en-US" sz="2400" b="1">
                        <a:latin typeface="Calibri"/>
                        <a:ea typeface="Calibri"/>
                        <a:cs typeface="Times New Roman"/>
                      </a:endParaRPr>
                    </a:p>
                  </a:txBody>
                  <a:tcPr marL="68580" marR="68580" marT="0" marB="0"/>
                </a:tc>
                <a:tc>
                  <a:txBody>
                    <a:bodyPr/>
                    <a:lstStyle/>
                    <a:p>
                      <a:pPr marL="0" marR="0" algn="ctr">
                        <a:lnSpc>
                          <a:spcPct val="107000"/>
                        </a:lnSpc>
                        <a:spcBef>
                          <a:spcPts val="0"/>
                        </a:spcBef>
                        <a:spcAft>
                          <a:spcPts val="800"/>
                        </a:spcAft>
                      </a:pPr>
                      <a:r>
                        <a:rPr lang="en-US" sz="2400" b="1" dirty="0">
                          <a:latin typeface="Times New Roman"/>
                          <a:ea typeface="Calibri"/>
                          <a:cs typeface="Times New Roman"/>
                        </a:rPr>
                        <a:t>Electronic Cash Ledger</a:t>
                      </a:r>
                      <a:endParaRPr lang="en-US" sz="2400" b="1" dirty="0">
                        <a:latin typeface="Calibri"/>
                        <a:ea typeface="Calibri"/>
                        <a:cs typeface="Times New Roman"/>
                      </a:endParaRPr>
                    </a:p>
                  </a:txBody>
                  <a:tcPr marL="68580" marR="68580" marT="0" marB="0"/>
                </a:tc>
              </a:tr>
              <a:tr h="1752600">
                <a:tc>
                  <a:txBody>
                    <a:bodyPr/>
                    <a:lstStyle/>
                    <a:p>
                      <a:pPr marL="0" marR="0" algn="just">
                        <a:lnSpc>
                          <a:spcPct val="107000"/>
                        </a:lnSpc>
                        <a:spcBef>
                          <a:spcPts val="0"/>
                        </a:spcBef>
                        <a:spcAft>
                          <a:spcPts val="0"/>
                        </a:spcAft>
                      </a:pPr>
                      <a:r>
                        <a:rPr lang="en-US" sz="2400" dirty="0">
                          <a:latin typeface="Times New Roman"/>
                          <a:ea typeface="Calibri"/>
                          <a:cs typeface="Times New Roman"/>
                        </a:rPr>
                        <a:t>Determines the GST Liability outstanding against a taxpayer</a:t>
                      </a:r>
                      <a:endParaRPr lang="en-US" sz="2400" dirty="0">
                        <a:latin typeface="Calibri"/>
                        <a:ea typeface="Calibri"/>
                        <a:cs typeface="Times New Roman"/>
                      </a:endParaRPr>
                    </a:p>
                  </a:txBody>
                  <a:tcPr marL="68580" marR="68580" marT="0" marB="0"/>
                </a:tc>
                <a:tc>
                  <a:txBody>
                    <a:bodyPr/>
                    <a:lstStyle/>
                    <a:p>
                      <a:pPr marL="0" marR="0" algn="just">
                        <a:lnSpc>
                          <a:spcPct val="107000"/>
                        </a:lnSpc>
                        <a:spcBef>
                          <a:spcPts val="0"/>
                        </a:spcBef>
                        <a:spcAft>
                          <a:spcPts val="0"/>
                        </a:spcAft>
                      </a:pPr>
                      <a:r>
                        <a:rPr lang="en-US" sz="2400" dirty="0">
                          <a:latin typeface="Times New Roman"/>
                          <a:ea typeface="Calibri"/>
                          <a:cs typeface="Times New Roman"/>
                        </a:rPr>
                        <a:t>Determines the Input Tax Credit Eligible to a taxpayer</a:t>
                      </a:r>
                      <a:endParaRPr lang="en-US" sz="2400" dirty="0">
                        <a:latin typeface="Calibri"/>
                        <a:ea typeface="Calibri"/>
                        <a:cs typeface="Times New Roman"/>
                      </a:endParaRPr>
                    </a:p>
                  </a:txBody>
                  <a:tcPr marL="68580" marR="68580" marT="0" marB="0"/>
                </a:tc>
                <a:tc>
                  <a:txBody>
                    <a:bodyPr/>
                    <a:lstStyle/>
                    <a:p>
                      <a:pPr marL="0" marR="0" algn="just">
                        <a:lnSpc>
                          <a:spcPct val="107000"/>
                        </a:lnSpc>
                        <a:spcBef>
                          <a:spcPts val="0"/>
                        </a:spcBef>
                        <a:spcAft>
                          <a:spcPts val="800"/>
                        </a:spcAft>
                      </a:pPr>
                      <a:r>
                        <a:rPr lang="en-US" sz="2400" dirty="0">
                          <a:latin typeface="Times New Roman"/>
                          <a:ea typeface="Calibri"/>
                          <a:cs typeface="Times New Roman"/>
                        </a:rPr>
                        <a:t>Determines the tax payments made in cash or other prescribed modes by the taxpayer.</a:t>
                      </a:r>
                      <a:endParaRPr lang="en-US" sz="2400" dirty="0">
                        <a:latin typeface="Calibri"/>
                        <a:ea typeface="Calibri"/>
                        <a:cs typeface="Times New Roman"/>
                      </a:endParaRPr>
                    </a:p>
                  </a:txBody>
                  <a:tcPr marL="68580" marR="68580" marT="0" marB="0"/>
                </a:tc>
              </a:tr>
              <a:tr h="1752600">
                <a:tc>
                  <a:txBody>
                    <a:bodyPr/>
                    <a:lstStyle/>
                    <a:p>
                      <a:pPr marL="0" marR="0" algn="just">
                        <a:lnSpc>
                          <a:spcPct val="107000"/>
                        </a:lnSpc>
                        <a:spcBef>
                          <a:spcPts val="0"/>
                        </a:spcBef>
                        <a:spcAft>
                          <a:spcPts val="0"/>
                        </a:spcAft>
                      </a:pPr>
                      <a:endParaRPr lang="en-US" sz="2400" dirty="0">
                        <a:latin typeface="Times New Roman"/>
                        <a:ea typeface="Calibri"/>
                        <a:cs typeface="Times New Roman"/>
                      </a:endParaRPr>
                    </a:p>
                    <a:p>
                      <a:pPr marL="0" marR="0" algn="just">
                        <a:lnSpc>
                          <a:spcPct val="107000"/>
                        </a:lnSpc>
                        <a:spcBef>
                          <a:spcPts val="0"/>
                        </a:spcBef>
                        <a:spcAft>
                          <a:spcPts val="0"/>
                        </a:spcAft>
                      </a:pPr>
                      <a:r>
                        <a:rPr lang="en-US" sz="2400" dirty="0">
                          <a:latin typeface="Times New Roman"/>
                          <a:ea typeface="Calibri"/>
                          <a:cs typeface="Times New Roman"/>
                        </a:rPr>
                        <a:t>---</a:t>
                      </a:r>
                      <a:endParaRPr lang="en-US" sz="2400" dirty="0">
                        <a:latin typeface="Calibri"/>
                        <a:ea typeface="Calibri"/>
                        <a:cs typeface="Times New Roman"/>
                      </a:endParaRPr>
                    </a:p>
                  </a:txBody>
                  <a:tcPr marL="68580" marR="68580" marT="0" marB="0"/>
                </a:tc>
                <a:tc>
                  <a:txBody>
                    <a:bodyPr/>
                    <a:lstStyle/>
                    <a:p>
                      <a:pPr marL="0" marR="0" algn="just">
                        <a:lnSpc>
                          <a:spcPct val="107000"/>
                        </a:lnSpc>
                        <a:spcBef>
                          <a:spcPts val="0"/>
                        </a:spcBef>
                        <a:spcAft>
                          <a:spcPts val="0"/>
                        </a:spcAft>
                      </a:pPr>
                      <a:r>
                        <a:rPr lang="en-US" sz="2400" dirty="0">
                          <a:latin typeface="Times New Roman"/>
                          <a:ea typeface="Calibri"/>
                          <a:cs typeface="Times New Roman"/>
                        </a:rPr>
                        <a:t>The balance in the credit ledger can only be utilised for payment of outwards tax liability.</a:t>
                      </a:r>
                      <a:endParaRPr lang="en-US" sz="2400" dirty="0">
                        <a:latin typeface="Calibri"/>
                        <a:ea typeface="Calibri"/>
                        <a:cs typeface="Times New Roman"/>
                      </a:endParaRPr>
                    </a:p>
                  </a:txBody>
                  <a:tcPr marL="68580" marR="68580" marT="0" marB="0"/>
                </a:tc>
                <a:tc>
                  <a:txBody>
                    <a:bodyPr/>
                    <a:lstStyle/>
                    <a:p>
                      <a:pPr marL="0" marR="0" algn="just">
                        <a:lnSpc>
                          <a:spcPct val="107000"/>
                        </a:lnSpc>
                        <a:spcBef>
                          <a:spcPts val="0"/>
                        </a:spcBef>
                        <a:spcAft>
                          <a:spcPts val="800"/>
                        </a:spcAft>
                      </a:pPr>
                      <a:r>
                        <a:rPr lang="en-US" sz="2400" dirty="0">
                          <a:latin typeface="Times New Roman"/>
                          <a:ea typeface="Calibri"/>
                          <a:cs typeface="Times New Roman"/>
                        </a:rPr>
                        <a:t>The balance in the Cash Ledger can be utilised for payment of output tax, interest, penalties etc. payable under the Act.</a:t>
                      </a:r>
                      <a:endParaRPr lang="en-US" sz="2400" dirty="0">
                        <a:latin typeface="Calibri"/>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319" y="381000"/>
            <a:ext cx="10945654" cy="1066800"/>
          </a:xfrm>
        </p:spPr>
        <p:txBody>
          <a:bodyPr/>
          <a:lstStyle/>
          <a:p>
            <a:r>
              <a:rPr lang="en-US" b="1" dirty="0" smtClean="0"/>
              <a:t>Payment Modes:</a:t>
            </a:r>
            <a:endParaRPr lang="en-US" b="1" dirty="0"/>
          </a:p>
        </p:txBody>
      </p:sp>
      <p:graphicFrame>
        <p:nvGraphicFramePr>
          <p:cNvPr id="4" name="Table 3"/>
          <p:cNvGraphicFramePr>
            <a:graphicFrameLocks noGrp="1"/>
          </p:cNvGraphicFramePr>
          <p:nvPr/>
        </p:nvGraphicFramePr>
        <p:xfrm>
          <a:off x="365919" y="1524000"/>
          <a:ext cx="11277600" cy="3131312"/>
        </p:xfrm>
        <a:graphic>
          <a:graphicData uri="http://schemas.openxmlformats.org/drawingml/2006/table">
            <a:tbl>
              <a:tblPr firstRow="1" bandRow="1">
                <a:tableStyleId>{5C22544A-7EE6-4342-B048-85BDC9FD1C3A}</a:tableStyleId>
              </a:tblPr>
              <a:tblGrid>
                <a:gridCol w="11277600"/>
              </a:tblGrid>
              <a:tr h="594360">
                <a:tc>
                  <a:txBody>
                    <a:bodyPr/>
                    <a:lstStyle/>
                    <a:p>
                      <a:pPr marL="0" marR="0" algn="just">
                        <a:lnSpc>
                          <a:spcPct val="107000"/>
                        </a:lnSpc>
                        <a:spcBef>
                          <a:spcPts val="0"/>
                        </a:spcBef>
                        <a:spcAft>
                          <a:spcPts val="800"/>
                        </a:spcAft>
                      </a:pPr>
                      <a:r>
                        <a:rPr lang="en-US" sz="2800" b="1" dirty="0">
                          <a:latin typeface="Times New Roman"/>
                          <a:ea typeface="Calibri"/>
                          <a:cs typeface="Times New Roman"/>
                        </a:rPr>
                        <a:t>The Payment of tax can be made by following modes:</a:t>
                      </a:r>
                      <a:endParaRPr lang="en-US" sz="2800" dirty="0">
                        <a:latin typeface="Calibri"/>
                        <a:ea typeface="Calibri"/>
                        <a:cs typeface="Times New Roman"/>
                      </a:endParaRPr>
                    </a:p>
                  </a:txBody>
                  <a:tcPr marL="68580" marR="68580" marT="0" marB="0"/>
                </a:tc>
              </a:tr>
              <a:tr h="594360">
                <a:tc>
                  <a:txBody>
                    <a:bodyPr/>
                    <a:lstStyle/>
                    <a:p>
                      <a:pPr marL="342900" marR="0" lvl="0" indent="-342900" algn="just">
                        <a:lnSpc>
                          <a:spcPct val="107000"/>
                        </a:lnSpc>
                        <a:spcBef>
                          <a:spcPts val="0"/>
                        </a:spcBef>
                        <a:spcAft>
                          <a:spcPts val="800"/>
                        </a:spcAft>
                        <a:buFont typeface="+mj-lt"/>
                        <a:buNone/>
                      </a:pPr>
                      <a:r>
                        <a:rPr lang="en-US" sz="2000" dirty="0" smtClean="0">
                          <a:latin typeface="Times New Roman"/>
                          <a:ea typeface="Calibri"/>
                          <a:cs typeface="Times New Roman"/>
                        </a:rPr>
                        <a:t>1. Internet </a:t>
                      </a:r>
                      <a:r>
                        <a:rPr lang="en-US" sz="2000" dirty="0">
                          <a:latin typeface="Times New Roman"/>
                          <a:ea typeface="Calibri"/>
                          <a:cs typeface="Times New Roman"/>
                        </a:rPr>
                        <a:t>banking through authorized signatory. </a:t>
                      </a:r>
                      <a:endParaRPr lang="en-US" sz="2000" dirty="0">
                        <a:latin typeface="Calibri"/>
                        <a:ea typeface="Calibri"/>
                        <a:cs typeface="Times New Roman"/>
                      </a:endParaRPr>
                    </a:p>
                  </a:txBody>
                  <a:tcPr marL="68580" marR="68580" marT="0" marB="0"/>
                </a:tc>
              </a:tr>
              <a:tr h="594360">
                <a:tc>
                  <a:txBody>
                    <a:bodyPr/>
                    <a:lstStyle/>
                    <a:p>
                      <a:pPr marL="342900" marR="0" lvl="0" indent="-342900" algn="just">
                        <a:lnSpc>
                          <a:spcPct val="107000"/>
                        </a:lnSpc>
                        <a:spcBef>
                          <a:spcPts val="0"/>
                        </a:spcBef>
                        <a:spcAft>
                          <a:spcPts val="800"/>
                        </a:spcAft>
                        <a:buFont typeface="+mj-lt"/>
                        <a:buNone/>
                      </a:pPr>
                      <a:r>
                        <a:rPr lang="en-US" sz="2000" dirty="0" smtClean="0">
                          <a:latin typeface="Times New Roman"/>
                          <a:ea typeface="Calibri"/>
                          <a:cs typeface="Times New Roman"/>
                        </a:rPr>
                        <a:t>2. Credit </a:t>
                      </a:r>
                      <a:r>
                        <a:rPr lang="en-US" sz="2000" dirty="0">
                          <a:latin typeface="Times New Roman"/>
                          <a:ea typeface="Calibri"/>
                          <a:cs typeface="Times New Roman"/>
                        </a:rPr>
                        <a:t>Card or Debit Card through authorized signatory.</a:t>
                      </a:r>
                      <a:endParaRPr lang="en-US" sz="2000" dirty="0">
                        <a:latin typeface="Calibri"/>
                        <a:ea typeface="Calibri"/>
                        <a:cs typeface="Times New Roman"/>
                      </a:endParaRPr>
                    </a:p>
                  </a:txBody>
                  <a:tcPr marL="68580" marR="68580" marT="0" marB="0"/>
                </a:tc>
              </a:tr>
              <a:tr h="594360">
                <a:tc>
                  <a:txBody>
                    <a:bodyPr/>
                    <a:lstStyle/>
                    <a:p>
                      <a:pPr marL="342900" marR="0" lvl="0" indent="-342900" algn="just">
                        <a:lnSpc>
                          <a:spcPct val="107000"/>
                        </a:lnSpc>
                        <a:spcBef>
                          <a:spcPts val="0"/>
                        </a:spcBef>
                        <a:spcAft>
                          <a:spcPts val="800"/>
                        </a:spcAft>
                        <a:buFont typeface="+mj-lt"/>
                        <a:buNone/>
                      </a:pPr>
                      <a:r>
                        <a:rPr lang="en-US" sz="2000" dirty="0" smtClean="0">
                          <a:latin typeface="Times New Roman"/>
                          <a:ea typeface="Calibri"/>
                          <a:cs typeface="Times New Roman"/>
                        </a:rPr>
                        <a:t>3. NEFT </a:t>
                      </a:r>
                      <a:r>
                        <a:rPr lang="en-US" sz="2000" dirty="0">
                          <a:latin typeface="Times New Roman"/>
                          <a:ea typeface="Calibri"/>
                          <a:cs typeface="Times New Roman"/>
                        </a:rPr>
                        <a:t>and RTGS</a:t>
                      </a:r>
                      <a:endParaRPr lang="en-US" sz="2000" dirty="0">
                        <a:latin typeface="Calibri"/>
                        <a:ea typeface="Calibri"/>
                        <a:cs typeface="Times New Roman"/>
                      </a:endParaRPr>
                    </a:p>
                  </a:txBody>
                  <a:tcPr marL="68580" marR="68580" marT="0" marB="0"/>
                </a:tc>
              </a:tr>
              <a:tr h="594360">
                <a:tc>
                  <a:txBody>
                    <a:bodyPr/>
                    <a:lstStyle/>
                    <a:p>
                      <a:pPr marL="342900" marR="0" lvl="0" indent="-342900" algn="just">
                        <a:lnSpc>
                          <a:spcPct val="107000"/>
                        </a:lnSpc>
                        <a:spcBef>
                          <a:spcPts val="0"/>
                        </a:spcBef>
                        <a:spcAft>
                          <a:spcPts val="800"/>
                        </a:spcAft>
                        <a:buFont typeface="+mj-lt"/>
                        <a:buNone/>
                      </a:pPr>
                      <a:r>
                        <a:rPr lang="en-US" sz="2000" dirty="0" smtClean="0">
                          <a:latin typeface="Times New Roman"/>
                          <a:ea typeface="Calibri"/>
                          <a:cs typeface="Times New Roman"/>
                        </a:rPr>
                        <a:t>4. Over </a:t>
                      </a:r>
                      <a:r>
                        <a:rPr lang="en-US" sz="2000" dirty="0">
                          <a:latin typeface="Times New Roman"/>
                          <a:ea typeface="Calibri"/>
                          <a:cs typeface="Times New Roman"/>
                        </a:rPr>
                        <a:t>the bank counter where payment of tax does not exceed Rs. 10,000</a:t>
                      </a:r>
                      <a:r>
                        <a:rPr lang="en-US" sz="2000" dirty="0" smtClean="0">
                          <a:latin typeface="Times New Roman"/>
                          <a:ea typeface="Calibri"/>
                          <a:cs typeface="Times New Roman"/>
                        </a:rPr>
                        <a:t>/-. </a:t>
                      </a:r>
                    </a:p>
                    <a:p>
                      <a:pPr marL="342900" marR="0" lvl="0" indent="-342900" algn="just">
                        <a:lnSpc>
                          <a:spcPct val="107000"/>
                        </a:lnSpc>
                        <a:spcBef>
                          <a:spcPts val="0"/>
                        </a:spcBef>
                        <a:spcAft>
                          <a:spcPts val="800"/>
                        </a:spcAft>
                        <a:buFont typeface="+mj-lt"/>
                        <a:buNone/>
                      </a:pPr>
                      <a:r>
                        <a:rPr lang="en-US" sz="2000" b="1" dirty="0" smtClean="0">
                          <a:latin typeface="Times New Roman"/>
                          <a:ea typeface="Calibri"/>
                          <a:cs typeface="Times New Roman"/>
                        </a:rPr>
                        <a:t>EXCEPTION: Government Entities</a:t>
                      </a:r>
                      <a:r>
                        <a:rPr lang="en-US" sz="2000" b="1" baseline="0" dirty="0" smtClean="0">
                          <a:latin typeface="Times New Roman"/>
                          <a:ea typeface="Calibri"/>
                          <a:cs typeface="Times New Roman"/>
                        </a:rPr>
                        <a:t> and Tax Deposited on Account of Recovery by proper officer.</a:t>
                      </a:r>
                      <a:r>
                        <a:rPr lang="en-US" sz="2000" b="1" dirty="0" smtClean="0">
                          <a:latin typeface="Times New Roman"/>
                          <a:ea typeface="Calibri"/>
                          <a:cs typeface="Times New Roman"/>
                        </a:rPr>
                        <a:t> </a:t>
                      </a:r>
                      <a:endParaRPr lang="en-US" sz="2000" b="1" dirty="0">
                        <a:latin typeface="Calibri"/>
                        <a:ea typeface="Calibri"/>
                        <a:cs typeface="Times New Roman"/>
                      </a:endParaRPr>
                    </a:p>
                  </a:txBody>
                  <a:tcPr marL="68580" marR="68580" marT="0" marB="0"/>
                </a:tc>
              </a:tr>
            </a:tbl>
          </a:graphicData>
        </a:graphic>
      </p:graphicFrame>
      <p:sp>
        <p:nvSpPr>
          <p:cNvPr id="1025" name="Rectangle 1"/>
          <p:cNvSpPr>
            <a:spLocks noChangeArrowheads="1"/>
          </p:cNvSpPr>
          <p:nvPr/>
        </p:nvSpPr>
        <p:spPr bwMode="auto">
          <a:xfrm>
            <a:off x="1648556" y="5200471"/>
            <a:ext cx="9080563" cy="120032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Due date for payment of tax: </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20</a:t>
            </a:r>
            <a:r>
              <a:rPr kumimoji="0" lang="en-US" sz="24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th</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of next month</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Interest on delayed payment: </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18% in case of failure to deposit on time</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24% where excess tax is charged</a:t>
            </a:r>
            <a:r>
              <a:rPr kumimoji="0" lang="en-US" sz="11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25">
                                            <p:txEl>
                                              <p:pRg st="0" end="0"/>
                                            </p:txEl>
                                          </p:spTgt>
                                        </p:tgtEl>
                                        <p:attrNameLst>
                                          <p:attrName>style.visibility</p:attrName>
                                        </p:attrNameLst>
                                      </p:cBhvr>
                                      <p:to>
                                        <p:strVal val="visible"/>
                                      </p:to>
                                    </p:set>
                                    <p:animEffect transition="in" filter="blinds(horizontal)">
                                      <p:cBhvr>
                                        <p:cTn id="17" dur="1000"/>
                                        <p:tgtEl>
                                          <p:spTgt spid="1025">
                                            <p:txEl>
                                              <p:pRg st="0" end="0"/>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025">
                                            <p:txEl>
                                              <p:pRg st="1" end="1"/>
                                            </p:txEl>
                                          </p:spTgt>
                                        </p:tgtEl>
                                        <p:attrNameLst>
                                          <p:attrName>style.visibility</p:attrName>
                                        </p:attrNameLst>
                                      </p:cBhvr>
                                      <p:to>
                                        <p:strVal val="visible"/>
                                      </p:to>
                                    </p:set>
                                    <p:animEffect transition="in" filter="blinds(horizontal)">
                                      <p:cBhvr>
                                        <p:cTn id="20" dur="1000"/>
                                        <p:tgtEl>
                                          <p:spTgt spid="1025">
                                            <p:txEl>
                                              <p:pRg st="1" end="1"/>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1025">
                                            <p:txEl>
                                              <p:pRg st="2" end="2"/>
                                            </p:txEl>
                                          </p:spTgt>
                                        </p:tgtEl>
                                        <p:attrNameLst>
                                          <p:attrName>style.visibility</p:attrName>
                                        </p:attrNameLst>
                                      </p:cBhvr>
                                      <p:to>
                                        <p:strVal val="visible"/>
                                      </p:to>
                                    </p:set>
                                    <p:animEffect transition="in" filter="blinds(horizontal)">
                                      <p:cBhvr>
                                        <p:cTn id="23" dur="1000"/>
                                        <p:tgtEl>
                                          <p:spTgt spid="10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892" y="457200"/>
            <a:ext cx="7835027" cy="1066800"/>
          </a:xfrm>
        </p:spPr>
        <p:txBody>
          <a:bodyPr/>
          <a:lstStyle/>
          <a:p>
            <a:r>
              <a:rPr lang="en-US" b="1" dirty="0" smtClean="0"/>
              <a:t>Other Conditions:</a:t>
            </a:r>
            <a:endParaRPr lang="en-US" b="1" dirty="0"/>
          </a:p>
        </p:txBody>
      </p:sp>
      <p:sp>
        <p:nvSpPr>
          <p:cNvPr id="3" name="Content Placeholder 2"/>
          <p:cNvSpPr>
            <a:spLocks noGrp="1"/>
          </p:cNvSpPr>
          <p:nvPr>
            <p:ph idx="1"/>
          </p:nvPr>
        </p:nvSpPr>
        <p:spPr>
          <a:xfrm>
            <a:off x="365919" y="1295400"/>
            <a:ext cx="11430000" cy="5257800"/>
          </a:xfrm>
        </p:spPr>
        <p:txBody>
          <a:bodyPr numCol="2"/>
          <a:lstStyle/>
          <a:p>
            <a:pPr marL="624078" indent="-514350">
              <a:buFont typeface="Wingdings" pitchFamily="2" charset="2"/>
              <a:buChar char="ü"/>
            </a:pPr>
            <a:r>
              <a:rPr lang="en-US" dirty="0" smtClean="0"/>
              <a:t>One State One Registration</a:t>
            </a:r>
          </a:p>
          <a:p>
            <a:pPr marL="624078" indent="-514350">
              <a:buFont typeface="Wingdings" pitchFamily="2" charset="2"/>
              <a:buChar char="ü"/>
            </a:pPr>
            <a:r>
              <a:rPr lang="en-US" dirty="0" smtClean="0"/>
              <a:t>Multiple biz. Vertical</a:t>
            </a:r>
          </a:p>
          <a:p>
            <a:pPr marL="624078" indent="-514350">
              <a:buFont typeface="Wingdings" pitchFamily="2" charset="2"/>
              <a:buChar char="ü"/>
            </a:pPr>
            <a:r>
              <a:rPr lang="en-US" dirty="0" smtClean="0"/>
              <a:t>Voluntarily Registration</a:t>
            </a:r>
          </a:p>
          <a:p>
            <a:pPr marL="624078" indent="-514350">
              <a:buFont typeface="Wingdings" pitchFamily="2" charset="2"/>
              <a:buChar char="ü"/>
            </a:pPr>
            <a:r>
              <a:rPr lang="en-US" smtClean="0"/>
              <a:t>Direct registration </a:t>
            </a:r>
            <a:r>
              <a:rPr lang="en-US" dirty="0" smtClean="0"/>
              <a:t>by officer</a:t>
            </a:r>
            <a:endParaRPr lang="en-US" dirty="0"/>
          </a:p>
        </p:txBody>
      </p:sp>
    </p:spTree>
    <p:extLst>
      <p:ext uri="{BB962C8B-B14F-4D97-AF65-F5344CB8AC3E}">
        <p14:creationId xmlns:p14="http://schemas.microsoft.com/office/powerpoint/2010/main" val="273753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319" y="457200"/>
            <a:ext cx="10945655" cy="1066800"/>
          </a:xfrm>
        </p:spPr>
        <p:txBody>
          <a:bodyPr/>
          <a:lstStyle/>
          <a:p>
            <a:r>
              <a:rPr lang="en-US" b="1" dirty="0" smtClean="0"/>
              <a:t>Input Tax Credit set-off under GST</a:t>
            </a:r>
            <a:endParaRPr lang="en-US" b="1" dirty="0"/>
          </a:p>
        </p:txBody>
      </p:sp>
      <p:graphicFrame>
        <p:nvGraphicFramePr>
          <p:cNvPr id="4" name="Content Placeholder 3"/>
          <p:cNvGraphicFramePr>
            <a:graphicFrameLocks noGrp="1"/>
          </p:cNvGraphicFramePr>
          <p:nvPr>
            <p:ph idx="1"/>
          </p:nvPr>
        </p:nvGraphicFramePr>
        <p:xfrm>
          <a:off x="289719" y="1524000"/>
          <a:ext cx="5181600" cy="50498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p:cNvSpPr/>
          <p:nvPr/>
        </p:nvSpPr>
        <p:spPr>
          <a:xfrm>
            <a:off x="5624731" y="3352800"/>
            <a:ext cx="1672688"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CGST</a:t>
            </a:r>
            <a:endParaRPr lang="en-US" dirty="0"/>
          </a:p>
        </p:txBody>
      </p:sp>
      <p:sp>
        <p:nvSpPr>
          <p:cNvPr id="6" name="Oval 5"/>
          <p:cNvSpPr/>
          <p:nvPr/>
        </p:nvSpPr>
        <p:spPr>
          <a:xfrm>
            <a:off x="10034546" y="3352800"/>
            <a:ext cx="1672688"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SGST</a:t>
            </a:r>
            <a:endParaRPr lang="en-US" sz="2800" dirty="0"/>
          </a:p>
        </p:txBody>
      </p:sp>
      <p:cxnSp>
        <p:nvCxnSpPr>
          <p:cNvPr id="8" name="Straight Arrow Connector 7"/>
          <p:cNvCxnSpPr>
            <a:stCxn id="5" idx="6"/>
            <a:endCxn id="6" idx="2"/>
          </p:cNvCxnSpPr>
          <p:nvPr/>
        </p:nvCxnSpPr>
        <p:spPr>
          <a:xfrm>
            <a:off x="7297419" y="4038600"/>
            <a:ext cx="2737126"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6" idx="1"/>
            <a:endCxn id="5" idx="7"/>
          </p:cNvCxnSpPr>
          <p:nvPr/>
        </p:nvCxnSpPr>
        <p:spPr>
          <a:xfrm flipH="1">
            <a:off x="7052460" y="3553666"/>
            <a:ext cx="3227045"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7601544" y="2362200"/>
            <a:ext cx="1748720" cy="29718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145357" y="2362200"/>
            <a:ext cx="2128876" cy="304800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1000"/>
                                        <p:tgtEl>
                                          <p:spTgt spid="5"/>
                                        </p:tgtEl>
                                      </p:cBhvr>
                                    </p:animEffect>
                                  </p:childTnLst>
                                </p:cTn>
                              </p:par>
                              <p:par>
                                <p:cTn id="18" presetID="3" presetClass="entr" presetSubtype="1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1000"/>
                                        <p:tgtEl>
                                          <p:spTgt spid="8"/>
                                        </p:tgtEl>
                                      </p:cBhvr>
                                    </p:animEffect>
                                  </p:childTnLst>
                                </p:cTn>
                              </p:par>
                              <p:par>
                                <p:cTn id="21" presetID="3" presetClass="entr" presetSubtype="1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1000"/>
                                        <p:tgtEl>
                                          <p:spTgt spid="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linds(horizontal)">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ox(in)">
                                      <p:cBhvr>
                                        <p:cTn id="31" dur="500"/>
                                        <p:tgtEl>
                                          <p:spTgt spid="18"/>
                                        </p:tgtEl>
                                      </p:cBhvr>
                                    </p:animEffect>
                                  </p:childTnLst>
                                </p:cTn>
                              </p:par>
                              <p:par>
                                <p:cTn id="32" presetID="4" presetClass="entr" presetSubtype="16"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ox(in)">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mph" presetSubtype="0" fill="hold" nodeType="clickEffect">
                                  <p:stCondLst>
                                    <p:cond delay="0"/>
                                  </p:stCondLst>
                                  <p:childTnLst>
                                    <p:animScale>
                                      <p:cBhvr>
                                        <p:cTn id="38" dur="2000" fill="hold"/>
                                        <p:tgtEl>
                                          <p:spTgt spid="18"/>
                                        </p:tgtEl>
                                      </p:cBhvr>
                                      <p:by x="150000" y="150000"/>
                                    </p:animScale>
                                  </p:childTnLst>
                                </p:cTn>
                              </p:par>
                              <p:par>
                                <p:cTn id="39" presetID="6" presetClass="emph" presetSubtype="0" fill="hold" nodeType="withEffect">
                                  <p:stCondLst>
                                    <p:cond delay="0"/>
                                  </p:stCondLst>
                                  <p:childTnLst>
                                    <p:animScale>
                                      <p:cBhvr>
                                        <p:cTn id="40" dur="2000" fill="hold"/>
                                        <p:tgtEl>
                                          <p:spTgt spid="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P spid="5"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Thank-You.jpg"/>
          <p:cNvPicPr>
            <a:picLocks noChangeAspect="1"/>
          </p:cNvPicPr>
          <p:nvPr/>
        </p:nvPicPr>
        <p:blipFill>
          <a:blip r:embed="rId2" cstate="print"/>
          <a:stretch>
            <a:fillRect/>
          </a:stretch>
        </p:blipFill>
        <p:spPr>
          <a:xfrm>
            <a:off x="2804319" y="1066800"/>
            <a:ext cx="6172200" cy="4971288"/>
          </a:xfrm>
          <a:prstGeom prst="rect">
            <a:avLst/>
          </a:prstGeom>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892" y="457200"/>
            <a:ext cx="7835027" cy="1066800"/>
          </a:xfrm>
        </p:spPr>
        <p:txBody>
          <a:bodyPr/>
          <a:lstStyle/>
          <a:p>
            <a:r>
              <a:rPr lang="en-US" b="1" dirty="0" smtClean="0"/>
              <a:t>Compulsory Registration:</a:t>
            </a:r>
            <a:endParaRPr lang="en-US" b="1" dirty="0"/>
          </a:p>
        </p:txBody>
      </p:sp>
      <p:sp>
        <p:nvSpPr>
          <p:cNvPr id="3" name="Content Placeholder 2"/>
          <p:cNvSpPr>
            <a:spLocks noGrp="1"/>
          </p:cNvSpPr>
          <p:nvPr>
            <p:ph idx="1"/>
          </p:nvPr>
        </p:nvSpPr>
        <p:spPr>
          <a:xfrm>
            <a:off x="365919" y="1502664"/>
            <a:ext cx="11430000" cy="5050536"/>
          </a:xfrm>
        </p:spPr>
        <p:txBody>
          <a:bodyPr numCol="2"/>
          <a:lstStyle/>
          <a:p>
            <a:pPr marL="624078" indent="-514350">
              <a:buFont typeface="Wingdings" pitchFamily="2" charset="2"/>
              <a:buChar char="ü"/>
            </a:pPr>
            <a:r>
              <a:rPr lang="en-US" dirty="0" smtClean="0"/>
              <a:t>Person making Inter-state </a:t>
            </a:r>
            <a:r>
              <a:rPr lang="en-US" b="1" dirty="0" smtClean="0"/>
              <a:t>Taxable </a:t>
            </a:r>
            <a:r>
              <a:rPr lang="en-US" dirty="0" smtClean="0"/>
              <a:t>supply </a:t>
            </a:r>
            <a:r>
              <a:rPr lang="en-US" b="1" u="sng" dirty="0" smtClean="0"/>
              <a:t>of goods</a:t>
            </a:r>
            <a:r>
              <a:rPr lang="en-US" dirty="0" smtClean="0"/>
              <a:t>.</a:t>
            </a:r>
            <a:endParaRPr lang="en-US" dirty="0" smtClean="0"/>
          </a:p>
          <a:p>
            <a:pPr marL="624078" indent="-514350">
              <a:buFont typeface="Wingdings" pitchFamily="2" charset="2"/>
              <a:buChar char="ü"/>
            </a:pPr>
            <a:r>
              <a:rPr lang="en-US" dirty="0" smtClean="0"/>
              <a:t>Casual Taxable Person making </a:t>
            </a:r>
            <a:r>
              <a:rPr lang="en-US" b="1" dirty="0" smtClean="0"/>
              <a:t>Taxable</a:t>
            </a:r>
            <a:r>
              <a:rPr lang="en-US" dirty="0" smtClean="0"/>
              <a:t> supply</a:t>
            </a:r>
          </a:p>
          <a:p>
            <a:pPr marL="624078" indent="-514350">
              <a:buFont typeface="Wingdings" pitchFamily="2" charset="2"/>
              <a:buChar char="ü"/>
            </a:pPr>
            <a:r>
              <a:rPr lang="en-US" dirty="0" smtClean="0"/>
              <a:t>Pay under Reverse Charge</a:t>
            </a:r>
          </a:p>
          <a:p>
            <a:pPr marL="624078" indent="-514350">
              <a:buFont typeface="Wingdings" pitchFamily="2" charset="2"/>
              <a:buChar char="ü"/>
            </a:pPr>
            <a:r>
              <a:rPr lang="en-US" dirty="0" smtClean="0"/>
              <a:t>Non-Resident Taxable Person</a:t>
            </a:r>
          </a:p>
          <a:p>
            <a:pPr marL="624078" indent="-514350">
              <a:buFont typeface="Wingdings" pitchFamily="2" charset="2"/>
              <a:buChar char="ü"/>
            </a:pPr>
            <a:r>
              <a:rPr lang="en-US" dirty="0" smtClean="0"/>
              <a:t>Person required to deduct tax at source</a:t>
            </a:r>
          </a:p>
          <a:p>
            <a:pPr marL="624078" indent="-514350">
              <a:buFont typeface="Wingdings" pitchFamily="2" charset="2"/>
              <a:buChar char="ü"/>
            </a:pPr>
            <a:r>
              <a:rPr lang="en-US" dirty="0" smtClean="0"/>
              <a:t>Agent</a:t>
            </a:r>
          </a:p>
          <a:p>
            <a:pPr marL="624078" indent="-514350">
              <a:buFont typeface="Wingdings" pitchFamily="2" charset="2"/>
              <a:buChar char="ü"/>
            </a:pPr>
            <a:r>
              <a:rPr lang="en-US" dirty="0" smtClean="0"/>
              <a:t>Input Service Distributor</a:t>
            </a:r>
          </a:p>
          <a:p>
            <a:pPr marL="624078" indent="-514350">
              <a:buFont typeface="Wingdings" pitchFamily="2" charset="2"/>
              <a:buChar char="ü"/>
            </a:pPr>
            <a:r>
              <a:rPr lang="en-US" dirty="0" smtClean="0"/>
              <a:t>Supplying through E-Commerce operator</a:t>
            </a:r>
          </a:p>
          <a:p>
            <a:pPr marL="624078" indent="-514350">
              <a:buFont typeface="Wingdings" pitchFamily="2" charset="2"/>
              <a:buChar char="ü"/>
            </a:pPr>
            <a:r>
              <a:rPr lang="en-US" dirty="0" smtClean="0"/>
              <a:t>E-Commerce Operator</a:t>
            </a:r>
          </a:p>
          <a:p>
            <a:pPr marL="624078" indent="-514350">
              <a:buFont typeface="Wingdings" pitchFamily="2" charset="2"/>
              <a:buChar char="ü"/>
            </a:pPr>
            <a:r>
              <a:rPr lang="en-US" dirty="0" smtClean="0"/>
              <a:t>Person giving online information retrieval service outside India</a:t>
            </a:r>
          </a:p>
          <a:p>
            <a:pPr marL="624078" indent="-514350">
              <a:buFont typeface="Wingdings" pitchFamily="2" charset="2"/>
              <a:buChar char="ü"/>
            </a:pPr>
            <a:r>
              <a:rPr lang="en-US" dirty="0" smtClean="0"/>
              <a:t>Such other person as notified</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1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1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1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linds(horizontal)">
                                      <p:cBhvr>
                                        <p:cTn id="37" dur="1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linds(horizontal)">
                                      <p:cBhvr>
                                        <p:cTn id="42" dur="10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blinds(horizontal)">
                                      <p:cBhvr>
                                        <p:cTn id="47" dur="10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blinds(horizontal)">
                                      <p:cBhvr>
                                        <p:cTn id="52" dur="1000"/>
                                        <p:tgtEl>
                                          <p:spTgt spid="3">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blinds(horizontal)">
                                      <p:cBhvr>
                                        <p:cTn id="57" dur="1000"/>
                                        <p:tgtEl>
                                          <p:spTgt spid="3">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3">
                                            <p:txEl>
                                              <p:pRg st="10" end="10"/>
                                            </p:txEl>
                                          </p:spTgt>
                                        </p:tgtEl>
                                        <p:attrNameLst>
                                          <p:attrName>style.visibility</p:attrName>
                                        </p:attrNameLst>
                                      </p:cBhvr>
                                      <p:to>
                                        <p:strVal val="visible"/>
                                      </p:to>
                                    </p:set>
                                    <p:animEffect transition="in" filter="blinds(horizontal)">
                                      <p:cBhvr>
                                        <p:cTn id="62"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 2(6) of CGST Act- Aggregate Turnover:</a:t>
            </a:r>
            <a:endParaRPr lang="en-US" dirty="0"/>
          </a:p>
        </p:txBody>
      </p:sp>
      <p:sp>
        <p:nvSpPr>
          <p:cNvPr id="3" name="Content Placeholder 2"/>
          <p:cNvSpPr>
            <a:spLocks noGrp="1"/>
          </p:cNvSpPr>
          <p:nvPr>
            <p:ph idx="1"/>
          </p:nvPr>
        </p:nvSpPr>
        <p:spPr/>
        <p:txBody>
          <a:bodyPr>
            <a:normAutofit fontScale="62500" lnSpcReduction="20000"/>
          </a:bodyPr>
          <a:lstStyle/>
          <a:p>
            <a:pPr algn="just"/>
            <a:r>
              <a:rPr lang="en-US" dirty="0"/>
              <a:t>“aggregate turnover” means the aggregate value of all taxable supplies (</a:t>
            </a:r>
            <a:r>
              <a:rPr lang="en-US" b="1" dirty="0"/>
              <a:t>excluding the value of inward supplies </a:t>
            </a:r>
            <a:r>
              <a:rPr lang="en-US" dirty="0"/>
              <a:t>on which tax is payable by a person on reverse charge basis), exempt supplies, exports of goods or services or both and inter-State supplies of persons having the same Permanent Account Number, to be computed on all India basis but excludes central tax, State tax, Union territory tax, integrated tax and </a:t>
            </a:r>
            <a:r>
              <a:rPr lang="en-US" dirty="0" err="1"/>
              <a:t>cess</a:t>
            </a:r>
            <a:r>
              <a:rPr lang="en-US" dirty="0"/>
              <a:t>; </a:t>
            </a:r>
            <a:endParaRPr lang="en-US" dirty="0" smtClean="0"/>
          </a:p>
          <a:p>
            <a:pPr algn="just"/>
            <a:endParaRPr lang="en-US" dirty="0" smtClean="0"/>
          </a:p>
          <a:p>
            <a:pPr marL="109728" indent="0" algn="just">
              <a:buNone/>
            </a:pPr>
            <a:r>
              <a:rPr lang="en-US" i="1" dirty="0"/>
              <a:t>Explanation.</a:t>
            </a:r>
            <a:r>
              <a:rPr lang="en-US" dirty="0"/>
              <a:t>––For the purposes of </a:t>
            </a:r>
            <a:r>
              <a:rPr lang="en-US" dirty="0" smtClean="0"/>
              <a:t>Registration,</a:t>
            </a:r>
          </a:p>
          <a:p>
            <a:pPr marL="109728" indent="0" algn="just">
              <a:buNone/>
            </a:pPr>
            <a:endParaRPr lang="en-US" dirty="0" smtClean="0"/>
          </a:p>
          <a:p>
            <a:pPr marL="109728" indent="0">
              <a:buNone/>
            </a:pPr>
            <a:r>
              <a:rPr lang="en-US" dirty="0" smtClean="0"/>
              <a:t>	(</a:t>
            </a:r>
            <a:r>
              <a:rPr lang="en-US" i="1" dirty="0" err="1"/>
              <a:t>i</a:t>
            </a:r>
            <a:r>
              <a:rPr lang="en-US" dirty="0"/>
              <a:t>) the expression “aggregate turnover” shall include all supplies made by </a:t>
            </a:r>
            <a:r>
              <a:rPr lang="en-US" dirty="0" smtClean="0"/>
              <a:t>the 	taxable </a:t>
            </a:r>
            <a:r>
              <a:rPr lang="en-US" dirty="0"/>
              <a:t>person, whether on his own account or made on behalf of all his principals </a:t>
            </a:r>
          </a:p>
          <a:p>
            <a:pPr marL="109728" indent="0">
              <a:buNone/>
            </a:pPr>
            <a:endParaRPr lang="en-US" dirty="0" smtClean="0"/>
          </a:p>
          <a:p>
            <a:pPr marL="109728" indent="0">
              <a:buNone/>
            </a:pPr>
            <a:r>
              <a:rPr lang="en-US" dirty="0" smtClean="0"/>
              <a:t>Not Include:</a:t>
            </a:r>
          </a:p>
          <a:p>
            <a:r>
              <a:rPr lang="en-US" dirty="0" smtClean="0"/>
              <a:t>an </a:t>
            </a:r>
            <a:r>
              <a:rPr lang="en-US" dirty="0"/>
              <a:t>agriculturist, to the extent of supply of produce out of cultivation of land. </a:t>
            </a:r>
            <a:endParaRPr lang="en-US" dirty="0" smtClean="0"/>
          </a:p>
          <a:p>
            <a:r>
              <a:rPr lang="en-US" dirty="0" smtClean="0"/>
              <a:t>Supply of Goods after Job Work by registered Job Worker</a:t>
            </a:r>
            <a:endParaRPr lang="en-US" dirty="0"/>
          </a:p>
          <a:p>
            <a:pPr marL="109728" indent="0">
              <a:buNone/>
            </a:pPr>
            <a:r>
              <a:rPr lang="en-US" dirty="0" smtClean="0"/>
              <a:t>Include:</a:t>
            </a:r>
            <a:endParaRPr lang="en-US" dirty="0"/>
          </a:p>
          <a:p>
            <a:r>
              <a:rPr lang="en-US" dirty="0" smtClean="0"/>
              <a:t>“aggregate </a:t>
            </a:r>
            <a:r>
              <a:rPr lang="en-US" dirty="0"/>
              <a:t>turnover” shall include all supplies made by the </a:t>
            </a:r>
            <a:r>
              <a:rPr lang="en-US" dirty="0" smtClean="0"/>
              <a:t>taxable </a:t>
            </a:r>
            <a:r>
              <a:rPr lang="en-US" dirty="0"/>
              <a:t>person, whether on his own account or made on behalf of all his principals </a:t>
            </a:r>
          </a:p>
          <a:p>
            <a:pPr algn="just"/>
            <a:endParaRPr lang="en-US" dirty="0"/>
          </a:p>
          <a:p>
            <a:pPr algn="just"/>
            <a:endParaRPr lang="en-US" dirty="0"/>
          </a:p>
        </p:txBody>
      </p:sp>
    </p:spTree>
    <p:extLst>
      <p:ext uri="{BB962C8B-B14F-4D97-AF65-F5344CB8AC3E}">
        <p14:creationId xmlns:p14="http://schemas.microsoft.com/office/powerpoint/2010/main" val="9240235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 2(7) of CGST Act- Agriculturist</a:t>
            </a:r>
            <a:endParaRPr lang="en-US" dirty="0"/>
          </a:p>
        </p:txBody>
      </p:sp>
      <p:sp>
        <p:nvSpPr>
          <p:cNvPr id="3" name="Content Placeholder 2"/>
          <p:cNvSpPr>
            <a:spLocks noGrp="1"/>
          </p:cNvSpPr>
          <p:nvPr>
            <p:ph idx="1"/>
          </p:nvPr>
        </p:nvSpPr>
        <p:spPr/>
        <p:txBody>
          <a:bodyPr>
            <a:normAutofit/>
          </a:bodyPr>
          <a:lstStyle/>
          <a:p>
            <a:pPr marL="109728" indent="0">
              <a:buNone/>
            </a:pPr>
            <a:r>
              <a:rPr lang="en-US" dirty="0"/>
              <a:t>“agriculturist” means an individual or a Hindu Undivided Family who undertakes cultivation of land— </a:t>
            </a:r>
          </a:p>
          <a:p>
            <a:pPr lvl="1"/>
            <a:r>
              <a:rPr lang="en-US" dirty="0"/>
              <a:t>(</a:t>
            </a:r>
            <a:r>
              <a:rPr lang="en-US" i="1" dirty="0"/>
              <a:t>a</a:t>
            </a:r>
            <a:r>
              <a:rPr lang="en-US" dirty="0"/>
              <a:t>) by own </a:t>
            </a:r>
            <a:r>
              <a:rPr lang="en-US" dirty="0" err="1"/>
              <a:t>labour</a:t>
            </a:r>
            <a:r>
              <a:rPr lang="en-US" dirty="0"/>
              <a:t>, or </a:t>
            </a:r>
          </a:p>
          <a:p>
            <a:pPr lvl="1"/>
            <a:r>
              <a:rPr lang="en-US" dirty="0"/>
              <a:t>(</a:t>
            </a:r>
            <a:r>
              <a:rPr lang="en-US" i="1" dirty="0"/>
              <a:t>b</a:t>
            </a:r>
            <a:r>
              <a:rPr lang="en-US" dirty="0"/>
              <a:t>) by the </a:t>
            </a:r>
            <a:r>
              <a:rPr lang="en-US" dirty="0" err="1"/>
              <a:t>labour</a:t>
            </a:r>
            <a:r>
              <a:rPr lang="en-US" dirty="0"/>
              <a:t> of family, or </a:t>
            </a:r>
          </a:p>
          <a:p>
            <a:pPr lvl="1"/>
            <a:r>
              <a:rPr lang="en-US" dirty="0"/>
              <a:t>(</a:t>
            </a:r>
            <a:r>
              <a:rPr lang="en-US" i="1" dirty="0"/>
              <a:t>c</a:t>
            </a:r>
            <a:r>
              <a:rPr lang="en-US" dirty="0"/>
              <a:t>) by servants on wages payable in cash or kind or by hired </a:t>
            </a:r>
            <a:r>
              <a:rPr lang="en-US" dirty="0" err="1"/>
              <a:t>labour</a:t>
            </a:r>
            <a:r>
              <a:rPr lang="en-US" dirty="0"/>
              <a:t> under personal supervision or the personal supervision of any member of the family </a:t>
            </a:r>
          </a:p>
          <a:p>
            <a:pPr algn="just"/>
            <a:endParaRPr lang="en-US" dirty="0"/>
          </a:p>
        </p:txBody>
      </p:sp>
    </p:spTree>
    <p:extLst>
      <p:ext uri="{BB962C8B-B14F-4D97-AF65-F5344CB8AC3E}">
        <p14:creationId xmlns:p14="http://schemas.microsoft.com/office/powerpoint/2010/main" val="5060183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892" y="457200"/>
            <a:ext cx="11264027" cy="1066800"/>
          </a:xfrm>
        </p:spPr>
        <p:txBody>
          <a:bodyPr>
            <a:normAutofit fontScale="90000"/>
          </a:bodyPr>
          <a:lstStyle/>
          <a:p>
            <a:r>
              <a:rPr lang="en-US" b="1" dirty="0" smtClean="0"/>
              <a:t>Special Category State: 271A(1)(g) of Constitution</a:t>
            </a:r>
            <a:endParaRPr lang="en-US" b="1" dirty="0"/>
          </a:p>
        </p:txBody>
      </p:sp>
      <p:sp>
        <p:nvSpPr>
          <p:cNvPr id="3" name="Content Placeholder 2"/>
          <p:cNvSpPr>
            <a:spLocks noGrp="1"/>
          </p:cNvSpPr>
          <p:nvPr>
            <p:ph idx="1"/>
          </p:nvPr>
        </p:nvSpPr>
        <p:spPr>
          <a:xfrm>
            <a:off x="365919" y="1502664"/>
            <a:ext cx="11430000" cy="5050536"/>
          </a:xfrm>
        </p:spPr>
        <p:txBody>
          <a:bodyPr numCol="2">
            <a:normAutofit/>
          </a:bodyPr>
          <a:lstStyle/>
          <a:p>
            <a:pPr marL="624078" indent="-514350">
              <a:buFont typeface="Wingdings" pitchFamily="2" charset="2"/>
              <a:buChar char="ü"/>
            </a:pPr>
            <a:r>
              <a:rPr lang="en-US" dirty="0" smtClean="0"/>
              <a:t>Arunachal Pradesh</a:t>
            </a:r>
          </a:p>
          <a:p>
            <a:pPr marL="624078" indent="-514350">
              <a:buFont typeface="Wingdings" pitchFamily="2" charset="2"/>
              <a:buChar char="ü"/>
            </a:pPr>
            <a:r>
              <a:rPr lang="en-US" dirty="0" smtClean="0"/>
              <a:t>Assam</a:t>
            </a:r>
          </a:p>
          <a:p>
            <a:pPr marL="624078" indent="-514350">
              <a:buFont typeface="Wingdings" pitchFamily="2" charset="2"/>
              <a:buChar char="ü"/>
            </a:pPr>
            <a:r>
              <a:rPr lang="en-US" b="1" dirty="0" smtClean="0"/>
              <a:t>Jammu and Kashmir</a:t>
            </a:r>
          </a:p>
          <a:p>
            <a:pPr marL="624078" indent="-514350">
              <a:buFont typeface="Wingdings" pitchFamily="2" charset="2"/>
              <a:buChar char="ü"/>
            </a:pPr>
            <a:r>
              <a:rPr lang="en-US" dirty="0" err="1" smtClean="0"/>
              <a:t>Manipure</a:t>
            </a:r>
            <a:endParaRPr lang="en-US" dirty="0" smtClean="0"/>
          </a:p>
          <a:p>
            <a:pPr marL="624078" indent="-514350">
              <a:buFont typeface="Wingdings" pitchFamily="2" charset="2"/>
              <a:buChar char="ü"/>
            </a:pPr>
            <a:r>
              <a:rPr lang="en-US" dirty="0" smtClean="0"/>
              <a:t>Meghalaya</a:t>
            </a:r>
          </a:p>
          <a:p>
            <a:pPr marL="624078" indent="-514350">
              <a:buFont typeface="Wingdings" pitchFamily="2" charset="2"/>
              <a:buChar char="ü"/>
            </a:pPr>
            <a:r>
              <a:rPr lang="en-US" dirty="0" smtClean="0"/>
              <a:t>Mizoram</a:t>
            </a:r>
          </a:p>
          <a:p>
            <a:pPr marL="624078" indent="-514350">
              <a:buFont typeface="Wingdings" pitchFamily="2" charset="2"/>
              <a:buChar char="ü"/>
            </a:pPr>
            <a:r>
              <a:rPr lang="en-US" dirty="0" smtClean="0"/>
              <a:t>Nagaland</a:t>
            </a:r>
          </a:p>
          <a:p>
            <a:pPr marL="624078" indent="-514350">
              <a:buFont typeface="Wingdings" pitchFamily="2" charset="2"/>
              <a:buChar char="ü"/>
            </a:pPr>
            <a:r>
              <a:rPr lang="en-US" dirty="0" smtClean="0"/>
              <a:t>Sikkim</a:t>
            </a:r>
          </a:p>
          <a:p>
            <a:pPr marL="624078" indent="-514350">
              <a:buFont typeface="Wingdings" pitchFamily="2" charset="2"/>
              <a:buChar char="ü"/>
            </a:pPr>
            <a:r>
              <a:rPr lang="en-US" dirty="0" smtClean="0"/>
              <a:t>Tripura</a:t>
            </a:r>
          </a:p>
          <a:p>
            <a:pPr marL="624078" indent="-514350">
              <a:buFont typeface="Wingdings" pitchFamily="2" charset="2"/>
              <a:buChar char="ü"/>
            </a:pPr>
            <a:r>
              <a:rPr lang="en-US" dirty="0" smtClean="0"/>
              <a:t>Himachal Pradesh</a:t>
            </a:r>
          </a:p>
          <a:p>
            <a:pPr marL="624078" indent="-514350">
              <a:buFont typeface="Wingdings" pitchFamily="2" charset="2"/>
              <a:buChar char="ü"/>
            </a:pPr>
            <a:r>
              <a:rPr lang="en-US" dirty="0" err="1" smtClean="0"/>
              <a:t>Uttarkhand</a:t>
            </a:r>
            <a:endParaRPr lang="en-US" dirty="0" smtClean="0"/>
          </a:p>
          <a:p>
            <a:pPr marL="624078" indent="-514350">
              <a:buFont typeface="Wingdings" pitchFamily="2" charset="2"/>
              <a:buChar char="ü"/>
            </a:pPr>
            <a:endParaRPr lang="en-US" dirty="0"/>
          </a:p>
        </p:txBody>
      </p:sp>
    </p:spTree>
    <p:extLst>
      <p:ext uri="{BB962C8B-B14F-4D97-AF65-F5344CB8AC3E}">
        <p14:creationId xmlns:p14="http://schemas.microsoft.com/office/powerpoint/2010/main" val="1073799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linds(horizontal)">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linds(horizontal)">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blinds(horizontal)">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blinds(horizontal)">
                                      <p:cBhvr>
                                        <p:cTn id="52" dur="500"/>
                                        <p:tgtEl>
                                          <p:spTgt spid="3">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blinds(horizontal)">
                                      <p:cBhvr>
                                        <p:cTn id="57" dur="500"/>
                                        <p:tgtEl>
                                          <p:spTgt spid="3">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3">
                                            <p:txEl>
                                              <p:pRg st="10" end="10"/>
                                            </p:txEl>
                                          </p:spTgt>
                                        </p:tgtEl>
                                        <p:attrNameLst>
                                          <p:attrName>style.visibility</p:attrName>
                                        </p:attrNameLst>
                                      </p:cBhvr>
                                      <p:to>
                                        <p:strVal val="visible"/>
                                      </p:to>
                                    </p:set>
                                    <p:animEffect transition="in" filter="blinds(horizontal)">
                                      <p:cBhvr>
                                        <p:cTn id="6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Distinct Person S. 25(4) and 25(5):</a:t>
            </a:r>
            <a:endParaRPr lang="en-US" dirty="0"/>
          </a:p>
        </p:txBody>
      </p:sp>
      <p:sp>
        <p:nvSpPr>
          <p:cNvPr id="3" name="Content Placeholder 2"/>
          <p:cNvSpPr>
            <a:spLocks noGrp="1"/>
          </p:cNvSpPr>
          <p:nvPr>
            <p:ph idx="1"/>
          </p:nvPr>
        </p:nvSpPr>
        <p:spPr/>
        <p:txBody>
          <a:bodyPr>
            <a:normAutofit fontScale="92500"/>
          </a:bodyPr>
          <a:lstStyle/>
          <a:p>
            <a:pPr algn="just"/>
            <a:r>
              <a:rPr lang="en-US" dirty="0"/>
              <a:t>A person who has obtained or is required to obtain more than one registration, whether in one State or Union territory or more than one State or Union territory shall, in respect of each such registration, be treated as distinct persons for the purposes of this Act</a:t>
            </a:r>
            <a:r>
              <a:rPr lang="en-US" dirty="0" smtClean="0"/>
              <a:t>.</a:t>
            </a:r>
          </a:p>
          <a:p>
            <a:pPr algn="just"/>
            <a:endParaRPr lang="en-US" dirty="0" smtClean="0"/>
          </a:p>
          <a:p>
            <a:pPr algn="just"/>
            <a:r>
              <a:rPr lang="en-US" dirty="0"/>
              <a:t>Where a person who has obtained or is required to obtain registration in a State or Union territory in respect of an establishment, has an establishment in another State or Union territory, then such establishments shall be treated as establishments of distinct persons for the purposes of this Act </a:t>
            </a:r>
          </a:p>
        </p:txBody>
      </p:sp>
    </p:spTree>
    <p:extLst>
      <p:ext uri="{BB962C8B-B14F-4D97-AF65-F5344CB8AC3E}">
        <p14:creationId xmlns:p14="http://schemas.microsoft.com/office/powerpoint/2010/main" val="15636115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19" y="457200"/>
            <a:ext cx="10945654" cy="1066800"/>
          </a:xfrm>
        </p:spPr>
        <p:txBody>
          <a:bodyPr/>
          <a:lstStyle/>
          <a:p>
            <a:r>
              <a:rPr lang="en-US" b="1" dirty="0" smtClean="0"/>
              <a:t>Section 9(4): </a:t>
            </a:r>
            <a:endParaRPr lang="en-US" b="1" dirty="0"/>
          </a:p>
        </p:txBody>
      </p:sp>
      <p:sp>
        <p:nvSpPr>
          <p:cNvPr id="3" name="Content Placeholder 2"/>
          <p:cNvSpPr>
            <a:spLocks noGrp="1"/>
          </p:cNvSpPr>
          <p:nvPr>
            <p:ph idx="1"/>
          </p:nvPr>
        </p:nvSpPr>
        <p:spPr>
          <a:xfrm>
            <a:off x="137319" y="1524000"/>
            <a:ext cx="11811000" cy="4325112"/>
          </a:xfrm>
        </p:spPr>
        <p:txBody>
          <a:bodyPr/>
          <a:lstStyle/>
          <a:p>
            <a:pPr algn="just"/>
            <a:r>
              <a:rPr lang="en-US" dirty="0" smtClean="0"/>
              <a:t>The central tax in respect of the supply of taxable goods or services or both by a supplier, who is not registered, to a registered person shall be paid by such person on reverse charge basis as the recipient and all the provisions of this Act shall apply to such recipient as if he is the person liable for paying the tax in relation to the supply of such goods or services or both.</a:t>
            </a:r>
          </a:p>
          <a:p>
            <a:pPr algn="just"/>
            <a:r>
              <a:rPr lang="en-US" b="1" dirty="0" smtClean="0"/>
              <a:t>IMPACT: </a:t>
            </a:r>
          </a:p>
          <a:p>
            <a:pPr lvl="2" algn="just">
              <a:buNone/>
            </a:pPr>
            <a:r>
              <a:rPr lang="en-US" b="1" dirty="0" smtClean="0"/>
              <a:t>THRESHOLD WITHDRAWAL IN B2B TRANSACTIONS</a:t>
            </a:r>
          </a:p>
          <a:p>
            <a:pPr lvl="8" algn="just"/>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1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Urban</Template>
  <TotalTime>8685</TotalTime>
  <Words>2054</Words>
  <Application>Microsoft Macintosh PowerPoint</Application>
  <PresentationFormat>Custom</PresentationFormat>
  <Paragraphs>261</Paragraphs>
  <Slides>31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31</vt:i4>
      </vt:variant>
    </vt:vector>
  </HeadingPairs>
  <TitlesOfParts>
    <vt:vector size="41" baseType="lpstr">
      <vt:lpstr>Calibri</vt:lpstr>
      <vt:lpstr>Cambria</vt:lpstr>
      <vt:lpstr>Georgia</vt:lpstr>
      <vt:lpstr>Mangal</vt:lpstr>
      <vt:lpstr>Times New Roman</vt:lpstr>
      <vt:lpstr>Trebuchet MS</vt:lpstr>
      <vt:lpstr>Wingdings</vt:lpstr>
      <vt:lpstr>Wingdings 2</vt:lpstr>
      <vt:lpstr>Arial</vt:lpstr>
      <vt:lpstr>Urban</vt:lpstr>
      <vt:lpstr> Registrations and Payment of Tax under Goods and services Tax Act 2017  </vt:lpstr>
      <vt:lpstr>Registrations:</vt:lpstr>
      <vt:lpstr>Other Conditions:</vt:lpstr>
      <vt:lpstr>Compulsory Registration:</vt:lpstr>
      <vt:lpstr>Sec. 2(6) of CGST Act- Aggregate Turnover:</vt:lpstr>
      <vt:lpstr>Sec. 2(7) of CGST Act- Agriculturist</vt:lpstr>
      <vt:lpstr>Special Category State: 271A(1)(g) of Constitution</vt:lpstr>
      <vt:lpstr>Distinct Person S. 25(4) and 25(5):</vt:lpstr>
      <vt:lpstr>Section 9(4): </vt:lpstr>
      <vt:lpstr>Composition Scheme:</vt:lpstr>
      <vt:lpstr>Is Inter-state Purchaser also eligible for Composition</vt:lpstr>
      <vt:lpstr>Manufacturer:</vt:lpstr>
      <vt:lpstr>Registration Modes:</vt:lpstr>
      <vt:lpstr>How many registrations in one state?</vt:lpstr>
      <vt:lpstr>What is a business vertical? Section 2(18)</vt:lpstr>
      <vt:lpstr>Structure of GSTIN</vt:lpstr>
      <vt:lpstr>Casual-Supplier  S2(20) “casual taxable person” means a person who occasionally undertakes transactions involving supply of goods or services or both in the course or furtherance of business, whether as principal, agent or in any other capacity, in a State or a Union territory where he has no fixed place of business;  </vt:lpstr>
      <vt:lpstr>S. 2(77) “non-resident taxable person” means any person who occasionally undertakes transactions involving supply of goods or services or both, whether as principal or agent or in any other capacity, but who has NO fixed place of business or residence in India</vt:lpstr>
      <vt:lpstr>Unique Identification No.</vt:lpstr>
      <vt:lpstr>Registration Process &amp; Timelines</vt:lpstr>
      <vt:lpstr>Registration Process &amp; Timelines</vt:lpstr>
      <vt:lpstr>Effective Date of Registration</vt:lpstr>
      <vt:lpstr>Registration for TDS/TCS</vt:lpstr>
      <vt:lpstr>Registration for Non Resident</vt:lpstr>
      <vt:lpstr>Cancellation/Surrender of Registration</vt:lpstr>
      <vt:lpstr>Other Matters for Cancellation by Tax Authorities.</vt:lpstr>
      <vt:lpstr>Tax Liability at the time of Cancellation:</vt:lpstr>
      <vt:lpstr>Payment of Taxes:</vt:lpstr>
      <vt:lpstr>Payment Modes:</vt:lpstr>
      <vt:lpstr>Input Tax Credit set-off under GST</vt:lpstr>
      <vt:lpstr>PowerPoint Presentation</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Registrations under Goods and services Tax</dc:title>
  <dc:creator>Keshav R Garg</dc:creator>
  <cp:lastModifiedBy>Naveen Garg</cp:lastModifiedBy>
  <cp:revision>61</cp:revision>
  <dcterms:created xsi:type="dcterms:W3CDTF">2006-08-16T00:00:00Z</dcterms:created>
  <dcterms:modified xsi:type="dcterms:W3CDTF">2017-10-29T04:18:49Z</dcterms:modified>
</cp:coreProperties>
</file>