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90" r:id="rId2"/>
    <p:sldId id="309" r:id="rId3"/>
    <p:sldId id="291" r:id="rId4"/>
    <p:sldId id="257" r:id="rId5"/>
    <p:sldId id="293" r:id="rId6"/>
    <p:sldId id="297" r:id="rId7"/>
    <p:sldId id="306" r:id="rId8"/>
    <p:sldId id="294" r:id="rId9"/>
    <p:sldId id="296" r:id="rId10"/>
    <p:sldId id="292" r:id="rId11"/>
    <p:sldId id="262" r:id="rId12"/>
    <p:sldId id="263" r:id="rId13"/>
    <p:sldId id="258" r:id="rId14"/>
    <p:sldId id="261" r:id="rId15"/>
    <p:sldId id="308" r:id="rId16"/>
    <p:sldId id="264" r:id="rId17"/>
    <p:sldId id="287" r:id="rId18"/>
    <p:sldId id="298" r:id="rId19"/>
    <p:sldId id="288" r:id="rId20"/>
    <p:sldId id="266" r:id="rId21"/>
    <p:sldId id="289" r:id="rId22"/>
    <p:sldId id="280" r:id="rId23"/>
    <p:sldId id="300" r:id="rId24"/>
    <p:sldId id="295" r:id="rId25"/>
    <p:sldId id="299" r:id="rId26"/>
    <p:sldId id="301" r:id="rId27"/>
    <p:sldId id="304" r:id="rId28"/>
    <p:sldId id="305" r:id="rId29"/>
    <p:sldId id="302" r:id="rId30"/>
    <p:sldId id="303" r:id="rId31"/>
    <p:sldId id="284" r:id="rId3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7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706"/>
    <p:restoredTop sz="93172"/>
  </p:normalViewPr>
  <p:slideViewPr>
    <p:cSldViewPr>
      <p:cViewPr varScale="1">
        <p:scale>
          <a:sx n="94" d="100"/>
          <a:sy n="94" d="100"/>
        </p:scale>
        <p:origin x="1344" y="1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924166-0295-475D-AD5A-CE125F598103}" type="doc">
      <dgm:prSet loTypeId="urn:microsoft.com/office/officeart/2005/8/layout/orgChart1" loCatId="hierarchy" qsTypeId="urn:microsoft.com/office/officeart/2005/8/quickstyle/simple1" qsCatId="simple" csTypeId="urn:microsoft.com/office/officeart/2005/8/colors/accent0_1" csCatId="mainScheme" phldr="1"/>
      <dgm:spPr/>
      <dgm:t>
        <a:bodyPr/>
        <a:lstStyle/>
        <a:p>
          <a:endParaRPr lang="en-US"/>
        </a:p>
      </dgm:t>
    </dgm:pt>
    <dgm:pt modelId="{09663A31-8501-4FB1-B6A5-47F5AE0BCAEA}">
      <dgm:prSet phldrT="[Text]" custT="1"/>
      <dgm:spPr/>
      <dgm:t>
        <a:bodyPr/>
        <a:lstStyle/>
        <a:p>
          <a:r>
            <a:rPr lang="en-US" sz="2800" b="1" dirty="0" smtClean="0">
              <a:latin typeface="Cambria" pitchFamily="18" charset="0"/>
            </a:rPr>
            <a:t>Applicability</a:t>
          </a:r>
          <a:endParaRPr lang="en-US" sz="2800" b="1" dirty="0">
            <a:latin typeface="Cambria" pitchFamily="18" charset="0"/>
          </a:endParaRPr>
        </a:p>
      </dgm:t>
    </dgm:pt>
    <dgm:pt modelId="{E5B98AAE-6C78-4E41-9813-7B930AFF7E92}" type="parTrans" cxnId="{C4139BB1-84B8-4570-A5AA-CB6EFBB99608}">
      <dgm:prSet/>
      <dgm:spPr/>
      <dgm:t>
        <a:bodyPr/>
        <a:lstStyle/>
        <a:p>
          <a:endParaRPr lang="en-US"/>
        </a:p>
      </dgm:t>
    </dgm:pt>
    <dgm:pt modelId="{1FDFD9B4-7775-44F9-9D34-785784F0BFAB}" type="sibTrans" cxnId="{C4139BB1-84B8-4570-A5AA-CB6EFBB99608}">
      <dgm:prSet/>
      <dgm:spPr/>
      <dgm:t>
        <a:bodyPr/>
        <a:lstStyle/>
        <a:p>
          <a:endParaRPr lang="en-US"/>
        </a:p>
      </dgm:t>
    </dgm:pt>
    <dgm:pt modelId="{8149D1C9-7830-4162-8707-D98F65BAC8AE}">
      <dgm:prSet phldrT="[Text]" custT="1"/>
      <dgm:spPr/>
      <dgm:t>
        <a:bodyPr/>
        <a:lstStyle/>
        <a:p>
          <a:r>
            <a:rPr lang="en-US" sz="2000" b="1" dirty="0" smtClean="0">
              <a:latin typeface="Cambria" pitchFamily="18" charset="0"/>
            </a:rPr>
            <a:t>Parties Are Related</a:t>
          </a:r>
          <a:endParaRPr lang="en-US" sz="2000" b="1" dirty="0">
            <a:latin typeface="Cambria" pitchFamily="18" charset="0"/>
          </a:endParaRPr>
        </a:p>
      </dgm:t>
    </dgm:pt>
    <dgm:pt modelId="{40487204-AD63-4596-A211-F38A659488E0}" type="parTrans" cxnId="{D0BEE0D6-1110-4C79-A536-BB94F720683F}">
      <dgm:prSet/>
      <dgm:spPr/>
      <dgm:t>
        <a:bodyPr/>
        <a:lstStyle/>
        <a:p>
          <a:endParaRPr lang="en-US"/>
        </a:p>
      </dgm:t>
    </dgm:pt>
    <dgm:pt modelId="{D9FA1D23-771C-429C-B958-F3737A9DAC78}" type="sibTrans" cxnId="{D0BEE0D6-1110-4C79-A536-BB94F720683F}">
      <dgm:prSet/>
      <dgm:spPr/>
      <dgm:t>
        <a:bodyPr/>
        <a:lstStyle/>
        <a:p>
          <a:endParaRPr lang="en-US"/>
        </a:p>
      </dgm:t>
    </dgm:pt>
    <dgm:pt modelId="{D2B3B24A-EB52-48F1-B15D-9E9CD45D97E5}">
      <dgm:prSet phldrT="[Text]" custT="1"/>
      <dgm:spPr/>
      <dgm:t>
        <a:bodyPr/>
        <a:lstStyle/>
        <a:p>
          <a:r>
            <a:rPr lang="en-US" sz="2000" b="1" dirty="0" smtClean="0">
              <a:latin typeface="Cambria" pitchFamily="18" charset="0"/>
            </a:rPr>
            <a:t>Consideration is wholly not in money</a:t>
          </a:r>
          <a:endParaRPr lang="en-US" sz="2000" b="1" dirty="0">
            <a:latin typeface="Cambria" pitchFamily="18" charset="0"/>
          </a:endParaRPr>
        </a:p>
      </dgm:t>
    </dgm:pt>
    <dgm:pt modelId="{501CC420-494F-4BC4-A969-0895FD93196C}" type="parTrans" cxnId="{2016687A-EAAF-45DB-A9A9-0CBF949B7E7A}">
      <dgm:prSet/>
      <dgm:spPr/>
      <dgm:t>
        <a:bodyPr/>
        <a:lstStyle/>
        <a:p>
          <a:endParaRPr lang="en-US"/>
        </a:p>
      </dgm:t>
    </dgm:pt>
    <dgm:pt modelId="{AD7075B8-0172-4E09-8FA4-DE15A760B2EB}" type="sibTrans" cxnId="{2016687A-EAAF-45DB-A9A9-0CBF949B7E7A}">
      <dgm:prSet/>
      <dgm:spPr/>
      <dgm:t>
        <a:bodyPr/>
        <a:lstStyle/>
        <a:p>
          <a:endParaRPr lang="en-US"/>
        </a:p>
      </dgm:t>
    </dgm:pt>
    <dgm:pt modelId="{04EAF26F-066D-4988-AE21-74D81D1FD8E4}">
      <dgm:prSet custT="1"/>
      <dgm:spPr/>
      <dgm:t>
        <a:bodyPr/>
        <a:lstStyle/>
        <a:p>
          <a:r>
            <a:rPr lang="en-US" sz="2000" b="1" dirty="0" smtClean="0">
              <a:latin typeface="Cambria" pitchFamily="18" charset="0"/>
            </a:rPr>
            <a:t>Special Cases</a:t>
          </a:r>
          <a:endParaRPr lang="en-US" sz="2000" b="1" dirty="0">
            <a:latin typeface="Cambria" pitchFamily="18" charset="0"/>
          </a:endParaRPr>
        </a:p>
      </dgm:t>
    </dgm:pt>
    <dgm:pt modelId="{D31AB742-2D88-4074-82E4-C2F4AE6F9B84}" type="parTrans" cxnId="{51F6D9DE-18FD-4B8E-AF42-14E48F3FAFE4}">
      <dgm:prSet/>
      <dgm:spPr/>
      <dgm:t>
        <a:bodyPr/>
        <a:lstStyle/>
        <a:p>
          <a:endParaRPr lang="en-US"/>
        </a:p>
      </dgm:t>
    </dgm:pt>
    <dgm:pt modelId="{C54BBDB6-BF41-47BF-8C49-9B7765DBFEF6}" type="sibTrans" cxnId="{51F6D9DE-18FD-4B8E-AF42-14E48F3FAFE4}">
      <dgm:prSet/>
      <dgm:spPr/>
      <dgm:t>
        <a:bodyPr/>
        <a:lstStyle/>
        <a:p>
          <a:endParaRPr lang="en-US"/>
        </a:p>
      </dgm:t>
    </dgm:pt>
    <dgm:pt modelId="{95A89CDE-77E6-4E33-9465-B8548719B84E}">
      <dgm:prSet custT="1"/>
      <dgm:spPr/>
      <dgm:t>
        <a:bodyPr/>
        <a:lstStyle/>
        <a:p>
          <a:r>
            <a:rPr lang="en-US" sz="2000" b="1" dirty="0" smtClean="0">
              <a:latin typeface="Cambria" pitchFamily="18" charset="0"/>
            </a:rPr>
            <a:t>Transactions Notified</a:t>
          </a:r>
          <a:endParaRPr lang="en-US" sz="2000" b="1" dirty="0">
            <a:latin typeface="Cambria" pitchFamily="18" charset="0"/>
          </a:endParaRPr>
        </a:p>
      </dgm:t>
    </dgm:pt>
    <dgm:pt modelId="{08B0756A-CC9A-49EF-B9A1-1F63C919984A}" type="parTrans" cxnId="{39AA9707-CB1A-4449-AF3D-4321716C03E3}">
      <dgm:prSet/>
      <dgm:spPr/>
      <dgm:t>
        <a:bodyPr/>
        <a:lstStyle/>
        <a:p>
          <a:endParaRPr lang="en-US"/>
        </a:p>
      </dgm:t>
    </dgm:pt>
    <dgm:pt modelId="{08424E43-2AD3-4291-8CAF-69FC4C102C6D}" type="sibTrans" cxnId="{39AA9707-CB1A-4449-AF3D-4321716C03E3}">
      <dgm:prSet/>
      <dgm:spPr/>
      <dgm:t>
        <a:bodyPr/>
        <a:lstStyle/>
        <a:p>
          <a:endParaRPr lang="en-US"/>
        </a:p>
      </dgm:t>
    </dgm:pt>
    <dgm:pt modelId="{D716C49E-CB13-41B3-A2A4-6825234A1FC3}" type="pres">
      <dgm:prSet presAssocID="{E6924166-0295-475D-AD5A-CE125F598103}" presName="hierChild1" presStyleCnt="0">
        <dgm:presLayoutVars>
          <dgm:orgChart val="1"/>
          <dgm:chPref val="1"/>
          <dgm:dir/>
          <dgm:animOne val="branch"/>
          <dgm:animLvl val="lvl"/>
          <dgm:resizeHandles/>
        </dgm:presLayoutVars>
      </dgm:prSet>
      <dgm:spPr/>
      <dgm:t>
        <a:bodyPr/>
        <a:lstStyle/>
        <a:p>
          <a:endParaRPr lang="en-US"/>
        </a:p>
      </dgm:t>
    </dgm:pt>
    <dgm:pt modelId="{7C173A29-71C1-4586-8360-8FD2FC7BB11D}" type="pres">
      <dgm:prSet presAssocID="{09663A31-8501-4FB1-B6A5-47F5AE0BCAEA}" presName="hierRoot1" presStyleCnt="0">
        <dgm:presLayoutVars>
          <dgm:hierBranch val="init"/>
        </dgm:presLayoutVars>
      </dgm:prSet>
      <dgm:spPr/>
    </dgm:pt>
    <dgm:pt modelId="{373FA14B-89EA-4BEC-A6FA-2622DAB17727}" type="pres">
      <dgm:prSet presAssocID="{09663A31-8501-4FB1-B6A5-47F5AE0BCAEA}" presName="rootComposite1" presStyleCnt="0"/>
      <dgm:spPr/>
    </dgm:pt>
    <dgm:pt modelId="{5C3EBED0-D699-49CF-81A2-2FA3363C4825}" type="pres">
      <dgm:prSet presAssocID="{09663A31-8501-4FB1-B6A5-47F5AE0BCAEA}" presName="rootText1" presStyleLbl="node0" presStyleIdx="0" presStyleCnt="1" custScaleX="262577" custScaleY="143798">
        <dgm:presLayoutVars>
          <dgm:chPref val="3"/>
        </dgm:presLayoutVars>
      </dgm:prSet>
      <dgm:spPr/>
      <dgm:t>
        <a:bodyPr/>
        <a:lstStyle/>
        <a:p>
          <a:endParaRPr lang="en-US"/>
        </a:p>
      </dgm:t>
    </dgm:pt>
    <dgm:pt modelId="{A8E06937-2890-473D-9DEE-76E907B7A179}" type="pres">
      <dgm:prSet presAssocID="{09663A31-8501-4FB1-B6A5-47F5AE0BCAEA}" presName="rootConnector1" presStyleLbl="node1" presStyleIdx="0" presStyleCnt="0"/>
      <dgm:spPr/>
      <dgm:t>
        <a:bodyPr/>
        <a:lstStyle/>
        <a:p>
          <a:endParaRPr lang="en-US"/>
        </a:p>
      </dgm:t>
    </dgm:pt>
    <dgm:pt modelId="{69731331-9784-4353-AA00-6ADE3D116848}" type="pres">
      <dgm:prSet presAssocID="{09663A31-8501-4FB1-B6A5-47F5AE0BCAEA}" presName="hierChild2" presStyleCnt="0"/>
      <dgm:spPr/>
    </dgm:pt>
    <dgm:pt modelId="{2E8F62D1-4937-4A7E-866B-69266AE845E9}" type="pres">
      <dgm:prSet presAssocID="{40487204-AD63-4596-A211-F38A659488E0}" presName="Name37" presStyleLbl="parChTrans1D2" presStyleIdx="0" presStyleCnt="4"/>
      <dgm:spPr/>
      <dgm:t>
        <a:bodyPr/>
        <a:lstStyle/>
        <a:p>
          <a:endParaRPr lang="en-US"/>
        </a:p>
      </dgm:t>
    </dgm:pt>
    <dgm:pt modelId="{F2D33CE4-0AAF-4DFF-9246-304BC597F346}" type="pres">
      <dgm:prSet presAssocID="{8149D1C9-7830-4162-8707-D98F65BAC8AE}" presName="hierRoot2" presStyleCnt="0">
        <dgm:presLayoutVars>
          <dgm:hierBranch val="init"/>
        </dgm:presLayoutVars>
      </dgm:prSet>
      <dgm:spPr/>
    </dgm:pt>
    <dgm:pt modelId="{219A8C14-920B-49E5-93A3-A4609F10D330}" type="pres">
      <dgm:prSet presAssocID="{8149D1C9-7830-4162-8707-D98F65BAC8AE}" presName="rootComposite" presStyleCnt="0"/>
      <dgm:spPr/>
    </dgm:pt>
    <dgm:pt modelId="{108488DB-307B-43B1-A24C-7CE74FF5F089}" type="pres">
      <dgm:prSet presAssocID="{8149D1C9-7830-4162-8707-D98F65BAC8AE}" presName="rootText" presStyleLbl="node2" presStyleIdx="0" presStyleCnt="4" custScaleY="179309">
        <dgm:presLayoutVars>
          <dgm:chPref val="3"/>
        </dgm:presLayoutVars>
      </dgm:prSet>
      <dgm:spPr/>
      <dgm:t>
        <a:bodyPr/>
        <a:lstStyle/>
        <a:p>
          <a:endParaRPr lang="en-US"/>
        </a:p>
      </dgm:t>
    </dgm:pt>
    <dgm:pt modelId="{A4591B83-7434-4746-91BA-51595A859545}" type="pres">
      <dgm:prSet presAssocID="{8149D1C9-7830-4162-8707-D98F65BAC8AE}" presName="rootConnector" presStyleLbl="node2" presStyleIdx="0" presStyleCnt="4"/>
      <dgm:spPr/>
      <dgm:t>
        <a:bodyPr/>
        <a:lstStyle/>
        <a:p>
          <a:endParaRPr lang="en-US"/>
        </a:p>
      </dgm:t>
    </dgm:pt>
    <dgm:pt modelId="{47AF15FB-669C-4A93-8826-8E020554B504}" type="pres">
      <dgm:prSet presAssocID="{8149D1C9-7830-4162-8707-D98F65BAC8AE}" presName="hierChild4" presStyleCnt="0"/>
      <dgm:spPr/>
    </dgm:pt>
    <dgm:pt modelId="{79662818-70B3-4590-AF0C-174250928270}" type="pres">
      <dgm:prSet presAssocID="{8149D1C9-7830-4162-8707-D98F65BAC8AE}" presName="hierChild5" presStyleCnt="0"/>
      <dgm:spPr/>
    </dgm:pt>
    <dgm:pt modelId="{501F80A8-D054-4FDE-84A8-D4BC74DD568D}" type="pres">
      <dgm:prSet presAssocID="{501CC420-494F-4BC4-A969-0895FD93196C}" presName="Name37" presStyleLbl="parChTrans1D2" presStyleIdx="1" presStyleCnt="4"/>
      <dgm:spPr/>
      <dgm:t>
        <a:bodyPr/>
        <a:lstStyle/>
        <a:p>
          <a:endParaRPr lang="en-US"/>
        </a:p>
      </dgm:t>
    </dgm:pt>
    <dgm:pt modelId="{1B790B9A-566E-4B58-9277-4691AC72C263}" type="pres">
      <dgm:prSet presAssocID="{D2B3B24A-EB52-48F1-B15D-9E9CD45D97E5}" presName="hierRoot2" presStyleCnt="0">
        <dgm:presLayoutVars>
          <dgm:hierBranch val="init"/>
        </dgm:presLayoutVars>
      </dgm:prSet>
      <dgm:spPr/>
    </dgm:pt>
    <dgm:pt modelId="{8AFC8944-AC6E-4298-8F3C-5F821044729E}" type="pres">
      <dgm:prSet presAssocID="{D2B3B24A-EB52-48F1-B15D-9E9CD45D97E5}" presName="rootComposite" presStyleCnt="0"/>
      <dgm:spPr/>
    </dgm:pt>
    <dgm:pt modelId="{68C9C2E3-0720-43AD-97C2-F96B450FECD9}" type="pres">
      <dgm:prSet presAssocID="{D2B3B24A-EB52-48F1-B15D-9E9CD45D97E5}" presName="rootText" presStyleLbl="node2" presStyleIdx="1" presStyleCnt="4" custScaleX="151179" custScaleY="192885">
        <dgm:presLayoutVars>
          <dgm:chPref val="3"/>
        </dgm:presLayoutVars>
      </dgm:prSet>
      <dgm:spPr/>
      <dgm:t>
        <a:bodyPr/>
        <a:lstStyle/>
        <a:p>
          <a:endParaRPr lang="en-US"/>
        </a:p>
      </dgm:t>
    </dgm:pt>
    <dgm:pt modelId="{9D597CA1-EE16-4E5B-9616-89CADEF53D8D}" type="pres">
      <dgm:prSet presAssocID="{D2B3B24A-EB52-48F1-B15D-9E9CD45D97E5}" presName="rootConnector" presStyleLbl="node2" presStyleIdx="1" presStyleCnt="4"/>
      <dgm:spPr/>
      <dgm:t>
        <a:bodyPr/>
        <a:lstStyle/>
        <a:p>
          <a:endParaRPr lang="en-US"/>
        </a:p>
      </dgm:t>
    </dgm:pt>
    <dgm:pt modelId="{E736C780-E337-4BD3-B449-B1EE90ECEC3C}" type="pres">
      <dgm:prSet presAssocID="{D2B3B24A-EB52-48F1-B15D-9E9CD45D97E5}" presName="hierChild4" presStyleCnt="0"/>
      <dgm:spPr/>
    </dgm:pt>
    <dgm:pt modelId="{D6985743-C07F-4F30-810B-192009B54C83}" type="pres">
      <dgm:prSet presAssocID="{D2B3B24A-EB52-48F1-B15D-9E9CD45D97E5}" presName="hierChild5" presStyleCnt="0"/>
      <dgm:spPr/>
    </dgm:pt>
    <dgm:pt modelId="{777518CA-1690-4EEB-BD96-435F22EEDA1F}" type="pres">
      <dgm:prSet presAssocID="{D31AB742-2D88-4074-82E4-C2F4AE6F9B84}" presName="Name37" presStyleLbl="parChTrans1D2" presStyleIdx="2" presStyleCnt="4"/>
      <dgm:spPr/>
      <dgm:t>
        <a:bodyPr/>
        <a:lstStyle/>
        <a:p>
          <a:endParaRPr lang="en-US"/>
        </a:p>
      </dgm:t>
    </dgm:pt>
    <dgm:pt modelId="{5CEF43CA-44E0-41E3-94D7-D6F86F84AD5D}" type="pres">
      <dgm:prSet presAssocID="{04EAF26F-066D-4988-AE21-74D81D1FD8E4}" presName="hierRoot2" presStyleCnt="0">
        <dgm:presLayoutVars>
          <dgm:hierBranch val="init"/>
        </dgm:presLayoutVars>
      </dgm:prSet>
      <dgm:spPr/>
    </dgm:pt>
    <dgm:pt modelId="{D0C20C24-C690-45EC-9C96-4ADE43F8BB75}" type="pres">
      <dgm:prSet presAssocID="{04EAF26F-066D-4988-AE21-74D81D1FD8E4}" presName="rootComposite" presStyleCnt="0"/>
      <dgm:spPr/>
    </dgm:pt>
    <dgm:pt modelId="{2DACEF09-255A-440F-B8FF-8A9ADCAFA587}" type="pres">
      <dgm:prSet presAssocID="{04EAF26F-066D-4988-AE21-74D81D1FD8E4}" presName="rootText" presStyleLbl="node2" presStyleIdx="2" presStyleCnt="4">
        <dgm:presLayoutVars>
          <dgm:chPref val="3"/>
        </dgm:presLayoutVars>
      </dgm:prSet>
      <dgm:spPr/>
      <dgm:t>
        <a:bodyPr/>
        <a:lstStyle/>
        <a:p>
          <a:endParaRPr lang="en-US"/>
        </a:p>
      </dgm:t>
    </dgm:pt>
    <dgm:pt modelId="{39084E3F-D5C4-4628-BCC7-C5984F962A59}" type="pres">
      <dgm:prSet presAssocID="{04EAF26F-066D-4988-AE21-74D81D1FD8E4}" presName="rootConnector" presStyleLbl="node2" presStyleIdx="2" presStyleCnt="4"/>
      <dgm:spPr/>
      <dgm:t>
        <a:bodyPr/>
        <a:lstStyle/>
        <a:p>
          <a:endParaRPr lang="en-US"/>
        </a:p>
      </dgm:t>
    </dgm:pt>
    <dgm:pt modelId="{02898588-483E-4315-BAEB-DFD47CD122B6}" type="pres">
      <dgm:prSet presAssocID="{04EAF26F-066D-4988-AE21-74D81D1FD8E4}" presName="hierChild4" presStyleCnt="0"/>
      <dgm:spPr/>
    </dgm:pt>
    <dgm:pt modelId="{186928E7-3D79-4F5D-BD29-1117DDBCC109}" type="pres">
      <dgm:prSet presAssocID="{04EAF26F-066D-4988-AE21-74D81D1FD8E4}" presName="hierChild5" presStyleCnt="0"/>
      <dgm:spPr/>
    </dgm:pt>
    <dgm:pt modelId="{AF2F207A-828F-4A56-A517-635CEA5BAB01}" type="pres">
      <dgm:prSet presAssocID="{08B0756A-CC9A-49EF-B9A1-1F63C919984A}" presName="Name37" presStyleLbl="parChTrans1D2" presStyleIdx="3" presStyleCnt="4"/>
      <dgm:spPr/>
      <dgm:t>
        <a:bodyPr/>
        <a:lstStyle/>
        <a:p>
          <a:endParaRPr lang="en-US"/>
        </a:p>
      </dgm:t>
    </dgm:pt>
    <dgm:pt modelId="{252A5720-0839-4D06-82A3-9BCEC6D2DA47}" type="pres">
      <dgm:prSet presAssocID="{95A89CDE-77E6-4E33-9465-B8548719B84E}" presName="hierRoot2" presStyleCnt="0">
        <dgm:presLayoutVars>
          <dgm:hierBranch val="init"/>
        </dgm:presLayoutVars>
      </dgm:prSet>
      <dgm:spPr/>
    </dgm:pt>
    <dgm:pt modelId="{756315EB-1CBD-467E-BDC0-AEF32DAA7EA4}" type="pres">
      <dgm:prSet presAssocID="{95A89CDE-77E6-4E33-9465-B8548719B84E}" presName="rootComposite" presStyleCnt="0"/>
      <dgm:spPr/>
    </dgm:pt>
    <dgm:pt modelId="{78747FD7-11EF-45E0-80D7-536DCEC42FDA}" type="pres">
      <dgm:prSet presAssocID="{95A89CDE-77E6-4E33-9465-B8548719B84E}" presName="rootText" presStyleLbl="node2" presStyleIdx="3" presStyleCnt="4" custScaleX="133944" custScaleY="146725">
        <dgm:presLayoutVars>
          <dgm:chPref val="3"/>
        </dgm:presLayoutVars>
      </dgm:prSet>
      <dgm:spPr/>
      <dgm:t>
        <a:bodyPr/>
        <a:lstStyle/>
        <a:p>
          <a:endParaRPr lang="en-US"/>
        </a:p>
      </dgm:t>
    </dgm:pt>
    <dgm:pt modelId="{CF14E167-020C-4F7E-8D1F-825D6CA1A26D}" type="pres">
      <dgm:prSet presAssocID="{95A89CDE-77E6-4E33-9465-B8548719B84E}" presName="rootConnector" presStyleLbl="node2" presStyleIdx="3" presStyleCnt="4"/>
      <dgm:spPr/>
      <dgm:t>
        <a:bodyPr/>
        <a:lstStyle/>
        <a:p>
          <a:endParaRPr lang="en-US"/>
        </a:p>
      </dgm:t>
    </dgm:pt>
    <dgm:pt modelId="{665E3C47-54A8-473C-83E9-130D1D491985}" type="pres">
      <dgm:prSet presAssocID="{95A89CDE-77E6-4E33-9465-B8548719B84E}" presName="hierChild4" presStyleCnt="0"/>
      <dgm:spPr/>
    </dgm:pt>
    <dgm:pt modelId="{2BFF5C18-BB9A-4BC3-A281-DFFCCE4F881A}" type="pres">
      <dgm:prSet presAssocID="{95A89CDE-77E6-4E33-9465-B8548719B84E}" presName="hierChild5" presStyleCnt="0"/>
      <dgm:spPr/>
    </dgm:pt>
    <dgm:pt modelId="{F2C6D2E8-9669-42A6-8532-DB6DBA32342E}" type="pres">
      <dgm:prSet presAssocID="{09663A31-8501-4FB1-B6A5-47F5AE0BCAEA}" presName="hierChild3" presStyleCnt="0"/>
      <dgm:spPr/>
    </dgm:pt>
  </dgm:ptLst>
  <dgm:cxnLst>
    <dgm:cxn modelId="{C6DB82A5-AB2E-46F7-8936-384E0300E5E7}" type="presOf" srcId="{95A89CDE-77E6-4E33-9465-B8548719B84E}" destId="{78747FD7-11EF-45E0-80D7-536DCEC42FDA}" srcOrd="0" destOrd="0" presId="urn:microsoft.com/office/officeart/2005/8/layout/orgChart1"/>
    <dgm:cxn modelId="{39AA9707-CB1A-4449-AF3D-4321716C03E3}" srcId="{09663A31-8501-4FB1-B6A5-47F5AE0BCAEA}" destId="{95A89CDE-77E6-4E33-9465-B8548719B84E}" srcOrd="3" destOrd="0" parTransId="{08B0756A-CC9A-49EF-B9A1-1F63C919984A}" sibTransId="{08424E43-2AD3-4291-8CAF-69FC4C102C6D}"/>
    <dgm:cxn modelId="{CCE7A5EF-6238-4632-8393-E0C85E240945}" type="presOf" srcId="{D31AB742-2D88-4074-82E4-C2F4AE6F9B84}" destId="{777518CA-1690-4EEB-BD96-435F22EEDA1F}" srcOrd="0" destOrd="0" presId="urn:microsoft.com/office/officeart/2005/8/layout/orgChart1"/>
    <dgm:cxn modelId="{09BAC20D-0D25-41E3-A74B-1B196DA96297}" type="presOf" srcId="{09663A31-8501-4FB1-B6A5-47F5AE0BCAEA}" destId="{A8E06937-2890-473D-9DEE-76E907B7A179}" srcOrd="1" destOrd="0" presId="urn:microsoft.com/office/officeart/2005/8/layout/orgChart1"/>
    <dgm:cxn modelId="{A171B593-4225-4D4A-B8DC-526C064D0669}" type="presOf" srcId="{40487204-AD63-4596-A211-F38A659488E0}" destId="{2E8F62D1-4937-4A7E-866B-69266AE845E9}" srcOrd="0" destOrd="0" presId="urn:microsoft.com/office/officeart/2005/8/layout/orgChart1"/>
    <dgm:cxn modelId="{03C18CFA-42C1-4FB7-90EA-1D80F7A1D014}" type="presOf" srcId="{D2B3B24A-EB52-48F1-B15D-9E9CD45D97E5}" destId="{68C9C2E3-0720-43AD-97C2-F96B450FECD9}" srcOrd="0" destOrd="0" presId="urn:microsoft.com/office/officeart/2005/8/layout/orgChart1"/>
    <dgm:cxn modelId="{7DB6761D-44C2-405E-8B63-1BFE10F53628}" type="presOf" srcId="{8149D1C9-7830-4162-8707-D98F65BAC8AE}" destId="{108488DB-307B-43B1-A24C-7CE74FF5F089}" srcOrd="0" destOrd="0" presId="urn:microsoft.com/office/officeart/2005/8/layout/orgChart1"/>
    <dgm:cxn modelId="{2016687A-EAAF-45DB-A9A9-0CBF949B7E7A}" srcId="{09663A31-8501-4FB1-B6A5-47F5AE0BCAEA}" destId="{D2B3B24A-EB52-48F1-B15D-9E9CD45D97E5}" srcOrd="1" destOrd="0" parTransId="{501CC420-494F-4BC4-A969-0895FD93196C}" sibTransId="{AD7075B8-0172-4E09-8FA4-DE15A760B2EB}"/>
    <dgm:cxn modelId="{F0DFF953-6ED6-4F02-BCAE-0B6C86B2EA1C}" type="presOf" srcId="{D2B3B24A-EB52-48F1-B15D-9E9CD45D97E5}" destId="{9D597CA1-EE16-4E5B-9616-89CADEF53D8D}" srcOrd="1" destOrd="0" presId="urn:microsoft.com/office/officeart/2005/8/layout/orgChart1"/>
    <dgm:cxn modelId="{38B79E5C-8F5E-4E55-84BB-E85593D27C15}" type="presOf" srcId="{04EAF26F-066D-4988-AE21-74D81D1FD8E4}" destId="{2DACEF09-255A-440F-B8FF-8A9ADCAFA587}" srcOrd="0" destOrd="0" presId="urn:microsoft.com/office/officeart/2005/8/layout/orgChart1"/>
    <dgm:cxn modelId="{C7426ADB-CE12-4D66-ADFB-9D67A10BF8DE}" type="presOf" srcId="{E6924166-0295-475D-AD5A-CE125F598103}" destId="{D716C49E-CB13-41B3-A2A4-6825234A1FC3}" srcOrd="0" destOrd="0" presId="urn:microsoft.com/office/officeart/2005/8/layout/orgChart1"/>
    <dgm:cxn modelId="{C4139BB1-84B8-4570-A5AA-CB6EFBB99608}" srcId="{E6924166-0295-475D-AD5A-CE125F598103}" destId="{09663A31-8501-4FB1-B6A5-47F5AE0BCAEA}" srcOrd="0" destOrd="0" parTransId="{E5B98AAE-6C78-4E41-9813-7B930AFF7E92}" sibTransId="{1FDFD9B4-7775-44F9-9D34-785784F0BFAB}"/>
    <dgm:cxn modelId="{73A0BE0C-70CD-4368-857A-2BDC84496A36}" type="presOf" srcId="{04EAF26F-066D-4988-AE21-74D81D1FD8E4}" destId="{39084E3F-D5C4-4628-BCC7-C5984F962A59}" srcOrd="1" destOrd="0" presId="urn:microsoft.com/office/officeart/2005/8/layout/orgChart1"/>
    <dgm:cxn modelId="{51F6D9DE-18FD-4B8E-AF42-14E48F3FAFE4}" srcId="{09663A31-8501-4FB1-B6A5-47F5AE0BCAEA}" destId="{04EAF26F-066D-4988-AE21-74D81D1FD8E4}" srcOrd="2" destOrd="0" parTransId="{D31AB742-2D88-4074-82E4-C2F4AE6F9B84}" sibTransId="{C54BBDB6-BF41-47BF-8C49-9B7765DBFEF6}"/>
    <dgm:cxn modelId="{AA061617-9A2F-4F30-A512-012DB439DD73}" type="presOf" srcId="{08B0756A-CC9A-49EF-B9A1-1F63C919984A}" destId="{AF2F207A-828F-4A56-A517-635CEA5BAB01}" srcOrd="0" destOrd="0" presId="urn:microsoft.com/office/officeart/2005/8/layout/orgChart1"/>
    <dgm:cxn modelId="{AFE130AF-3EE6-4BFB-902C-F2B4F56B4489}" type="presOf" srcId="{95A89CDE-77E6-4E33-9465-B8548719B84E}" destId="{CF14E167-020C-4F7E-8D1F-825D6CA1A26D}" srcOrd="1" destOrd="0" presId="urn:microsoft.com/office/officeart/2005/8/layout/orgChart1"/>
    <dgm:cxn modelId="{D0BEE0D6-1110-4C79-A536-BB94F720683F}" srcId="{09663A31-8501-4FB1-B6A5-47F5AE0BCAEA}" destId="{8149D1C9-7830-4162-8707-D98F65BAC8AE}" srcOrd="0" destOrd="0" parTransId="{40487204-AD63-4596-A211-F38A659488E0}" sibTransId="{D9FA1D23-771C-429C-B958-F3737A9DAC78}"/>
    <dgm:cxn modelId="{B534DC77-DB1C-4D3A-BA4C-15E57D6DB57A}" type="presOf" srcId="{8149D1C9-7830-4162-8707-D98F65BAC8AE}" destId="{A4591B83-7434-4746-91BA-51595A859545}" srcOrd="1" destOrd="0" presId="urn:microsoft.com/office/officeart/2005/8/layout/orgChart1"/>
    <dgm:cxn modelId="{A5541791-1B22-4878-95D0-319C22D807BE}" type="presOf" srcId="{501CC420-494F-4BC4-A969-0895FD93196C}" destId="{501F80A8-D054-4FDE-84A8-D4BC74DD568D}" srcOrd="0" destOrd="0" presId="urn:microsoft.com/office/officeart/2005/8/layout/orgChart1"/>
    <dgm:cxn modelId="{95B0FF8E-DE60-4C77-B8A6-27C1217AD17F}" type="presOf" srcId="{09663A31-8501-4FB1-B6A5-47F5AE0BCAEA}" destId="{5C3EBED0-D699-49CF-81A2-2FA3363C4825}" srcOrd="0" destOrd="0" presId="urn:microsoft.com/office/officeart/2005/8/layout/orgChart1"/>
    <dgm:cxn modelId="{343F2060-C1FB-433B-ABB8-3B66428683D3}" type="presParOf" srcId="{D716C49E-CB13-41B3-A2A4-6825234A1FC3}" destId="{7C173A29-71C1-4586-8360-8FD2FC7BB11D}" srcOrd="0" destOrd="0" presId="urn:microsoft.com/office/officeart/2005/8/layout/orgChart1"/>
    <dgm:cxn modelId="{CF28F788-312F-4A43-83ED-E85BBFACD9BD}" type="presParOf" srcId="{7C173A29-71C1-4586-8360-8FD2FC7BB11D}" destId="{373FA14B-89EA-4BEC-A6FA-2622DAB17727}" srcOrd="0" destOrd="0" presId="urn:microsoft.com/office/officeart/2005/8/layout/orgChart1"/>
    <dgm:cxn modelId="{858407AE-6F05-4763-A1FC-B8914CD82998}" type="presParOf" srcId="{373FA14B-89EA-4BEC-A6FA-2622DAB17727}" destId="{5C3EBED0-D699-49CF-81A2-2FA3363C4825}" srcOrd="0" destOrd="0" presId="urn:microsoft.com/office/officeart/2005/8/layout/orgChart1"/>
    <dgm:cxn modelId="{0F485520-8BD5-4BCD-9A80-D418D9F8A85D}" type="presParOf" srcId="{373FA14B-89EA-4BEC-A6FA-2622DAB17727}" destId="{A8E06937-2890-473D-9DEE-76E907B7A179}" srcOrd="1" destOrd="0" presId="urn:microsoft.com/office/officeart/2005/8/layout/orgChart1"/>
    <dgm:cxn modelId="{6F920177-D860-4B95-A9C3-66454509D4A0}" type="presParOf" srcId="{7C173A29-71C1-4586-8360-8FD2FC7BB11D}" destId="{69731331-9784-4353-AA00-6ADE3D116848}" srcOrd="1" destOrd="0" presId="urn:microsoft.com/office/officeart/2005/8/layout/orgChart1"/>
    <dgm:cxn modelId="{138573BB-D170-42EA-8995-70A42BAC6911}" type="presParOf" srcId="{69731331-9784-4353-AA00-6ADE3D116848}" destId="{2E8F62D1-4937-4A7E-866B-69266AE845E9}" srcOrd="0" destOrd="0" presId="urn:microsoft.com/office/officeart/2005/8/layout/orgChart1"/>
    <dgm:cxn modelId="{0613FD3C-D0C7-43F9-9D4A-A0198497F3B4}" type="presParOf" srcId="{69731331-9784-4353-AA00-6ADE3D116848}" destId="{F2D33CE4-0AAF-4DFF-9246-304BC597F346}" srcOrd="1" destOrd="0" presId="urn:microsoft.com/office/officeart/2005/8/layout/orgChart1"/>
    <dgm:cxn modelId="{D99EE73D-F2B7-4E07-8D3A-AB9037288B65}" type="presParOf" srcId="{F2D33CE4-0AAF-4DFF-9246-304BC597F346}" destId="{219A8C14-920B-49E5-93A3-A4609F10D330}" srcOrd="0" destOrd="0" presId="urn:microsoft.com/office/officeart/2005/8/layout/orgChart1"/>
    <dgm:cxn modelId="{42E258C0-D014-400F-B405-3210EAC8DAD1}" type="presParOf" srcId="{219A8C14-920B-49E5-93A3-A4609F10D330}" destId="{108488DB-307B-43B1-A24C-7CE74FF5F089}" srcOrd="0" destOrd="0" presId="urn:microsoft.com/office/officeart/2005/8/layout/orgChart1"/>
    <dgm:cxn modelId="{C64C6FCE-DC64-426D-BD48-2B57DB87B268}" type="presParOf" srcId="{219A8C14-920B-49E5-93A3-A4609F10D330}" destId="{A4591B83-7434-4746-91BA-51595A859545}" srcOrd="1" destOrd="0" presId="urn:microsoft.com/office/officeart/2005/8/layout/orgChart1"/>
    <dgm:cxn modelId="{F3D9D352-36A7-4086-ABF1-F289646C051A}" type="presParOf" srcId="{F2D33CE4-0AAF-4DFF-9246-304BC597F346}" destId="{47AF15FB-669C-4A93-8826-8E020554B504}" srcOrd="1" destOrd="0" presId="urn:microsoft.com/office/officeart/2005/8/layout/orgChart1"/>
    <dgm:cxn modelId="{186178ED-7067-48CB-B57B-634BF67275A2}" type="presParOf" srcId="{F2D33CE4-0AAF-4DFF-9246-304BC597F346}" destId="{79662818-70B3-4590-AF0C-174250928270}" srcOrd="2" destOrd="0" presId="urn:microsoft.com/office/officeart/2005/8/layout/orgChart1"/>
    <dgm:cxn modelId="{7F4EC3B5-1FFE-4771-96CF-862241147C3E}" type="presParOf" srcId="{69731331-9784-4353-AA00-6ADE3D116848}" destId="{501F80A8-D054-4FDE-84A8-D4BC74DD568D}" srcOrd="2" destOrd="0" presId="urn:microsoft.com/office/officeart/2005/8/layout/orgChart1"/>
    <dgm:cxn modelId="{2CDA6CFF-2ECF-4D95-A730-24F3464E4C4B}" type="presParOf" srcId="{69731331-9784-4353-AA00-6ADE3D116848}" destId="{1B790B9A-566E-4B58-9277-4691AC72C263}" srcOrd="3" destOrd="0" presId="urn:microsoft.com/office/officeart/2005/8/layout/orgChart1"/>
    <dgm:cxn modelId="{84760413-BC7D-4BB4-9AA7-2BF2BE757A2F}" type="presParOf" srcId="{1B790B9A-566E-4B58-9277-4691AC72C263}" destId="{8AFC8944-AC6E-4298-8F3C-5F821044729E}" srcOrd="0" destOrd="0" presId="urn:microsoft.com/office/officeart/2005/8/layout/orgChart1"/>
    <dgm:cxn modelId="{9958484D-A970-4982-AA04-A68C6A3B0796}" type="presParOf" srcId="{8AFC8944-AC6E-4298-8F3C-5F821044729E}" destId="{68C9C2E3-0720-43AD-97C2-F96B450FECD9}" srcOrd="0" destOrd="0" presId="urn:microsoft.com/office/officeart/2005/8/layout/orgChart1"/>
    <dgm:cxn modelId="{01C3DD45-00BC-4DD7-A008-57237D142837}" type="presParOf" srcId="{8AFC8944-AC6E-4298-8F3C-5F821044729E}" destId="{9D597CA1-EE16-4E5B-9616-89CADEF53D8D}" srcOrd="1" destOrd="0" presId="urn:microsoft.com/office/officeart/2005/8/layout/orgChart1"/>
    <dgm:cxn modelId="{9F83BF92-0FA7-4C7B-9230-FE2EACC7FB2A}" type="presParOf" srcId="{1B790B9A-566E-4B58-9277-4691AC72C263}" destId="{E736C780-E337-4BD3-B449-B1EE90ECEC3C}" srcOrd="1" destOrd="0" presId="urn:microsoft.com/office/officeart/2005/8/layout/orgChart1"/>
    <dgm:cxn modelId="{A0D7744D-B417-4531-AD8E-03011C2B3C46}" type="presParOf" srcId="{1B790B9A-566E-4B58-9277-4691AC72C263}" destId="{D6985743-C07F-4F30-810B-192009B54C83}" srcOrd="2" destOrd="0" presId="urn:microsoft.com/office/officeart/2005/8/layout/orgChart1"/>
    <dgm:cxn modelId="{B4FCDB47-DAAF-4753-8486-0D119C50C4A6}" type="presParOf" srcId="{69731331-9784-4353-AA00-6ADE3D116848}" destId="{777518CA-1690-4EEB-BD96-435F22EEDA1F}" srcOrd="4" destOrd="0" presId="urn:microsoft.com/office/officeart/2005/8/layout/orgChart1"/>
    <dgm:cxn modelId="{DE025499-48AE-4196-B454-DE98DB7C14F6}" type="presParOf" srcId="{69731331-9784-4353-AA00-6ADE3D116848}" destId="{5CEF43CA-44E0-41E3-94D7-D6F86F84AD5D}" srcOrd="5" destOrd="0" presId="urn:microsoft.com/office/officeart/2005/8/layout/orgChart1"/>
    <dgm:cxn modelId="{48F4F3A3-CF4B-4CD9-8B57-543CA023C3DA}" type="presParOf" srcId="{5CEF43CA-44E0-41E3-94D7-D6F86F84AD5D}" destId="{D0C20C24-C690-45EC-9C96-4ADE43F8BB75}" srcOrd="0" destOrd="0" presId="urn:microsoft.com/office/officeart/2005/8/layout/orgChart1"/>
    <dgm:cxn modelId="{C89E461F-7972-4277-BB41-6B44B3788A28}" type="presParOf" srcId="{D0C20C24-C690-45EC-9C96-4ADE43F8BB75}" destId="{2DACEF09-255A-440F-B8FF-8A9ADCAFA587}" srcOrd="0" destOrd="0" presId="urn:microsoft.com/office/officeart/2005/8/layout/orgChart1"/>
    <dgm:cxn modelId="{4C8D88ED-25DA-4AE5-95DE-41E6C6F5F793}" type="presParOf" srcId="{D0C20C24-C690-45EC-9C96-4ADE43F8BB75}" destId="{39084E3F-D5C4-4628-BCC7-C5984F962A59}" srcOrd="1" destOrd="0" presId="urn:microsoft.com/office/officeart/2005/8/layout/orgChart1"/>
    <dgm:cxn modelId="{3C549698-DF3F-4EE5-B44F-25020B96249E}" type="presParOf" srcId="{5CEF43CA-44E0-41E3-94D7-D6F86F84AD5D}" destId="{02898588-483E-4315-BAEB-DFD47CD122B6}" srcOrd="1" destOrd="0" presId="urn:microsoft.com/office/officeart/2005/8/layout/orgChart1"/>
    <dgm:cxn modelId="{B021E10D-EE39-4687-B36D-9C7E6A5D1271}" type="presParOf" srcId="{5CEF43CA-44E0-41E3-94D7-D6F86F84AD5D}" destId="{186928E7-3D79-4F5D-BD29-1117DDBCC109}" srcOrd="2" destOrd="0" presId="urn:microsoft.com/office/officeart/2005/8/layout/orgChart1"/>
    <dgm:cxn modelId="{387DC990-4892-425F-8FFC-99BC7973544C}" type="presParOf" srcId="{69731331-9784-4353-AA00-6ADE3D116848}" destId="{AF2F207A-828F-4A56-A517-635CEA5BAB01}" srcOrd="6" destOrd="0" presId="urn:microsoft.com/office/officeart/2005/8/layout/orgChart1"/>
    <dgm:cxn modelId="{E1135F9C-9CAD-47B3-9CD7-05904C765DD6}" type="presParOf" srcId="{69731331-9784-4353-AA00-6ADE3D116848}" destId="{252A5720-0839-4D06-82A3-9BCEC6D2DA47}" srcOrd="7" destOrd="0" presId="urn:microsoft.com/office/officeart/2005/8/layout/orgChart1"/>
    <dgm:cxn modelId="{5460473E-80C0-4289-8C7C-C4FAD9371870}" type="presParOf" srcId="{252A5720-0839-4D06-82A3-9BCEC6D2DA47}" destId="{756315EB-1CBD-467E-BDC0-AEF32DAA7EA4}" srcOrd="0" destOrd="0" presId="urn:microsoft.com/office/officeart/2005/8/layout/orgChart1"/>
    <dgm:cxn modelId="{F43F9BFB-DD54-44CE-A20A-B8C156DB31C6}" type="presParOf" srcId="{756315EB-1CBD-467E-BDC0-AEF32DAA7EA4}" destId="{78747FD7-11EF-45E0-80D7-536DCEC42FDA}" srcOrd="0" destOrd="0" presId="urn:microsoft.com/office/officeart/2005/8/layout/orgChart1"/>
    <dgm:cxn modelId="{65E47144-5184-49B0-8E00-A0E9A128C20D}" type="presParOf" srcId="{756315EB-1CBD-467E-BDC0-AEF32DAA7EA4}" destId="{CF14E167-020C-4F7E-8D1F-825D6CA1A26D}" srcOrd="1" destOrd="0" presId="urn:microsoft.com/office/officeart/2005/8/layout/orgChart1"/>
    <dgm:cxn modelId="{FCE85DB5-57B8-4033-875C-72CBE6E68130}" type="presParOf" srcId="{252A5720-0839-4D06-82A3-9BCEC6D2DA47}" destId="{665E3C47-54A8-473C-83E9-130D1D491985}" srcOrd="1" destOrd="0" presId="urn:microsoft.com/office/officeart/2005/8/layout/orgChart1"/>
    <dgm:cxn modelId="{E57729E7-E7AE-46FD-B95D-3D3535F93AF4}" type="presParOf" srcId="{252A5720-0839-4D06-82A3-9BCEC6D2DA47}" destId="{2BFF5C18-BB9A-4BC3-A281-DFFCCE4F881A}" srcOrd="2" destOrd="0" presId="urn:microsoft.com/office/officeart/2005/8/layout/orgChart1"/>
    <dgm:cxn modelId="{AFB7A62F-2672-407C-BDBC-AA3BBF211887}" type="presParOf" srcId="{7C173A29-71C1-4586-8360-8FD2FC7BB11D}" destId="{F2C6D2E8-9669-42A6-8532-DB6DBA32342E}"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2F207A-828F-4A56-A517-635CEA5BAB01}">
      <dsp:nvSpPr>
        <dsp:cNvPr id="0" name=""/>
        <dsp:cNvSpPr/>
      </dsp:nvSpPr>
      <dsp:spPr>
        <a:xfrm>
          <a:off x="4152900" y="2195410"/>
          <a:ext cx="3133747" cy="317778"/>
        </a:xfrm>
        <a:custGeom>
          <a:avLst/>
          <a:gdLst/>
          <a:ahLst/>
          <a:cxnLst/>
          <a:rect l="0" t="0" r="0" b="0"/>
          <a:pathLst>
            <a:path>
              <a:moveTo>
                <a:pt x="0" y="0"/>
              </a:moveTo>
              <a:lnTo>
                <a:pt x="0" y="158889"/>
              </a:lnTo>
              <a:lnTo>
                <a:pt x="3133747" y="158889"/>
              </a:lnTo>
              <a:lnTo>
                <a:pt x="3133747" y="317778"/>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7518CA-1690-4EEB-BD96-435F22EEDA1F}">
      <dsp:nvSpPr>
        <dsp:cNvPr id="0" name=""/>
        <dsp:cNvSpPr/>
      </dsp:nvSpPr>
      <dsp:spPr>
        <a:xfrm>
          <a:off x="4152900" y="2195410"/>
          <a:ext cx="1045908" cy="317778"/>
        </a:xfrm>
        <a:custGeom>
          <a:avLst/>
          <a:gdLst/>
          <a:ahLst/>
          <a:cxnLst/>
          <a:rect l="0" t="0" r="0" b="0"/>
          <a:pathLst>
            <a:path>
              <a:moveTo>
                <a:pt x="0" y="0"/>
              </a:moveTo>
              <a:lnTo>
                <a:pt x="0" y="158889"/>
              </a:lnTo>
              <a:lnTo>
                <a:pt x="1045908" y="158889"/>
              </a:lnTo>
              <a:lnTo>
                <a:pt x="1045908" y="317778"/>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01F80A8-D054-4FDE-84A8-D4BC74DD568D}">
      <dsp:nvSpPr>
        <dsp:cNvPr id="0" name=""/>
        <dsp:cNvSpPr/>
      </dsp:nvSpPr>
      <dsp:spPr>
        <a:xfrm>
          <a:off x="2980567" y="2195410"/>
          <a:ext cx="1172332" cy="317778"/>
        </a:xfrm>
        <a:custGeom>
          <a:avLst/>
          <a:gdLst/>
          <a:ahLst/>
          <a:cxnLst/>
          <a:rect l="0" t="0" r="0" b="0"/>
          <a:pathLst>
            <a:path>
              <a:moveTo>
                <a:pt x="1172332" y="0"/>
              </a:moveTo>
              <a:lnTo>
                <a:pt x="1172332" y="158889"/>
              </a:lnTo>
              <a:lnTo>
                <a:pt x="0" y="158889"/>
              </a:lnTo>
              <a:lnTo>
                <a:pt x="0" y="317778"/>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E8F62D1-4937-4A7E-866B-69266AE845E9}">
      <dsp:nvSpPr>
        <dsp:cNvPr id="0" name=""/>
        <dsp:cNvSpPr/>
      </dsp:nvSpPr>
      <dsp:spPr>
        <a:xfrm>
          <a:off x="762326" y="2195410"/>
          <a:ext cx="3390573" cy="317778"/>
        </a:xfrm>
        <a:custGeom>
          <a:avLst/>
          <a:gdLst/>
          <a:ahLst/>
          <a:cxnLst/>
          <a:rect l="0" t="0" r="0" b="0"/>
          <a:pathLst>
            <a:path>
              <a:moveTo>
                <a:pt x="3390573" y="0"/>
              </a:moveTo>
              <a:lnTo>
                <a:pt x="3390573" y="158889"/>
              </a:lnTo>
              <a:lnTo>
                <a:pt x="0" y="158889"/>
              </a:lnTo>
              <a:lnTo>
                <a:pt x="0" y="317778"/>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C3EBED0-D699-49CF-81A2-2FA3363C4825}">
      <dsp:nvSpPr>
        <dsp:cNvPr id="0" name=""/>
        <dsp:cNvSpPr/>
      </dsp:nvSpPr>
      <dsp:spPr>
        <a:xfrm>
          <a:off x="2166198" y="1107410"/>
          <a:ext cx="3973402" cy="1087999"/>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b="1" kern="1200" dirty="0" smtClean="0">
              <a:latin typeface="Cambria" pitchFamily="18" charset="0"/>
            </a:rPr>
            <a:t>Applicability</a:t>
          </a:r>
          <a:endParaRPr lang="en-US" sz="2800" b="1" kern="1200" dirty="0">
            <a:latin typeface="Cambria" pitchFamily="18" charset="0"/>
          </a:endParaRPr>
        </a:p>
      </dsp:txBody>
      <dsp:txXfrm>
        <a:off x="2166198" y="1107410"/>
        <a:ext cx="3973402" cy="1087999"/>
      </dsp:txXfrm>
    </dsp:sp>
    <dsp:sp modelId="{108488DB-307B-43B1-A24C-7CE74FF5F089}">
      <dsp:nvSpPr>
        <dsp:cNvPr id="0" name=""/>
        <dsp:cNvSpPr/>
      </dsp:nvSpPr>
      <dsp:spPr>
        <a:xfrm>
          <a:off x="5710" y="2513189"/>
          <a:ext cx="1513233" cy="1356681"/>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latin typeface="Cambria" pitchFamily="18" charset="0"/>
            </a:rPr>
            <a:t>Parties Are Related</a:t>
          </a:r>
          <a:endParaRPr lang="en-US" sz="2000" b="1" kern="1200" dirty="0">
            <a:latin typeface="Cambria" pitchFamily="18" charset="0"/>
          </a:endParaRPr>
        </a:p>
      </dsp:txBody>
      <dsp:txXfrm>
        <a:off x="5710" y="2513189"/>
        <a:ext cx="1513233" cy="1356681"/>
      </dsp:txXfrm>
    </dsp:sp>
    <dsp:sp modelId="{68C9C2E3-0720-43AD-97C2-F96B450FECD9}">
      <dsp:nvSpPr>
        <dsp:cNvPr id="0" name=""/>
        <dsp:cNvSpPr/>
      </dsp:nvSpPr>
      <dsp:spPr>
        <a:xfrm>
          <a:off x="1836722" y="2513189"/>
          <a:ext cx="2287690" cy="1459399"/>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latin typeface="Cambria" pitchFamily="18" charset="0"/>
            </a:rPr>
            <a:t>Consideration is wholly not in money</a:t>
          </a:r>
          <a:endParaRPr lang="en-US" sz="2000" b="1" kern="1200" dirty="0">
            <a:latin typeface="Cambria" pitchFamily="18" charset="0"/>
          </a:endParaRPr>
        </a:p>
      </dsp:txBody>
      <dsp:txXfrm>
        <a:off x="1836722" y="2513189"/>
        <a:ext cx="2287690" cy="1459399"/>
      </dsp:txXfrm>
    </dsp:sp>
    <dsp:sp modelId="{2DACEF09-255A-440F-B8FF-8A9ADCAFA587}">
      <dsp:nvSpPr>
        <dsp:cNvPr id="0" name=""/>
        <dsp:cNvSpPr/>
      </dsp:nvSpPr>
      <dsp:spPr>
        <a:xfrm>
          <a:off x="4442192" y="2513189"/>
          <a:ext cx="1513233" cy="756616"/>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latin typeface="Cambria" pitchFamily="18" charset="0"/>
            </a:rPr>
            <a:t>Special Cases</a:t>
          </a:r>
          <a:endParaRPr lang="en-US" sz="2000" b="1" kern="1200" dirty="0">
            <a:latin typeface="Cambria" pitchFamily="18" charset="0"/>
          </a:endParaRPr>
        </a:p>
      </dsp:txBody>
      <dsp:txXfrm>
        <a:off x="4442192" y="2513189"/>
        <a:ext cx="1513233" cy="756616"/>
      </dsp:txXfrm>
    </dsp:sp>
    <dsp:sp modelId="{78747FD7-11EF-45E0-80D7-536DCEC42FDA}">
      <dsp:nvSpPr>
        <dsp:cNvPr id="0" name=""/>
        <dsp:cNvSpPr/>
      </dsp:nvSpPr>
      <dsp:spPr>
        <a:xfrm>
          <a:off x="6273204" y="2513189"/>
          <a:ext cx="2026885" cy="1110145"/>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latin typeface="Cambria" pitchFamily="18" charset="0"/>
            </a:rPr>
            <a:t>Transactions Notified</a:t>
          </a:r>
          <a:endParaRPr lang="en-US" sz="2000" b="1" kern="1200" dirty="0">
            <a:latin typeface="Cambria" pitchFamily="18" charset="0"/>
          </a:endParaRPr>
        </a:p>
      </dsp:txBody>
      <dsp:txXfrm>
        <a:off x="6273204" y="2513189"/>
        <a:ext cx="2026885" cy="111014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B7C4DA-7C9C-864C-8268-5AD93967BB10}" type="datetimeFigureOut">
              <a:rPr lang="en-US" smtClean="0"/>
              <a:t>5/28/18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59C6BC-88A5-4741-A059-C55EB107E9A6}" type="slidenum">
              <a:rPr lang="en-US" smtClean="0"/>
              <a:t>‹#›</a:t>
            </a:fld>
            <a:endParaRPr lang="en-US"/>
          </a:p>
        </p:txBody>
      </p:sp>
    </p:spTree>
    <p:extLst>
      <p:ext uri="{BB962C8B-B14F-4D97-AF65-F5344CB8AC3E}">
        <p14:creationId xmlns:p14="http://schemas.microsoft.com/office/powerpoint/2010/main" val="1837101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smtClean="0"/>
              <a:t>   </a:t>
            </a:r>
            <a:endParaRPr lang="en-IN" dirty="0"/>
          </a:p>
        </p:txBody>
      </p:sp>
      <p:sp>
        <p:nvSpPr>
          <p:cNvPr id="4" name="Slide Number Placeholder 3"/>
          <p:cNvSpPr>
            <a:spLocks noGrp="1"/>
          </p:cNvSpPr>
          <p:nvPr>
            <p:ph type="sldNum" sz="quarter" idx="10"/>
          </p:nvPr>
        </p:nvSpPr>
        <p:spPr/>
        <p:txBody>
          <a:bodyPr/>
          <a:lstStyle/>
          <a:p>
            <a:fld id="{9B595BB5-331B-46F1-87F3-F97887758ABB}" type="slidenum">
              <a:rPr lang="en-IN" smtClean="0"/>
              <a:pPr/>
              <a:t>1</a:t>
            </a:fld>
            <a:endParaRPr lang="en-IN"/>
          </a:p>
        </p:txBody>
      </p:sp>
    </p:spTree>
    <p:extLst>
      <p:ext uri="{BB962C8B-B14F-4D97-AF65-F5344CB8AC3E}">
        <p14:creationId xmlns:p14="http://schemas.microsoft.com/office/powerpoint/2010/main" val="909056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smtClean="0"/>
              <a:t>   </a:t>
            </a:r>
            <a:endParaRPr lang="en-IN" dirty="0"/>
          </a:p>
        </p:txBody>
      </p:sp>
      <p:sp>
        <p:nvSpPr>
          <p:cNvPr id="4" name="Slide Number Placeholder 3"/>
          <p:cNvSpPr>
            <a:spLocks noGrp="1"/>
          </p:cNvSpPr>
          <p:nvPr>
            <p:ph type="sldNum" sz="quarter" idx="10"/>
          </p:nvPr>
        </p:nvSpPr>
        <p:spPr/>
        <p:txBody>
          <a:bodyPr/>
          <a:lstStyle/>
          <a:p>
            <a:fld id="{9B595BB5-331B-46F1-87F3-F97887758ABB}" type="slidenum">
              <a:rPr lang="en-IN" smtClean="0"/>
              <a:pPr/>
              <a:t>3</a:t>
            </a:fld>
            <a:endParaRPr lang="en-IN"/>
          </a:p>
        </p:txBody>
      </p:sp>
    </p:spTree>
    <p:extLst>
      <p:ext uri="{BB962C8B-B14F-4D97-AF65-F5344CB8AC3E}">
        <p14:creationId xmlns:p14="http://schemas.microsoft.com/office/powerpoint/2010/main" val="176401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smtClean="0"/>
              <a:t>   </a:t>
            </a:r>
            <a:endParaRPr lang="en-IN" dirty="0"/>
          </a:p>
        </p:txBody>
      </p:sp>
      <p:sp>
        <p:nvSpPr>
          <p:cNvPr id="4" name="Slide Number Placeholder 3"/>
          <p:cNvSpPr>
            <a:spLocks noGrp="1"/>
          </p:cNvSpPr>
          <p:nvPr>
            <p:ph type="sldNum" sz="quarter" idx="10"/>
          </p:nvPr>
        </p:nvSpPr>
        <p:spPr/>
        <p:txBody>
          <a:bodyPr/>
          <a:lstStyle/>
          <a:p>
            <a:fld id="{9B595BB5-331B-46F1-87F3-F97887758ABB}" type="slidenum">
              <a:rPr lang="en-IN" smtClean="0"/>
              <a:pPr/>
              <a:t>9</a:t>
            </a:fld>
            <a:endParaRPr lang="en-IN"/>
          </a:p>
        </p:txBody>
      </p:sp>
    </p:spTree>
    <p:extLst>
      <p:ext uri="{BB962C8B-B14F-4D97-AF65-F5344CB8AC3E}">
        <p14:creationId xmlns:p14="http://schemas.microsoft.com/office/powerpoint/2010/main" val="1855866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9C6BC-88A5-4741-A059-C55EB107E9A6}" type="slidenum">
              <a:rPr lang="en-US" smtClean="0"/>
              <a:t>18</a:t>
            </a:fld>
            <a:endParaRPr lang="en-US"/>
          </a:p>
        </p:txBody>
      </p:sp>
    </p:spTree>
    <p:extLst>
      <p:ext uri="{BB962C8B-B14F-4D97-AF65-F5344CB8AC3E}">
        <p14:creationId xmlns:p14="http://schemas.microsoft.com/office/powerpoint/2010/main" val="548469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BFB6C3-5BED-4750-9A6A-5226D9078DDA}" type="datetimeFigureOut">
              <a:rPr lang="en-US" smtClean="0"/>
              <a:pPr/>
              <a:t>5/28/18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BFB6C3-5BED-4750-9A6A-5226D9078DDA}" type="datetimeFigureOut">
              <a:rPr lang="en-US" smtClean="0"/>
              <a:pPr/>
              <a:t>5/28/18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BFB6C3-5BED-4750-9A6A-5226D9078DDA}" type="datetimeFigureOut">
              <a:rPr lang="en-US" smtClean="0"/>
              <a:pPr/>
              <a:t>5/28/18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BFB6C3-5BED-4750-9A6A-5226D9078DDA}" type="datetimeFigureOut">
              <a:rPr lang="en-US" smtClean="0"/>
              <a:pPr/>
              <a:t>5/28/18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BFB6C3-5BED-4750-9A6A-5226D9078DDA}" type="datetimeFigureOut">
              <a:rPr lang="en-US" smtClean="0"/>
              <a:pPr/>
              <a:t>5/28/18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BFB6C3-5BED-4750-9A6A-5226D9078DDA}" type="datetimeFigureOut">
              <a:rPr lang="en-US" smtClean="0"/>
              <a:pPr/>
              <a:t>5/28/18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7BFB6C3-5BED-4750-9A6A-5226D9078DDA}" type="datetimeFigureOut">
              <a:rPr lang="en-US" smtClean="0"/>
              <a:pPr/>
              <a:t>5/28/18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7BFB6C3-5BED-4750-9A6A-5226D9078DDA}" type="datetimeFigureOut">
              <a:rPr lang="en-US" smtClean="0"/>
              <a:pPr/>
              <a:t>5/28/18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BFB6C3-5BED-4750-9A6A-5226D9078DDA}" type="datetimeFigureOut">
              <a:rPr lang="en-US" smtClean="0"/>
              <a:pPr/>
              <a:t>5/28/18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BFB6C3-5BED-4750-9A6A-5226D9078DDA}" type="datetimeFigureOut">
              <a:rPr lang="en-US" smtClean="0"/>
              <a:pPr/>
              <a:t>5/28/18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BFB6C3-5BED-4750-9A6A-5226D9078DDA}" type="datetimeFigureOut">
              <a:rPr lang="en-US" smtClean="0"/>
              <a:pPr/>
              <a:t>5/28/18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7BFB6C3-5BED-4750-9A6A-5226D9078DDA}" type="datetimeFigureOut">
              <a:rPr lang="en-US" smtClean="0"/>
              <a:pPr/>
              <a:t>5/28/18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F580FB7-3E66-408B-95E6-69507264EFF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cbec.gov.in/resources/htdocs-cbec/gst/notfctn-66-central-tax-english.pdf"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1</a:t>
            </a:fld>
            <a:endParaRPr lang="en-IN"/>
          </a:p>
        </p:txBody>
      </p:sp>
      <p:sp>
        <p:nvSpPr>
          <p:cNvPr id="2" name="Title 1"/>
          <p:cNvSpPr>
            <a:spLocks noGrp="1"/>
          </p:cNvSpPr>
          <p:nvPr>
            <p:ph type="ctrTitle"/>
          </p:nvPr>
        </p:nvSpPr>
        <p:spPr>
          <a:xfrm>
            <a:off x="899592" y="1635646"/>
            <a:ext cx="7772400" cy="1481328"/>
          </a:xfrm>
        </p:spPr>
        <p:txBody>
          <a:bodyPr>
            <a:noAutofit/>
          </a:bodyPr>
          <a:lstStyle/>
          <a:p>
            <a:r>
              <a:rPr lang="en-IN" dirty="0" smtClean="0"/>
              <a:t>	Time and Value of Supply under GST</a:t>
            </a:r>
            <a:endParaRPr lang="en-IN" sz="2400" dirty="0"/>
          </a:p>
        </p:txBody>
      </p:sp>
      <p:sp>
        <p:nvSpPr>
          <p:cNvPr id="3" name="Subtitle 2"/>
          <p:cNvSpPr>
            <a:spLocks noGrp="1"/>
          </p:cNvSpPr>
          <p:nvPr>
            <p:ph type="subTitle" idx="1"/>
          </p:nvPr>
        </p:nvSpPr>
        <p:spPr>
          <a:xfrm>
            <a:off x="899592" y="2647950"/>
            <a:ext cx="7406208" cy="2128071"/>
          </a:xfrm>
        </p:spPr>
        <p:txBody>
          <a:bodyPr>
            <a:noAutofit/>
          </a:bodyPr>
          <a:lstStyle/>
          <a:p>
            <a:endParaRPr lang="en-IN" sz="1800" b="1" dirty="0" smtClean="0"/>
          </a:p>
          <a:p>
            <a:endParaRPr lang="en-IN" sz="1800" b="1" dirty="0"/>
          </a:p>
          <a:p>
            <a:r>
              <a:rPr lang="en-IN" sz="1800" b="1" dirty="0" smtClean="0"/>
              <a:t>CA. Naveen Garg</a:t>
            </a:r>
          </a:p>
          <a:p>
            <a:r>
              <a:rPr lang="en-IN" sz="1800" b="1" dirty="0" smtClean="0"/>
              <a:t>(9911-283-111)</a:t>
            </a:r>
            <a:br>
              <a:rPr lang="en-IN" sz="1800" b="1" dirty="0" smtClean="0"/>
            </a:br>
            <a:r>
              <a:rPr lang="en-IN" sz="1800" b="1" dirty="0" err="1" smtClean="0"/>
              <a:t>nvn_garg@yahoo.com</a:t>
            </a:r>
            <a:endParaRPr lang="en-IN" sz="1800" b="1" dirty="0" smtClean="0"/>
          </a:p>
          <a:p>
            <a:r>
              <a:rPr lang="en-IN" sz="1800" b="1" dirty="0" smtClean="0"/>
              <a:t>DMRN &amp; Associates</a:t>
            </a:r>
          </a:p>
          <a:p>
            <a:r>
              <a:rPr lang="en-IN" sz="1800" b="1" dirty="0" smtClean="0"/>
              <a:t>Chartered Accountants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195486"/>
            <a:ext cx="457201" cy="457201"/>
          </a:xfrm>
          <a:prstGeom prst="rect">
            <a:avLst/>
          </a:prstGeom>
        </p:spPr>
      </p:pic>
    </p:spTree>
    <p:extLst>
      <p:ext uri="{BB962C8B-B14F-4D97-AF65-F5344CB8AC3E}">
        <p14:creationId xmlns:p14="http://schemas.microsoft.com/office/powerpoint/2010/main" val="14304747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
            <a:ext cx="8229600" cy="857250"/>
          </a:xfrm>
        </p:spPr>
        <p:txBody>
          <a:bodyPr>
            <a:normAutofit/>
          </a:bodyPr>
          <a:lstStyle/>
          <a:p>
            <a:r>
              <a:rPr lang="en-US" sz="3600" b="1" dirty="0" smtClean="0">
                <a:latin typeface="Times New Roman" pitchFamily="18" charset="0"/>
                <a:cs typeface="Times New Roman" pitchFamily="18" charset="0"/>
              </a:rPr>
              <a:t>Section 15 – Value of Taxable Supply</a:t>
            </a:r>
            <a:endParaRPr lang="en-US" sz="3600" b="1" dirty="0">
              <a:latin typeface="Times New Roman" pitchFamily="18" charset="0"/>
              <a:cs typeface="Times New Roman" pitchFamily="18" charset="0"/>
            </a:endParaRPr>
          </a:p>
        </p:txBody>
      </p:sp>
      <p:sp>
        <p:nvSpPr>
          <p:cNvPr id="10" name="Rectangle 9"/>
          <p:cNvSpPr/>
          <p:nvPr/>
        </p:nvSpPr>
        <p:spPr>
          <a:xfrm>
            <a:off x="304800" y="1962150"/>
            <a:ext cx="2667000" cy="1447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latin typeface="Cambria" pitchFamily="18" charset="0"/>
              </a:rPr>
              <a:t>Section 15</a:t>
            </a:r>
            <a:endParaRPr lang="en-US" sz="2800" b="1" dirty="0">
              <a:solidFill>
                <a:schemeClr val="tx1"/>
              </a:solidFill>
              <a:latin typeface="Cambria" pitchFamily="18" charset="0"/>
            </a:endParaRPr>
          </a:p>
        </p:txBody>
      </p:sp>
      <p:cxnSp>
        <p:nvCxnSpPr>
          <p:cNvPr id="12" name="Straight Arrow Connector 11"/>
          <p:cNvCxnSpPr>
            <a:stCxn id="10" idx="3"/>
          </p:cNvCxnSpPr>
          <p:nvPr/>
        </p:nvCxnSpPr>
        <p:spPr>
          <a:xfrm flipV="1">
            <a:off x="2971800" y="1885950"/>
            <a:ext cx="1371600" cy="800100"/>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0" idx="3"/>
          </p:cNvCxnSpPr>
          <p:nvPr/>
        </p:nvCxnSpPr>
        <p:spPr>
          <a:xfrm>
            <a:off x="2971800" y="2686050"/>
            <a:ext cx="1371600" cy="495300"/>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363914" y="1047749"/>
            <a:ext cx="4399085" cy="1476375"/>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a:solidFill>
                  <a:schemeClr val="tx1"/>
                </a:solidFill>
                <a:latin typeface="Cambria" pitchFamily="18" charset="0"/>
              </a:rPr>
              <a:t>P</a:t>
            </a:r>
            <a:r>
              <a:rPr lang="en-US" sz="1600" b="1" dirty="0" smtClean="0">
                <a:solidFill>
                  <a:schemeClr val="tx1"/>
                </a:solidFill>
                <a:latin typeface="Cambria" pitchFamily="18" charset="0"/>
              </a:rPr>
              <a:t>arties are not related AND the Price is sole consideration:</a:t>
            </a:r>
          </a:p>
          <a:p>
            <a:pPr algn="ctr"/>
            <a:r>
              <a:rPr lang="en-US" sz="2400" b="1" dirty="0" smtClean="0">
                <a:solidFill>
                  <a:schemeClr val="tx1"/>
                </a:solidFill>
                <a:latin typeface="Cambria" pitchFamily="18" charset="0"/>
              </a:rPr>
              <a:t>TRANSACTION VALUE</a:t>
            </a:r>
            <a:endParaRPr lang="en-US" sz="1600" b="1" dirty="0" smtClean="0">
              <a:solidFill>
                <a:schemeClr val="tx1"/>
              </a:solidFill>
              <a:latin typeface="Cambria" pitchFamily="18" charset="0"/>
            </a:endParaRPr>
          </a:p>
          <a:p>
            <a:pPr algn="ctr"/>
            <a:endParaRPr lang="en-US" dirty="0">
              <a:solidFill>
                <a:schemeClr val="tx1"/>
              </a:solidFill>
            </a:endParaRPr>
          </a:p>
        </p:txBody>
      </p:sp>
      <p:sp>
        <p:nvSpPr>
          <p:cNvPr id="16" name="Rectangle 15"/>
          <p:cNvSpPr/>
          <p:nvPr/>
        </p:nvSpPr>
        <p:spPr>
          <a:xfrm>
            <a:off x="4419599" y="2571750"/>
            <a:ext cx="4343399" cy="19812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endParaRPr lang="en-US" sz="1600" b="1" dirty="0" smtClean="0">
              <a:solidFill>
                <a:schemeClr val="tx1"/>
              </a:solidFill>
              <a:latin typeface="Cambria" pitchFamily="18" charset="0"/>
            </a:endParaRPr>
          </a:p>
          <a:p>
            <a:pPr marL="342900" indent="-342900" algn="just">
              <a:buAutoNum type="arabicPeriod"/>
            </a:pPr>
            <a:r>
              <a:rPr lang="en-US" sz="1600" b="1" dirty="0" smtClean="0">
                <a:solidFill>
                  <a:schemeClr val="tx1"/>
                </a:solidFill>
                <a:latin typeface="Cambria" pitchFamily="18" charset="0"/>
              </a:rPr>
              <a:t>Parties </a:t>
            </a:r>
            <a:r>
              <a:rPr lang="en-US" sz="1600" b="1" dirty="0" smtClean="0">
                <a:solidFill>
                  <a:srgbClr val="FF0000"/>
                </a:solidFill>
                <a:latin typeface="Cambria" pitchFamily="18" charset="0"/>
              </a:rPr>
              <a:t>are  related </a:t>
            </a:r>
            <a:r>
              <a:rPr lang="en-US" sz="1600" b="1" dirty="0" smtClean="0">
                <a:solidFill>
                  <a:schemeClr val="tx1"/>
                </a:solidFill>
                <a:latin typeface="Cambria" pitchFamily="18" charset="0"/>
              </a:rPr>
              <a:t>and the </a:t>
            </a:r>
            <a:r>
              <a:rPr lang="en-US" sz="1600" b="1" dirty="0" smtClean="0">
                <a:solidFill>
                  <a:srgbClr val="FF0000"/>
                </a:solidFill>
                <a:latin typeface="Cambria" pitchFamily="18" charset="0"/>
              </a:rPr>
              <a:t>Price is not the sole </a:t>
            </a:r>
            <a:r>
              <a:rPr lang="en-US" sz="1600" b="1" dirty="0" smtClean="0">
                <a:solidFill>
                  <a:schemeClr val="tx1"/>
                </a:solidFill>
                <a:latin typeface="Cambria" pitchFamily="18" charset="0"/>
              </a:rPr>
              <a:t>consideration</a:t>
            </a:r>
          </a:p>
          <a:p>
            <a:pPr algn="just"/>
            <a:r>
              <a:rPr lang="en-US" sz="1600" b="1" dirty="0" smtClean="0">
                <a:solidFill>
                  <a:schemeClr val="tx1"/>
                </a:solidFill>
                <a:latin typeface="Cambria" pitchFamily="18" charset="0"/>
              </a:rPr>
              <a:t>2.  Transaction covered by </a:t>
            </a:r>
            <a:r>
              <a:rPr lang="en-US" sz="1600" b="1" dirty="0" smtClean="0">
                <a:solidFill>
                  <a:srgbClr val="FF0000"/>
                </a:solidFill>
                <a:latin typeface="Cambria" pitchFamily="18" charset="0"/>
              </a:rPr>
              <a:t>Special cases</a:t>
            </a:r>
            <a:endParaRPr lang="en-US" sz="1600" b="1" dirty="0" smtClean="0">
              <a:solidFill>
                <a:schemeClr val="tx1"/>
              </a:solidFill>
              <a:latin typeface="Cambria" pitchFamily="18" charset="0"/>
            </a:endParaRPr>
          </a:p>
          <a:p>
            <a:pPr marL="342900" indent="-342900" algn="just">
              <a:buAutoNum type="arabicPeriod" startAt="3"/>
            </a:pPr>
            <a:r>
              <a:rPr lang="en-US" sz="1600" b="1" dirty="0" smtClean="0">
                <a:solidFill>
                  <a:schemeClr val="tx1"/>
                </a:solidFill>
                <a:latin typeface="Cambria" pitchFamily="18" charset="0"/>
              </a:rPr>
              <a:t>Transactions </a:t>
            </a:r>
            <a:r>
              <a:rPr lang="en-US" sz="1600" b="1" dirty="0" smtClean="0">
                <a:solidFill>
                  <a:srgbClr val="FF0000"/>
                </a:solidFill>
                <a:latin typeface="Cambria" pitchFamily="18" charset="0"/>
              </a:rPr>
              <a:t>as notified</a:t>
            </a:r>
            <a:endParaRPr lang="en-US" sz="1600" b="1" dirty="0">
              <a:solidFill>
                <a:schemeClr val="tx1"/>
              </a:solidFill>
              <a:latin typeface="Cambria" pitchFamily="18" charset="0"/>
            </a:endParaRPr>
          </a:p>
          <a:p>
            <a:pPr marL="342900" indent="-342900" algn="just">
              <a:buAutoNum type="arabicPeriod" startAt="3"/>
            </a:pPr>
            <a:endParaRPr lang="en-US" sz="1600" b="1" dirty="0" smtClean="0">
              <a:solidFill>
                <a:schemeClr val="tx1"/>
              </a:solidFill>
              <a:latin typeface="Cambria" pitchFamily="18" charset="0"/>
            </a:endParaRPr>
          </a:p>
          <a:p>
            <a:pPr algn="ctr"/>
            <a:r>
              <a:rPr lang="en-US" sz="2400" b="1" dirty="0" smtClean="0">
                <a:solidFill>
                  <a:schemeClr val="tx1"/>
                </a:solidFill>
                <a:latin typeface="Cambria" pitchFamily="18" charset="0"/>
              </a:rPr>
              <a:t>VALUATION RULES</a:t>
            </a:r>
          </a:p>
          <a:p>
            <a:pPr algn="ctr"/>
            <a:endParaRPr lang="en-US" sz="1600" dirty="0">
              <a:solidFill>
                <a:schemeClr val="tx1"/>
              </a:solidFill>
              <a:latin typeface="Cambria" pitchFamily="18" charset="0"/>
            </a:endParaRPr>
          </a:p>
        </p:txBody>
      </p:sp>
    </p:spTree>
    <p:extLst>
      <p:ext uri="{BB962C8B-B14F-4D97-AF65-F5344CB8AC3E}">
        <p14:creationId xmlns:p14="http://schemas.microsoft.com/office/powerpoint/2010/main" val="1264318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1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ambria" pitchFamily="18" charset="0"/>
              </a:rPr>
              <a:t>Valuation of Supply Concepts</a:t>
            </a:r>
            <a:endParaRPr lang="en-US" b="1" dirty="0">
              <a:latin typeface="Cambria" pitchFamily="18" charset="0"/>
            </a:endParaRPr>
          </a:p>
        </p:txBody>
      </p:sp>
      <p:sp>
        <p:nvSpPr>
          <p:cNvPr id="8" name="Oval 7"/>
          <p:cNvSpPr/>
          <p:nvPr/>
        </p:nvSpPr>
        <p:spPr>
          <a:xfrm>
            <a:off x="152400" y="1885950"/>
            <a:ext cx="2514600" cy="2057400"/>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3400" b="1" dirty="0" smtClean="0">
                <a:latin typeface="Cambria" pitchFamily="18" charset="0"/>
              </a:rPr>
              <a:t>Related Parties</a:t>
            </a:r>
            <a:endParaRPr lang="en-US" sz="3400" b="1" dirty="0">
              <a:latin typeface="Cambria" pitchFamily="18" charset="0"/>
            </a:endParaRPr>
          </a:p>
        </p:txBody>
      </p:sp>
      <p:cxnSp>
        <p:nvCxnSpPr>
          <p:cNvPr id="10" name="Straight Arrow Connector 9"/>
          <p:cNvCxnSpPr>
            <a:stCxn id="8" idx="6"/>
          </p:cNvCxnSpPr>
          <p:nvPr/>
        </p:nvCxnSpPr>
        <p:spPr>
          <a:xfrm flipV="1">
            <a:off x="2667000" y="1352550"/>
            <a:ext cx="1371600" cy="156210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8" idx="6"/>
          </p:cNvCxnSpPr>
          <p:nvPr/>
        </p:nvCxnSpPr>
        <p:spPr>
          <a:xfrm flipV="1">
            <a:off x="2667000" y="2038350"/>
            <a:ext cx="1371600" cy="87630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8" idx="6"/>
          </p:cNvCxnSpPr>
          <p:nvPr/>
        </p:nvCxnSpPr>
        <p:spPr>
          <a:xfrm flipV="1">
            <a:off x="2667000" y="2571750"/>
            <a:ext cx="1371600" cy="34290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6"/>
          </p:cNvCxnSpPr>
          <p:nvPr/>
        </p:nvCxnSpPr>
        <p:spPr>
          <a:xfrm>
            <a:off x="2667000" y="2914650"/>
            <a:ext cx="1295400" cy="19050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6"/>
          </p:cNvCxnSpPr>
          <p:nvPr/>
        </p:nvCxnSpPr>
        <p:spPr>
          <a:xfrm>
            <a:off x="2667000" y="2914650"/>
            <a:ext cx="1219200" cy="80010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8" idx="6"/>
          </p:cNvCxnSpPr>
          <p:nvPr/>
        </p:nvCxnSpPr>
        <p:spPr>
          <a:xfrm>
            <a:off x="2667000" y="2914650"/>
            <a:ext cx="1219200" cy="133350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962400" y="1200150"/>
            <a:ext cx="4800600" cy="369332"/>
          </a:xfrm>
          <a:prstGeom prst="rect">
            <a:avLst/>
          </a:prstGeom>
          <a:noFill/>
        </p:spPr>
        <p:txBody>
          <a:bodyPr wrap="square" rtlCol="0">
            <a:spAutoFit/>
          </a:bodyPr>
          <a:lstStyle/>
          <a:p>
            <a:r>
              <a:rPr lang="en-US" b="1" dirty="0" smtClean="0">
                <a:latin typeface="Cambria" pitchFamily="18" charset="0"/>
              </a:rPr>
              <a:t>Officers, Executives, Directors, Partners</a:t>
            </a:r>
            <a:endParaRPr lang="en-US" b="1" dirty="0">
              <a:latin typeface="Cambria" pitchFamily="18" charset="0"/>
            </a:endParaRPr>
          </a:p>
        </p:txBody>
      </p:sp>
      <p:sp>
        <p:nvSpPr>
          <p:cNvPr id="22" name="TextBox 21"/>
          <p:cNvSpPr txBox="1"/>
          <p:nvPr/>
        </p:nvSpPr>
        <p:spPr>
          <a:xfrm>
            <a:off x="3962400" y="1885950"/>
            <a:ext cx="3810000" cy="381000"/>
          </a:xfrm>
          <a:prstGeom prst="rect">
            <a:avLst/>
          </a:prstGeom>
          <a:noFill/>
        </p:spPr>
        <p:txBody>
          <a:bodyPr wrap="square" rtlCol="0">
            <a:spAutoFit/>
          </a:bodyPr>
          <a:lstStyle/>
          <a:p>
            <a:r>
              <a:rPr lang="en-US" b="1" dirty="0" smtClean="0">
                <a:latin typeface="Cambria" pitchFamily="18" charset="0"/>
              </a:rPr>
              <a:t>Employer and Employee</a:t>
            </a:r>
            <a:endParaRPr lang="en-US" b="1" dirty="0">
              <a:latin typeface="Cambria" pitchFamily="18" charset="0"/>
            </a:endParaRPr>
          </a:p>
        </p:txBody>
      </p:sp>
      <p:sp>
        <p:nvSpPr>
          <p:cNvPr id="23" name="TextBox 22"/>
          <p:cNvSpPr txBox="1"/>
          <p:nvPr/>
        </p:nvSpPr>
        <p:spPr>
          <a:xfrm>
            <a:off x="3962400" y="2431018"/>
            <a:ext cx="5181600" cy="369332"/>
          </a:xfrm>
          <a:prstGeom prst="rect">
            <a:avLst/>
          </a:prstGeom>
          <a:noFill/>
        </p:spPr>
        <p:txBody>
          <a:bodyPr wrap="square" rtlCol="0">
            <a:spAutoFit/>
          </a:bodyPr>
          <a:lstStyle/>
          <a:p>
            <a:r>
              <a:rPr lang="en-US" b="1" dirty="0" smtClean="0">
                <a:latin typeface="Cambria" pitchFamily="18" charset="0"/>
              </a:rPr>
              <a:t>Owns 25% of the voting rights in both concerns</a:t>
            </a:r>
            <a:endParaRPr lang="en-US" b="1" dirty="0">
              <a:latin typeface="Cambria" pitchFamily="18" charset="0"/>
            </a:endParaRPr>
          </a:p>
        </p:txBody>
      </p:sp>
      <p:sp>
        <p:nvSpPr>
          <p:cNvPr id="24" name="TextBox 23"/>
          <p:cNvSpPr txBox="1"/>
          <p:nvPr/>
        </p:nvSpPr>
        <p:spPr>
          <a:xfrm>
            <a:off x="3886200" y="2964418"/>
            <a:ext cx="5181600" cy="369332"/>
          </a:xfrm>
          <a:prstGeom prst="rect">
            <a:avLst/>
          </a:prstGeom>
          <a:noFill/>
        </p:spPr>
        <p:txBody>
          <a:bodyPr wrap="square" rtlCol="0">
            <a:spAutoFit/>
          </a:bodyPr>
          <a:lstStyle/>
          <a:p>
            <a:r>
              <a:rPr lang="en-US" b="1" dirty="0" smtClean="0">
                <a:latin typeface="Cambria" pitchFamily="18" charset="0"/>
              </a:rPr>
              <a:t>Direct/Indirect controls the other</a:t>
            </a:r>
            <a:endParaRPr lang="en-US" b="1" dirty="0">
              <a:latin typeface="Cambria" pitchFamily="18" charset="0"/>
            </a:endParaRPr>
          </a:p>
        </p:txBody>
      </p:sp>
      <p:sp>
        <p:nvSpPr>
          <p:cNvPr id="25" name="TextBox 24"/>
          <p:cNvSpPr txBox="1"/>
          <p:nvPr/>
        </p:nvSpPr>
        <p:spPr>
          <a:xfrm>
            <a:off x="3886200" y="3497818"/>
            <a:ext cx="5181600" cy="369332"/>
          </a:xfrm>
          <a:prstGeom prst="rect">
            <a:avLst/>
          </a:prstGeom>
          <a:noFill/>
        </p:spPr>
        <p:txBody>
          <a:bodyPr wrap="square" rtlCol="0">
            <a:spAutoFit/>
          </a:bodyPr>
          <a:lstStyle/>
          <a:p>
            <a:r>
              <a:rPr lang="en-US" b="1" dirty="0" smtClean="0">
                <a:latin typeface="Cambria" pitchFamily="18" charset="0"/>
              </a:rPr>
              <a:t>Both Controlled by other or vice versa</a:t>
            </a:r>
            <a:endParaRPr lang="en-US" b="1" dirty="0">
              <a:latin typeface="Cambria" pitchFamily="18" charset="0"/>
            </a:endParaRPr>
          </a:p>
        </p:txBody>
      </p:sp>
      <p:sp>
        <p:nvSpPr>
          <p:cNvPr id="26" name="TextBox 25"/>
          <p:cNvSpPr txBox="1"/>
          <p:nvPr/>
        </p:nvSpPr>
        <p:spPr>
          <a:xfrm>
            <a:off x="3886200" y="4107418"/>
            <a:ext cx="5181600" cy="369332"/>
          </a:xfrm>
          <a:prstGeom prst="rect">
            <a:avLst/>
          </a:prstGeom>
          <a:noFill/>
        </p:spPr>
        <p:txBody>
          <a:bodyPr wrap="square" rtlCol="0">
            <a:spAutoFit/>
          </a:bodyPr>
          <a:lstStyle/>
          <a:p>
            <a:r>
              <a:rPr lang="en-US" b="1" dirty="0" smtClean="0">
                <a:latin typeface="Cambria" pitchFamily="18" charset="0"/>
              </a:rPr>
              <a:t>Members of same family</a:t>
            </a:r>
            <a:endParaRPr lang="en-US" b="1" dirty="0">
              <a:latin typeface="Cambr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in)">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10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ox(in)">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linds(horizontal)">
                                      <p:cBhvr>
                                        <p:cTn id="42" dur="10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ox(in)">
                                      <p:cBhvr>
                                        <p:cTn id="47" dur="10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blinds(horizontal)">
                                      <p:cBhvr>
                                        <p:cTn id="52" dur="10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ox(in)">
                                      <p:cBhvr>
                                        <p:cTn id="57" dur="10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blinds(horizontal)">
                                      <p:cBhvr>
                                        <p:cTn id="62" dur="10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ox(in)">
                                      <p:cBhvr>
                                        <p:cTn id="67" dur="10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blinds(horizontal)">
                                      <p:cBhvr>
                                        <p:cTn id="7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21" grpId="0"/>
      <p:bldP spid="22" grpId="0"/>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ambria" pitchFamily="18" charset="0"/>
              </a:rPr>
              <a:t>Valuation of Supply Concepts</a:t>
            </a:r>
            <a:endParaRPr lang="en-US" b="1" dirty="0">
              <a:latin typeface="Cambria" pitchFamily="18" charset="0"/>
            </a:endParaRPr>
          </a:p>
        </p:txBody>
      </p:sp>
      <p:sp>
        <p:nvSpPr>
          <p:cNvPr id="8" name="Oval 7"/>
          <p:cNvSpPr/>
          <p:nvPr/>
        </p:nvSpPr>
        <p:spPr>
          <a:xfrm>
            <a:off x="152400" y="1885950"/>
            <a:ext cx="2514600" cy="2057400"/>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3200" b="1" dirty="0" smtClean="0">
                <a:latin typeface="Cambria" pitchFamily="18" charset="0"/>
              </a:rPr>
              <a:t>Deemed  Related Parties</a:t>
            </a:r>
            <a:endParaRPr lang="en-US" sz="3200" b="1" dirty="0">
              <a:latin typeface="Cambria" pitchFamily="18" charset="0"/>
            </a:endParaRPr>
          </a:p>
        </p:txBody>
      </p:sp>
      <p:cxnSp>
        <p:nvCxnSpPr>
          <p:cNvPr id="19" name="Straight Arrow Connector 18"/>
          <p:cNvCxnSpPr>
            <a:stCxn id="8" idx="6"/>
          </p:cNvCxnSpPr>
          <p:nvPr/>
        </p:nvCxnSpPr>
        <p:spPr>
          <a:xfrm flipV="1">
            <a:off x="2667000" y="1809750"/>
            <a:ext cx="1676400" cy="110490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8" idx="6"/>
          </p:cNvCxnSpPr>
          <p:nvPr/>
        </p:nvCxnSpPr>
        <p:spPr>
          <a:xfrm flipV="1">
            <a:off x="2667000" y="2876550"/>
            <a:ext cx="1600200" cy="3810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8" idx="6"/>
          </p:cNvCxnSpPr>
          <p:nvPr/>
        </p:nvCxnSpPr>
        <p:spPr>
          <a:xfrm>
            <a:off x="2667000" y="2914650"/>
            <a:ext cx="1524000" cy="102870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343400" y="1657350"/>
            <a:ext cx="3810000" cy="381000"/>
          </a:xfrm>
          <a:prstGeom prst="rect">
            <a:avLst/>
          </a:prstGeom>
          <a:noFill/>
        </p:spPr>
        <p:txBody>
          <a:bodyPr wrap="square" rtlCol="0">
            <a:spAutoFit/>
          </a:bodyPr>
          <a:lstStyle/>
          <a:p>
            <a:r>
              <a:rPr lang="en-US" b="1" dirty="0" smtClean="0">
                <a:latin typeface="Cambria" pitchFamily="18" charset="0"/>
              </a:rPr>
              <a:t>Sole Agents</a:t>
            </a:r>
            <a:endParaRPr lang="en-US" b="1" dirty="0">
              <a:latin typeface="Cambria" pitchFamily="18" charset="0"/>
            </a:endParaRPr>
          </a:p>
        </p:txBody>
      </p:sp>
      <p:sp>
        <p:nvSpPr>
          <p:cNvPr id="33" name="TextBox 32"/>
          <p:cNvSpPr txBox="1"/>
          <p:nvPr/>
        </p:nvSpPr>
        <p:spPr>
          <a:xfrm>
            <a:off x="4191000" y="2647950"/>
            <a:ext cx="3810000" cy="381000"/>
          </a:xfrm>
          <a:prstGeom prst="rect">
            <a:avLst/>
          </a:prstGeom>
          <a:noFill/>
        </p:spPr>
        <p:txBody>
          <a:bodyPr wrap="square" rtlCol="0">
            <a:spAutoFit/>
          </a:bodyPr>
          <a:lstStyle/>
          <a:p>
            <a:r>
              <a:rPr lang="en-US" b="1" dirty="0" smtClean="0">
                <a:latin typeface="Cambria" pitchFamily="18" charset="0"/>
              </a:rPr>
              <a:t>Sole Distributor</a:t>
            </a:r>
            <a:endParaRPr lang="en-US" b="1" dirty="0">
              <a:latin typeface="Cambria" pitchFamily="18" charset="0"/>
            </a:endParaRPr>
          </a:p>
        </p:txBody>
      </p:sp>
      <p:sp>
        <p:nvSpPr>
          <p:cNvPr id="34" name="TextBox 33"/>
          <p:cNvSpPr txBox="1"/>
          <p:nvPr/>
        </p:nvSpPr>
        <p:spPr>
          <a:xfrm>
            <a:off x="4114800" y="3790950"/>
            <a:ext cx="3810000" cy="381000"/>
          </a:xfrm>
          <a:prstGeom prst="rect">
            <a:avLst/>
          </a:prstGeom>
          <a:noFill/>
        </p:spPr>
        <p:txBody>
          <a:bodyPr wrap="square" rtlCol="0">
            <a:spAutoFit/>
          </a:bodyPr>
          <a:lstStyle/>
          <a:p>
            <a:r>
              <a:rPr lang="en-US" b="1" dirty="0" smtClean="0">
                <a:latin typeface="Cambria" pitchFamily="18" charset="0"/>
              </a:rPr>
              <a:t>Sole Concessionaire</a:t>
            </a:r>
            <a:endParaRPr lang="en-US" b="1" dirty="0">
              <a:latin typeface="Cambria" pitchFamily="18" charset="0"/>
            </a:endParaRPr>
          </a:p>
        </p:txBody>
      </p:sp>
      <p:sp>
        <p:nvSpPr>
          <p:cNvPr id="35" name="Right Brace 34"/>
          <p:cNvSpPr/>
          <p:nvPr/>
        </p:nvSpPr>
        <p:spPr>
          <a:xfrm>
            <a:off x="6096000" y="1504950"/>
            <a:ext cx="838200" cy="2743200"/>
          </a:xfrm>
          <a:prstGeom prst="rightBrace">
            <a:avLst/>
          </a:prstGeom>
          <a:ln w="38100">
            <a:solidFill>
              <a:srgbClr val="00A7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ectangle 35"/>
          <p:cNvSpPr/>
          <p:nvPr/>
        </p:nvSpPr>
        <p:spPr>
          <a:xfrm>
            <a:off x="7162800" y="2343150"/>
            <a:ext cx="1752600" cy="1066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dirty="0" smtClean="0">
                <a:latin typeface="Cambria" pitchFamily="18" charset="0"/>
              </a:rPr>
              <a:t>By Whatever name called</a:t>
            </a:r>
            <a:endParaRPr lang="en-US" b="1" dirty="0">
              <a:latin typeface="Cambr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ox(in)">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linds(horizontal)">
                                      <p:cBhvr>
                                        <p:cTn id="22" dur="10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ox(in)">
                                      <p:cBhvr>
                                        <p:cTn id="27" dur="10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blinds(horizontal)">
                                      <p:cBhvr>
                                        <p:cTn id="32" dur="10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box(in)">
                                      <p:cBhvr>
                                        <p:cTn id="37" dur="10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blinds(horizontal)">
                                      <p:cBhvr>
                                        <p:cTn id="42" dur="10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blinds(horizontal)">
                                      <p:cBhvr>
                                        <p:cTn id="47" dur="10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blinds(horizontal)">
                                      <p:cBhvr>
                                        <p:cTn id="52"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32" grpId="0"/>
      <p:bldP spid="33" grpId="0"/>
      <p:bldP spid="34" grpId="0"/>
      <p:bldP spid="35" grpId="0" animBg="1"/>
      <p:bldP spid="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50"/>
            <a:ext cx="8229600" cy="857250"/>
          </a:xfrm>
        </p:spPr>
        <p:txBody>
          <a:bodyPr>
            <a:normAutofit/>
          </a:bodyPr>
          <a:lstStyle/>
          <a:p>
            <a:r>
              <a:rPr lang="en-US" b="1" dirty="0" smtClean="0">
                <a:latin typeface="Cambria" pitchFamily="18" charset="0"/>
              </a:rPr>
              <a:t>Transaction Value </a:t>
            </a:r>
            <a:endParaRPr lang="en-US" b="1" dirty="0">
              <a:latin typeface="Cambria" pitchFamily="18" charset="0"/>
            </a:endParaRPr>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1590778469"/>
              </p:ext>
            </p:extLst>
          </p:nvPr>
        </p:nvGraphicFramePr>
        <p:xfrm>
          <a:off x="152400" y="835057"/>
          <a:ext cx="8915400" cy="3692493"/>
        </p:xfrm>
        <a:graphic>
          <a:graphicData uri="http://schemas.openxmlformats.org/drawingml/2006/table">
            <a:tbl>
              <a:tblPr firstRow="1" bandRow="1">
                <a:tableStyleId>{5C22544A-7EE6-4342-B048-85BDC9FD1C3A}</a:tableStyleId>
              </a:tblPr>
              <a:tblGrid>
                <a:gridCol w="803964"/>
                <a:gridCol w="8111436"/>
              </a:tblGrid>
              <a:tr h="291031">
                <a:tc gridSpan="2">
                  <a:txBody>
                    <a:bodyPr/>
                    <a:lstStyle/>
                    <a:p>
                      <a:pPr marL="0" marR="0" algn="just">
                        <a:spcBef>
                          <a:spcPts val="150"/>
                        </a:spcBef>
                        <a:spcAft>
                          <a:spcPts val="150"/>
                        </a:spcAft>
                      </a:pPr>
                      <a:r>
                        <a:rPr lang="en-US" sz="1900" b="1" dirty="0">
                          <a:latin typeface="Cambria" pitchFamily="18" charset="0"/>
                          <a:ea typeface="Verdana"/>
                          <a:cs typeface="Times New Roman"/>
                        </a:rPr>
                        <a:t>Constituents of Transaction value (price actually paid or payable) of Supply</a:t>
                      </a:r>
                      <a:endParaRPr lang="en-US" sz="1900" dirty="0">
                        <a:latin typeface="Cambria" pitchFamily="18" charset="0"/>
                        <a:ea typeface="Calibri"/>
                        <a:cs typeface="Times New Roman"/>
                      </a:endParaRPr>
                    </a:p>
                  </a:txBody>
                  <a:tcPr marL="36830" marR="36830" marT="0" marB="0"/>
                </a:tc>
                <a:tc hMerge="1">
                  <a:txBody>
                    <a:bodyPr/>
                    <a:lstStyle/>
                    <a:p>
                      <a:endParaRPr lang="en-US"/>
                    </a:p>
                  </a:txBody>
                  <a:tcPr/>
                </a:tc>
              </a:tr>
              <a:tr h="291031">
                <a:tc>
                  <a:txBody>
                    <a:bodyPr/>
                    <a:lstStyle/>
                    <a:p>
                      <a:pPr marL="0" marR="0" algn="ctr">
                        <a:spcBef>
                          <a:spcPts val="150"/>
                        </a:spcBef>
                        <a:spcAft>
                          <a:spcPts val="150"/>
                        </a:spcAft>
                      </a:pPr>
                      <a:endParaRPr lang="en-US" sz="1900" dirty="0">
                        <a:latin typeface="Cambria" pitchFamily="18" charset="0"/>
                        <a:ea typeface="Verdana"/>
                        <a:cs typeface="Times New Roman"/>
                      </a:endParaRPr>
                    </a:p>
                  </a:txBody>
                  <a:tcPr marL="36830" marR="36830" marT="0" marB="0"/>
                </a:tc>
                <a:tc>
                  <a:txBody>
                    <a:bodyPr/>
                    <a:lstStyle/>
                    <a:p>
                      <a:pPr marL="0" marR="0" algn="l">
                        <a:spcBef>
                          <a:spcPts val="150"/>
                        </a:spcBef>
                        <a:spcAft>
                          <a:spcPts val="150"/>
                        </a:spcAft>
                      </a:pPr>
                      <a:r>
                        <a:rPr lang="en-US" sz="1900" b="1" dirty="0">
                          <a:latin typeface="Cambria" pitchFamily="18" charset="0"/>
                          <a:ea typeface="Verdana"/>
                          <a:cs typeface="Times New Roman"/>
                        </a:rPr>
                        <a:t>Add:</a:t>
                      </a:r>
                      <a:endParaRPr lang="en-US" sz="1900" dirty="0">
                        <a:latin typeface="Cambria" pitchFamily="18" charset="0"/>
                        <a:ea typeface="Calibri"/>
                        <a:cs typeface="Times New Roman"/>
                      </a:endParaRPr>
                    </a:p>
                  </a:txBody>
                  <a:tcPr marL="36830" marR="36830" marT="0" marB="0"/>
                </a:tc>
              </a:tr>
              <a:tr h="291031">
                <a:tc>
                  <a:txBody>
                    <a:bodyPr/>
                    <a:lstStyle/>
                    <a:p>
                      <a:pPr marL="0" marR="0" algn="ctr">
                        <a:spcBef>
                          <a:spcPts val="150"/>
                        </a:spcBef>
                        <a:spcAft>
                          <a:spcPts val="150"/>
                        </a:spcAft>
                      </a:pPr>
                      <a:r>
                        <a:rPr lang="en-US" sz="1900" dirty="0" smtClean="0">
                          <a:latin typeface="Cambria" pitchFamily="18" charset="0"/>
                          <a:ea typeface="Verdana"/>
                          <a:cs typeface="Times New Roman"/>
                        </a:rPr>
                        <a:t>a.</a:t>
                      </a:r>
                      <a:endParaRPr lang="en-US" sz="1900" dirty="0">
                        <a:latin typeface="Cambria" pitchFamily="18" charset="0"/>
                        <a:ea typeface="Calibri"/>
                        <a:cs typeface="Times New Roman"/>
                      </a:endParaRPr>
                    </a:p>
                  </a:txBody>
                  <a:tcPr marL="36830" marR="36830" marT="0" marB="0"/>
                </a:tc>
                <a:tc>
                  <a:txBody>
                    <a:bodyPr/>
                    <a:lstStyle/>
                    <a:p>
                      <a:pPr marL="0" marR="0" algn="just">
                        <a:spcBef>
                          <a:spcPts val="150"/>
                        </a:spcBef>
                        <a:spcAft>
                          <a:spcPts val="150"/>
                        </a:spcAft>
                      </a:pPr>
                      <a:r>
                        <a:rPr lang="en-US" sz="1900" dirty="0" smtClean="0">
                          <a:latin typeface="Cambria" pitchFamily="18" charset="0"/>
                          <a:ea typeface="Verdana"/>
                          <a:cs typeface="Times New Roman"/>
                        </a:rPr>
                        <a:t>Any</a:t>
                      </a:r>
                      <a:r>
                        <a:rPr lang="en-US" sz="1900" baseline="0" dirty="0" smtClean="0">
                          <a:latin typeface="Cambria" pitchFamily="18" charset="0"/>
                          <a:ea typeface="Verdana"/>
                          <a:cs typeface="Times New Roman"/>
                        </a:rPr>
                        <a:t> other taxes, duty, </a:t>
                      </a:r>
                      <a:r>
                        <a:rPr lang="en-US" sz="1900" baseline="0" dirty="0" err="1" smtClean="0">
                          <a:latin typeface="Cambria" pitchFamily="18" charset="0"/>
                          <a:ea typeface="Verdana"/>
                          <a:cs typeface="Times New Roman"/>
                        </a:rPr>
                        <a:t>cess</a:t>
                      </a:r>
                      <a:r>
                        <a:rPr lang="en-US" sz="1900" baseline="0" dirty="0" smtClean="0">
                          <a:latin typeface="Cambria" pitchFamily="18" charset="0"/>
                          <a:ea typeface="Verdana"/>
                          <a:cs typeface="Times New Roman"/>
                        </a:rPr>
                        <a:t>, fees levied other than those levied by GST Act. </a:t>
                      </a:r>
                      <a:endParaRPr lang="en-US" sz="1900" b="1" dirty="0">
                        <a:solidFill>
                          <a:srgbClr val="FF0000"/>
                        </a:solidFill>
                        <a:latin typeface="Cambria" pitchFamily="18" charset="0"/>
                        <a:ea typeface="Calibri"/>
                        <a:cs typeface="Times New Roman"/>
                      </a:endParaRPr>
                    </a:p>
                  </a:txBody>
                  <a:tcPr marL="36830" marR="36830" marT="0" marB="0"/>
                </a:tc>
              </a:tr>
              <a:tr h="362818">
                <a:tc>
                  <a:txBody>
                    <a:bodyPr/>
                    <a:lstStyle/>
                    <a:p>
                      <a:pPr marL="0" marR="0" algn="ctr">
                        <a:spcBef>
                          <a:spcPts val="150"/>
                        </a:spcBef>
                        <a:spcAft>
                          <a:spcPts val="150"/>
                        </a:spcAft>
                      </a:pPr>
                      <a:r>
                        <a:rPr lang="en-US" sz="1900" dirty="0">
                          <a:latin typeface="Cambria" pitchFamily="18" charset="0"/>
                          <a:ea typeface="Verdana"/>
                          <a:cs typeface="Times New Roman"/>
                        </a:rPr>
                        <a:t>b</a:t>
                      </a:r>
                      <a:r>
                        <a:rPr lang="en-US" sz="1900" dirty="0" smtClean="0">
                          <a:latin typeface="Cambria" pitchFamily="18" charset="0"/>
                          <a:ea typeface="Verdana"/>
                          <a:cs typeface="Times New Roman"/>
                        </a:rPr>
                        <a:t>.</a:t>
                      </a:r>
                      <a:endParaRPr lang="en-US" sz="1900" dirty="0">
                        <a:latin typeface="Cambria" pitchFamily="18" charset="0"/>
                        <a:ea typeface="Calibri"/>
                        <a:cs typeface="Times New Roman"/>
                      </a:endParaRPr>
                    </a:p>
                  </a:txBody>
                  <a:tcPr marL="36830" marR="36830" marT="0" marB="0"/>
                </a:tc>
                <a:tc>
                  <a:txBody>
                    <a:bodyPr/>
                    <a:lstStyle/>
                    <a:p>
                      <a:pPr marL="0" marR="0" algn="just">
                        <a:spcBef>
                          <a:spcPts val="150"/>
                        </a:spcBef>
                        <a:spcAft>
                          <a:spcPts val="150"/>
                        </a:spcAft>
                      </a:pPr>
                      <a:r>
                        <a:rPr lang="en-US" sz="1900" dirty="0" smtClean="0">
                          <a:latin typeface="Cambria" pitchFamily="18" charset="0"/>
                          <a:ea typeface="Verdana"/>
                          <a:cs typeface="Times New Roman"/>
                        </a:rPr>
                        <a:t>Amount paid</a:t>
                      </a:r>
                      <a:r>
                        <a:rPr lang="en-US" sz="1900" baseline="0" dirty="0" smtClean="0">
                          <a:latin typeface="Cambria" pitchFamily="18" charset="0"/>
                          <a:ea typeface="Verdana"/>
                          <a:cs typeface="Times New Roman"/>
                        </a:rPr>
                        <a:t> on behalf of the supplier by the recipient.</a:t>
                      </a:r>
                      <a:endParaRPr lang="en-US" sz="1900" dirty="0">
                        <a:latin typeface="Cambria" pitchFamily="18" charset="0"/>
                        <a:ea typeface="Calibri"/>
                        <a:cs typeface="Times New Roman"/>
                      </a:endParaRPr>
                    </a:p>
                  </a:txBody>
                  <a:tcPr marL="36830" marR="36830" marT="0" marB="0"/>
                </a:tc>
              </a:tr>
              <a:tr h="304800">
                <a:tc>
                  <a:txBody>
                    <a:bodyPr/>
                    <a:lstStyle/>
                    <a:p>
                      <a:pPr marL="0" marR="0" algn="ctr">
                        <a:spcBef>
                          <a:spcPts val="150"/>
                        </a:spcBef>
                        <a:spcAft>
                          <a:spcPts val="150"/>
                        </a:spcAft>
                      </a:pPr>
                      <a:r>
                        <a:rPr lang="en-US" sz="1900" dirty="0">
                          <a:latin typeface="Cambria" pitchFamily="18" charset="0"/>
                          <a:ea typeface="Verdana"/>
                          <a:cs typeface="Times New Roman"/>
                        </a:rPr>
                        <a:t>c</a:t>
                      </a:r>
                      <a:r>
                        <a:rPr lang="en-US" sz="1900" dirty="0" smtClean="0">
                          <a:latin typeface="Cambria" pitchFamily="18" charset="0"/>
                          <a:ea typeface="Verdana"/>
                          <a:cs typeface="Times New Roman"/>
                        </a:rPr>
                        <a:t>.</a:t>
                      </a:r>
                      <a:endParaRPr lang="en-US" sz="1900" dirty="0">
                        <a:latin typeface="Cambria" pitchFamily="18" charset="0"/>
                        <a:ea typeface="Calibri"/>
                        <a:cs typeface="Times New Roman"/>
                      </a:endParaRPr>
                    </a:p>
                  </a:txBody>
                  <a:tcPr marL="36830" marR="36830" marT="0" marB="0"/>
                </a:tc>
                <a:tc>
                  <a:txBody>
                    <a:bodyPr/>
                    <a:lstStyle/>
                    <a:p>
                      <a:pPr marL="0" marR="0" indent="0" algn="just" defTabSz="914400" rtl="0" eaLnBrk="1" fontAlgn="auto" latinLnBrk="0" hangingPunct="1">
                        <a:lnSpc>
                          <a:spcPct val="100000"/>
                        </a:lnSpc>
                        <a:spcBef>
                          <a:spcPts val="150"/>
                        </a:spcBef>
                        <a:spcAft>
                          <a:spcPts val="150"/>
                        </a:spcAft>
                        <a:buClrTx/>
                        <a:buSzTx/>
                        <a:buFontTx/>
                        <a:buNone/>
                        <a:tabLst/>
                        <a:defRPr/>
                      </a:pPr>
                      <a:r>
                        <a:rPr lang="en-US" sz="1900" dirty="0" smtClean="0">
                          <a:latin typeface="Cambria" pitchFamily="18" charset="0"/>
                          <a:ea typeface="Verdana"/>
                          <a:cs typeface="Times New Roman"/>
                        </a:rPr>
                        <a:t>All incidental expenses incurred before the supply (commission,</a:t>
                      </a:r>
                      <a:r>
                        <a:rPr lang="en-US" sz="1900" baseline="0" dirty="0" smtClean="0">
                          <a:latin typeface="Cambria" pitchFamily="18" charset="0"/>
                          <a:ea typeface="Verdana"/>
                          <a:cs typeface="Times New Roman"/>
                        </a:rPr>
                        <a:t> </a:t>
                      </a:r>
                      <a:r>
                        <a:rPr lang="en-US" sz="1900" baseline="0" dirty="0" err="1" smtClean="0">
                          <a:latin typeface="Cambria" pitchFamily="18" charset="0"/>
                          <a:ea typeface="Verdana"/>
                          <a:cs typeface="Times New Roman"/>
                        </a:rPr>
                        <a:t>packing,etc</a:t>
                      </a:r>
                      <a:r>
                        <a:rPr lang="en-US" sz="1900" baseline="0" dirty="0" smtClean="0">
                          <a:latin typeface="Cambria" pitchFamily="18" charset="0"/>
                          <a:ea typeface="Verdana"/>
                          <a:cs typeface="Times New Roman"/>
                        </a:rPr>
                        <a:t>.)</a:t>
                      </a:r>
                      <a:r>
                        <a:rPr lang="en-US" sz="1900" dirty="0" smtClean="0">
                          <a:latin typeface="Cambria" pitchFamily="18" charset="0"/>
                          <a:ea typeface="Verdana"/>
                          <a:cs typeface="Times New Roman"/>
                        </a:rPr>
                        <a:t>.</a:t>
                      </a:r>
                      <a:endParaRPr lang="en-US" sz="1900" dirty="0" smtClean="0">
                        <a:latin typeface="Cambria" pitchFamily="18" charset="0"/>
                        <a:ea typeface="Calibri"/>
                        <a:cs typeface="Times New Roman"/>
                      </a:endParaRPr>
                    </a:p>
                  </a:txBody>
                  <a:tcPr marL="36830" marR="36830" marT="0" marB="0"/>
                </a:tc>
              </a:tr>
              <a:tr h="360680">
                <a:tc>
                  <a:txBody>
                    <a:bodyPr/>
                    <a:lstStyle/>
                    <a:p>
                      <a:pPr marL="0" marR="0" algn="ctr">
                        <a:spcBef>
                          <a:spcPts val="150"/>
                        </a:spcBef>
                        <a:spcAft>
                          <a:spcPts val="150"/>
                        </a:spcAft>
                      </a:pPr>
                      <a:r>
                        <a:rPr lang="en-US" sz="1900" dirty="0" smtClean="0">
                          <a:latin typeface="Cambria" pitchFamily="18" charset="0"/>
                          <a:ea typeface="Verdana"/>
                          <a:cs typeface="Times New Roman"/>
                        </a:rPr>
                        <a:t>d.</a:t>
                      </a:r>
                      <a:endParaRPr lang="en-US" sz="1900" dirty="0">
                        <a:latin typeface="Cambria" pitchFamily="18" charset="0"/>
                        <a:ea typeface="Calibri"/>
                        <a:cs typeface="Times New Roman"/>
                      </a:endParaRPr>
                    </a:p>
                  </a:txBody>
                  <a:tcPr marL="36830" marR="36830" marT="0" marB="0"/>
                </a:tc>
                <a:tc>
                  <a:txBody>
                    <a:bodyPr/>
                    <a:lstStyle/>
                    <a:p>
                      <a:pPr marL="0" marR="0" algn="just">
                        <a:spcBef>
                          <a:spcPts val="150"/>
                        </a:spcBef>
                        <a:spcAft>
                          <a:spcPts val="150"/>
                        </a:spcAft>
                      </a:pPr>
                      <a:r>
                        <a:rPr lang="en-US" sz="1900" dirty="0" smtClean="0">
                          <a:latin typeface="Cambria" pitchFamily="18" charset="0"/>
                          <a:ea typeface="Calibri"/>
                          <a:cs typeface="Times New Roman"/>
                        </a:rPr>
                        <a:t>Interest</a:t>
                      </a:r>
                      <a:r>
                        <a:rPr lang="en-US" sz="1900" baseline="0" dirty="0" smtClean="0">
                          <a:latin typeface="Cambria" pitchFamily="18" charset="0"/>
                          <a:ea typeface="Calibri"/>
                          <a:cs typeface="Times New Roman"/>
                        </a:rPr>
                        <a:t> or late fees  or penalty for delayed payment for any consideration</a:t>
                      </a:r>
                      <a:endParaRPr lang="en-US" sz="1900" dirty="0">
                        <a:latin typeface="Cambria" pitchFamily="18" charset="0"/>
                        <a:ea typeface="Calibri"/>
                        <a:cs typeface="Times New Roman"/>
                      </a:endParaRPr>
                    </a:p>
                  </a:txBody>
                  <a:tcPr marL="36830" marR="36830" marT="0" marB="0"/>
                </a:tc>
              </a:tr>
              <a:tr h="499493">
                <a:tc>
                  <a:txBody>
                    <a:bodyPr/>
                    <a:lstStyle/>
                    <a:p>
                      <a:pPr marL="0" marR="0" algn="ctr">
                        <a:spcBef>
                          <a:spcPts val="150"/>
                        </a:spcBef>
                        <a:spcAft>
                          <a:spcPts val="150"/>
                        </a:spcAft>
                      </a:pPr>
                      <a:r>
                        <a:rPr lang="en-US" sz="1900" dirty="0">
                          <a:latin typeface="Cambria" pitchFamily="18" charset="0"/>
                          <a:ea typeface="Verdana"/>
                          <a:cs typeface="Times New Roman"/>
                        </a:rPr>
                        <a:t>e</a:t>
                      </a:r>
                      <a:r>
                        <a:rPr lang="en-US" sz="1900" dirty="0" smtClean="0">
                          <a:latin typeface="Cambria" pitchFamily="18" charset="0"/>
                          <a:ea typeface="Verdana"/>
                          <a:cs typeface="Times New Roman"/>
                        </a:rPr>
                        <a:t>.</a:t>
                      </a:r>
                      <a:endParaRPr lang="en-US" sz="1900" dirty="0">
                        <a:latin typeface="Cambria" pitchFamily="18" charset="0"/>
                        <a:ea typeface="Calibri"/>
                        <a:cs typeface="Times New Roman"/>
                      </a:endParaRPr>
                    </a:p>
                  </a:txBody>
                  <a:tcPr marL="36830" marR="36830" marT="0" marB="0"/>
                </a:tc>
                <a:tc>
                  <a:txBody>
                    <a:bodyPr/>
                    <a:lstStyle/>
                    <a:p>
                      <a:pPr marL="0" marR="0" algn="just">
                        <a:spcBef>
                          <a:spcPts val="150"/>
                        </a:spcBef>
                        <a:spcAft>
                          <a:spcPts val="150"/>
                        </a:spcAft>
                      </a:pPr>
                      <a:r>
                        <a:rPr lang="en-US" sz="1900" kern="1200" baseline="0" dirty="0" smtClean="0">
                          <a:solidFill>
                            <a:schemeClr val="dk1"/>
                          </a:solidFill>
                          <a:latin typeface="Cambria" pitchFamily="18" charset="0"/>
                          <a:ea typeface="Calibri"/>
                          <a:cs typeface="Times New Roman"/>
                        </a:rPr>
                        <a:t>Subsidies directly linked to the price other than subsidies provided by the C G/S Govt.  </a:t>
                      </a:r>
                      <a:endParaRPr lang="en-US" sz="1900" kern="1200" baseline="0" dirty="0">
                        <a:solidFill>
                          <a:schemeClr val="dk1"/>
                        </a:solidFill>
                        <a:latin typeface="Cambria" pitchFamily="18" charset="0"/>
                        <a:ea typeface="Calibri"/>
                        <a:cs typeface="Times New Roman"/>
                      </a:endParaRPr>
                    </a:p>
                  </a:txBody>
                  <a:tcPr marL="36830" marR="36830" marT="0" marB="0"/>
                </a:tc>
              </a:tr>
              <a:tr h="291031">
                <a:tc>
                  <a:txBody>
                    <a:bodyPr/>
                    <a:lstStyle/>
                    <a:p>
                      <a:pPr marL="0" marR="0" algn="ctr">
                        <a:spcBef>
                          <a:spcPts val="150"/>
                        </a:spcBef>
                        <a:spcAft>
                          <a:spcPts val="150"/>
                        </a:spcAft>
                      </a:pPr>
                      <a:endParaRPr lang="en-US" sz="1900" dirty="0">
                        <a:latin typeface="Cambria" pitchFamily="18" charset="0"/>
                        <a:ea typeface="Calibri"/>
                        <a:cs typeface="Times New Roman"/>
                      </a:endParaRPr>
                    </a:p>
                  </a:txBody>
                  <a:tcPr marL="36830" marR="36830" marT="0" marB="0"/>
                </a:tc>
                <a:tc>
                  <a:txBody>
                    <a:bodyPr/>
                    <a:lstStyle/>
                    <a:p>
                      <a:pPr marL="0" marR="0" algn="just">
                        <a:spcBef>
                          <a:spcPts val="150"/>
                        </a:spcBef>
                        <a:spcAft>
                          <a:spcPts val="150"/>
                        </a:spcAft>
                      </a:pPr>
                      <a:r>
                        <a:rPr lang="en-US" sz="1900" b="1" dirty="0" smtClean="0">
                          <a:latin typeface="Cambria" pitchFamily="18" charset="0"/>
                          <a:ea typeface="Verdana"/>
                          <a:cs typeface="Times New Roman"/>
                        </a:rPr>
                        <a:t>Less:</a:t>
                      </a:r>
                      <a:endParaRPr lang="en-US" sz="1900" dirty="0">
                        <a:latin typeface="Cambria" pitchFamily="18" charset="0"/>
                        <a:ea typeface="Calibri"/>
                        <a:cs typeface="Times New Roman"/>
                      </a:endParaRPr>
                    </a:p>
                  </a:txBody>
                  <a:tcPr marL="36830" marR="36830" marT="0" marB="0"/>
                </a:tc>
              </a:tr>
              <a:tr h="291031">
                <a:tc>
                  <a:txBody>
                    <a:bodyPr/>
                    <a:lstStyle/>
                    <a:p>
                      <a:pPr marL="0" marR="0" indent="0" algn="ctr" defTabSz="914400" rtl="0" eaLnBrk="1" fontAlgn="auto" latinLnBrk="0" hangingPunct="1">
                        <a:lnSpc>
                          <a:spcPct val="100000"/>
                        </a:lnSpc>
                        <a:spcBef>
                          <a:spcPts val="150"/>
                        </a:spcBef>
                        <a:spcAft>
                          <a:spcPts val="150"/>
                        </a:spcAft>
                        <a:buClrTx/>
                        <a:buSzTx/>
                        <a:buFontTx/>
                        <a:buNone/>
                        <a:tabLst/>
                        <a:defRPr/>
                      </a:pPr>
                      <a:r>
                        <a:rPr lang="en-US" sz="1900" dirty="0" smtClean="0">
                          <a:latin typeface="Cambria" pitchFamily="18" charset="0"/>
                          <a:ea typeface="Verdana"/>
                          <a:cs typeface="Times New Roman"/>
                        </a:rPr>
                        <a:t>a.</a:t>
                      </a:r>
                      <a:endParaRPr lang="en-US" sz="1900" dirty="0" smtClean="0">
                        <a:latin typeface="Cambria" pitchFamily="18" charset="0"/>
                        <a:ea typeface="Calibri"/>
                        <a:cs typeface="Times New Roman"/>
                      </a:endParaRPr>
                    </a:p>
                    <a:p>
                      <a:pPr marL="0" marR="0" algn="ctr">
                        <a:spcBef>
                          <a:spcPts val="150"/>
                        </a:spcBef>
                        <a:spcAft>
                          <a:spcPts val="150"/>
                        </a:spcAft>
                      </a:pPr>
                      <a:endParaRPr lang="en-US" sz="1900" dirty="0">
                        <a:latin typeface="Cambria" pitchFamily="18" charset="0"/>
                        <a:ea typeface="Verdana"/>
                        <a:cs typeface="Times New Roman"/>
                      </a:endParaRPr>
                    </a:p>
                  </a:txBody>
                  <a:tcPr marL="36830" marR="36830" marT="0" marB="0"/>
                </a:tc>
                <a:tc>
                  <a:txBody>
                    <a:bodyPr/>
                    <a:lstStyle/>
                    <a:p>
                      <a:pPr marL="0" marR="0" indent="0" algn="just" defTabSz="914400" rtl="0" eaLnBrk="1" fontAlgn="auto" latinLnBrk="0" hangingPunct="1">
                        <a:lnSpc>
                          <a:spcPct val="100000"/>
                        </a:lnSpc>
                        <a:spcBef>
                          <a:spcPts val="150"/>
                        </a:spcBef>
                        <a:spcAft>
                          <a:spcPts val="150"/>
                        </a:spcAft>
                        <a:buClrTx/>
                        <a:buSzTx/>
                        <a:buFontTx/>
                        <a:buNone/>
                        <a:tabLst/>
                        <a:defRPr/>
                      </a:pPr>
                      <a:r>
                        <a:rPr lang="en-US" sz="1900" dirty="0" smtClean="0">
                          <a:latin typeface="Cambria" pitchFamily="18" charset="0"/>
                          <a:ea typeface="Verdana"/>
                          <a:cs typeface="Times New Roman"/>
                        </a:rPr>
                        <a:t>Any discount or incentives after the supply has been effected.</a:t>
                      </a:r>
                      <a:endParaRPr lang="en-US" sz="1900" dirty="0" smtClean="0">
                        <a:latin typeface="Cambria" pitchFamily="18" charset="0"/>
                        <a:ea typeface="Calibri"/>
                        <a:cs typeface="Times New Roman"/>
                      </a:endParaRPr>
                    </a:p>
                    <a:p>
                      <a:pPr marL="0" marR="0" algn="just">
                        <a:spcBef>
                          <a:spcPts val="150"/>
                        </a:spcBef>
                        <a:spcAft>
                          <a:spcPts val="150"/>
                        </a:spcAft>
                      </a:pPr>
                      <a:endParaRPr lang="en-US" sz="1900" dirty="0">
                        <a:latin typeface="Cambria" pitchFamily="18" charset="0"/>
                        <a:ea typeface="Calibri"/>
                        <a:cs typeface="Times New Roman"/>
                      </a:endParaRPr>
                    </a:p>
                  </a:txBody>
                  <a:tcPr marL="36830" marR="36830" marT="0" marB="0"/>
                </a:tc>
              </a:tr>
              <a:tr h="291031">
                <a:tc>
                  <a:txBody>
                    <a:bodyPr/>
                    <a:lstStyle/>
                    <a:p>
                      <a:pPr marL="0" marR="0" algn="ctr">
                        <a:spcBef>
                          <a:spcPts val="150"/>
                        </a:spcBef>
                        <a:spcAft>
                          <a:spcPts val="150"/>
                        </a:spcAft>
                      </a:pPr>
                      <a:r>
                        <a:rPr lang="en-US" sz="1900" dirty="0">
                          <a:latin typeface="Cambria" pitchFamily="18" charset="0"/>
                          <a:ea typeface="Verdana"/>
                          <a:cs typeface="Times New Roman"/>
                        </a:rPr>
                        <a:t>b</a:t>
                      </a:r>
                      <a:r>
                        <a:rPr lang="en-US" sz="1900" dirty="0" smtClean="0">
                          <a:latin typeface="Cambria" pitchFamily="18" charset="0"/>
                          <a:ea typeface="Verdana"/>
                          <a:cs typeface="Times New Roman"/>
                        </a:rPr>
                        <a:t>.</a:t>
                      </a:r>
                      <a:endParaRPr lang="en-US" sz="1900" dirty="0">
                        <a:latin typeface="Cambria" pitchFamily="18" charset="0"/>
                        <a:ea typeface="Calibri"/>
                        <a:cs typeface="Times New Roman"/>
                      </a:endParaRPr>
                    </a:p>
                  </a:txBody>
                  <a:tcPr marL="36830" marR="36830" marT="0" marB="0"/>
                </a:tc>
                <a:tc>
                  <a:txBody>
                    <a:bodyPr/>
                    <a:lstStyle/>
                    <a:p>
                      <a:pPr marL="0" marR="0" algn="just">
                        <a:spcBef>
                          <a:spcPts val="150"/>
                        </a:spcBef>
                        <a:spcAft>
                          <a:spcPts val="150"/>
                        </a:spcAft>
                      </a:pPr>
                      <a:r>
                        <a:rPr lang="en-US" sz="1900" dirty="0">
                          <a:latin typeface="Cambria" pitchFamily="18" charset="0"/>
                          <a:ea typeface="Verdana"/>
                          <a:cs typeface="Times New Roman"/>
                        </a:rPr>
                        <a:t>Discounts allowed </a:t>
                      </a:r>
                      <a:r>
                        <a:rPr lang="en-US" sz="1900" dirty="0" smtClean="0">
                          <a:latin typeface="Cambria" pitchFamily="18" charset="0"/>
                          <a:ea typeface="Verdana"/>
                          <a:cs typeface="Times New Roman"/>
                        </a:rPr>
                        <a:t>before or at the time of supply.</a:t>
                      </a:r>
                      <a:endParaRPr lang="en-US" sz="1900" dirty="0">
                        <a:latin typeface="Cambria" pitchFamily="18" charset="0"/>
                        <a:ea typeface="Calibri"/>
                        <a:cs typeface="Times New Roman"/>
                      </a:endParaRPr>
                    </a:p>
                  </a:txBody>
                  <a:tcPr marL="36830" marR="36830" marT="0" marB="0"/>
                </a:tc>
              </a:tr>
            </a:tbl>
          </a:graphicData>
        </a:graphic>
      </p:graphicFrame>
      <p:sp>
        <p:nvSpPr>
          <p:cNvPr id="3" name="TextBox 2"/>
          <p:cNvSpPr txBox="1"/>
          <p:nvPr/>
        </p:nvSpPr>
        <p:spPr>
          <a:xfrm>
            <a:off x="781235" y="4927107"/>
            <a:ext cx="2521396" cy="369332"/>
          </a:xfrm>
          <a:prstGeom prst="rect">
            <a:avLst/>
          </a:prstGeom>
          <a:noFill/>
        </p:spPr>
        <p:txBody>
          <a:bodyPr wrap="none" rtlCol="0">
            <a:spAutoFit/>
          </a:bodyPr>
          <a:lstStyle/>
          <a:p>
            <a:r>
              <a:rPr lang="en-US" dirty="0" smtClean="0"/>
              <a:t>Subsidy to employee, ICL</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19050">
            <a:solidFill>
              <a:schemeClr val="tx1"/>
            </a:solidFill>
          </a:ln>
        </p:spPr>
        <p:txBody>
          <a:bodyPr/>
          <a:lstStyle/>
          <a:p>
            <a:r>
              <a:rPr lang="en-US" b="1" dirty="0" smtClean="0">
                <a:latin typeface="Cambria" pitchFamily="18" charset="0"/>
              </a:rPr>
              <a:t>Discounts/Incentives </a:t>
            </a:r>
            <a:endParaRPr lang="en-US" dirty="0"/>
          </a:p>
        </p:txBody>
      </p:sp>
      <p:cxnSp>
        <p:nvCxnSpPr>
          <p:cNvPr id="6" name="Straight Arrow Connector 5"/>
          <p:cNvCxnSpPr>
            <a:stCxn id="2" idx="2"/>
          </p:cNvCxnSpPr>
          <p:nvPr/>
        </p:nvCxnSpPr>
        <p:spPr>
          <a:xfrm>
            <a:off x="4572000" y="1063229"/>
            <a:ext cx="0" cy="746521"/>
          </a:xfrm>
          <a:prstGeom prst="straightConnector1">
            <a:avLst/>
          </a:prstGeom>
          <a:ln w="28575">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09600" y="1809750"/>
            <a:ext cx="7391400" cy="0"/>
          </a:xfrm>
          <a:prstGeom prst="line">
            <a:avLst/>
          </a:prstGeom>
          <a:ln w="38100">
            <a:solidFill>
              <a:srgbClr val="00A7E2"/>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09600" y="1809750"/>
            <a:ext cx="0" cy="746521"/>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8001000" y="1809750"/>
            <a:ext cx="0" cy="826292"/>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28600" y="2647950"/>
            <a:ext cx="2133600" cy="646331"/>
          </a:xfrm>
          <a:prstGeom prst="rect">
            <a:avLst/>
          </a:prstGeom>
          <a:noFill/>
          <a:ln w="19050">
            <a:solidFill>
              <a:schemeClr val="tx1"/>
            </a:solidFill>
          </a:ln>
        </p:spPr>
        <p:txBody>
          <a:bodyPr wrap="square" rtlCol="0">
            <a:spAutoFit/>
          </a:bodyPr>
          <a:lstStyle/>
          <a:p>
            <a:r>
              <a:rPr lang="en-US" dirty="0" smtClean="0">
                <a:latin typeface="Cambria" pitchFamily="18" charset="0"/>
              </a:rPr>
              <a:t>Before Supply</a:t>
            </a:r>
          </a:p>
          <a:p>
            <a:r>
              <a:rPr lang="en-US" b="1" dirty="0" err="1" smtClean="0">
                <a:latin typeface="Cambria" pitchFamily="18" charset="0"/>
              </a:rPr>
              <a:t>Eg</a:t>
            </a:r>
            <a:r>
              <a:rPr lang="en-US" dirty="0" smtClean="0">
                <a:latin typeface="Cambria" pitchFamily="18" charset="0"/>
              </a:rPr>
              <a:t>: Trade Discounts</a:t>
            </a:r>
            <a:endParaRPr lang="en-US" dirty="0">
              <a:latin typeface="Cambria" pitchFamily="18" charset="0"/>
            </a:endParaRPr>
          </a:p>
        </p:txBody>
      </p:sp>
      <p:sp>
        <p:nvSpPr>
          <p:cNvPr id="16" name="TextBox 15"/>
          <p:cNvSpPr txBox="1"/>
          <p:nvPr/>
        </p:nvSpPr>
        <p:spPr>
          <a:xfrm>
            <a:off x="6858000" y="2647950"/>
            <a:ext cx="2286000" cy="615553"/>
          </a:xfrm>
          <a:prstGeom prst="rect">
            <a:avLst/>
          </a:prstGeom>
          <a:noFill/>
          <a:ln w="19050">
            <a:solidFill>
              <a:schemeClr val="tx1"/>
            </a:solidFill>
          </a:ln>
        </p:spPr>
        <p:txBody>
          <a:bodyPr wrap="square" rtlCol="0">
            <a:spAutoFit/>
          </a:bodyPr>
          <a:lstStyle/>
          <a:p>
            <a:r>
              <a:rPr lang="en-US" dirty="0" smtClean="0">
                <a:latin typeface="Cambria" pitchFamily="18" charset="0"/>
              </a:rPr>
              <a:t>After Supply-</a:t>
            </a:r>
            <a:r>
              <a:rPr lang="en-US" b="1" dirty="0" err="1" smtClean="0">
                <a:latin typeface="Cambria" pitchFamily="18" charset="0"/>
              </a:rPr>
              <a:t>Eg</a:t>
            </a:r>
            <a:r>
              <a:rPr lang="en-US" b="1" dirty="0" smtClean="0">
                <a:latin typeface="Cambria" pitchFamily="18" charset="0"/>
              </a:rPr>
              <a:t> : </a:t>
            </a:r>
            <a:r>
              <a:rPr lang="en-US" sz="1600" dirty="0" err="1" smtClean="0">
                <a:latin typeface="Cambria" pitchFamily="18" charset="0"/>
              </a:rPr>
              <a:t>Qty</a:t>
            </a:r>
            <a:r>
              <a:rPr lang="en-US" sz="1600" dirty="0" smtClean="0">
                <a:latin typeface="Cambria" pitchFamily="18" charset="0"/>
              </a:rPr>
              <a:t> Based Dis.</a:t>
            </a:r>
            <a:r>
              <a:rPr lang="en-US" sz="1600" b="1" dirty="0">
                <a:latin typeface="Cambria" pitchFamily="18" charset="0"/>
              </a:rPr>
              <a:t>/</a:t>
            </a:r>
            <a:r>
              <a:rPr lang="en-US" sz="1600" dirty="0" smtClean="0">
                <a:latin typeface="Cambria" pitchFamily="18" charset="0"/>
              </a:rPr>
              <a:t>Cash Dis.</a:t>
            </a:r>
            <a:endParaRPr lang="en-US" sz="1600" dirty="0">
              <a:latin typeface="Cambria" pitchFamily="18" charset="0"/>
            </a:endParaRPr>
          </a:p>
        </p:txBody>
      </p:sp>
      <p:cxnSp>
        <p:nvCxnSpPr>
          <p:cNvPr id="17" name="Straight Arrow Connector 16"/>
          <p:cNvCxnSpPr/>
          <p:nvPr/>
        </p:nvCxnSpPr>
        <p:spPr>
          <a:xfrm>
            <a:off x="1219200" y="3333750"/>
            <a:ext cx="0" cy="746521"/>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81000" y="4248150"/>
            <a:ext cx="1676400" cy="369332"/>
          </a:xfrm>
          <a:prstGeom prst="rect">
            <a:avLst/>
          </a:prstGeom>
          <a:noFill/>
          <a:ln w="19050">
            <a:solidFill>
              <a:schemeClr val="tx1"/>
            </a:solidFill>
          </a:ln>
        </p:spPr>
        <p:txBody>
          <a:bodyPr wrap="square" rtlCol="0">
            <a:spAutoFit/>
          </a:bodyPr>
          <a:lstStyle/>
          <a:p>
            <a:pPr algn="ctr"/>
            <a:r>
              <a:rPr lang="en-US" b="1" dirty="0" smtClean="0">
                <a:latin typeface="Cambria" pitchFamily="18" charset="0"/>
              </a:rPr>
              <a:t>Allowed</a:t>
            </a:r>
            <a:endParaRPr lang="en-US" b="1" dirty="0">
              <a:latin typeface="Cambria" pitchFamily="18" charset="0"/>
            </a:endParaRPr>
          </a:p>
        </p:txBody>
      </p:sp>
      <p:cxnSp>
        <p:nvCxnSpPr>
          <p:cNvPr id="20" name="Straight Connector 19"/>
          <p:cNvCxnSpPr>
            <a:stCxn id="16" idx="1"/>
          </p:cNvCxnSpPr>
          <p:nvPr/>
        </p:nvCxnSpPr>
        <p:spPr>
          <a:xfrm flipH="1">
            <a:off x="6419852" y="2955727"/>
            <a:ext cx="438148" cy="292387"/>
          </a:xfrm>
          <a:prstGeom prst="line">
            <a:avLst/>
          </a:prstGeom>
          <a:ln w="38100">
            <a:solidFill>
              <a:srgbClr val="00A7E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400800" y="2647950"/>
            <a:ext cx="0" cy="1219200"/>
          </a:xfrm>
          <a:prstGeom prst="line">
            <a:avLst/>
          </a:prstGeom>
          <a:ln w="38100">
            <a:solidFill>
              <a:srgbClr val="00A7E2"/>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5943600" y="2647950"/>
            <a:ext cx="457200" cy="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5943600" y="3867150"/>
            <a:ext cx="457200" cy="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810000" y="2507218"/>
            <a:ext cx="2133600" cy="369332"/>
          </a:xfrm>
          <a:prstGeom prst="rect">
            <a:avLst/>
          </a:prstGeom>
          <a:noFill/>
          <a:ln w="19050">
            <a:solidFill>
              <a:schemeClr val="tx1"/>
            </a:solidFill>
          </a:ln>
        </p:spPr>
        <p:txBody>
          <a:bodyPr wrap="square" rtlCol="0">
            <a:spAutoFit/>
          </a:bodyPr>
          <a:lstStyle/>
          <a:p>
            <a:r>
              <a:rPr lang="en-US" dirty="0" smtClean="0">
                <a:latin typeface="Cambria" pitchFamily="18" charset="0"/>
              </a:rPr>
              <a:t>By way of Contract</a:t>
            </a:r>
            <a:endParaRPr lang="en-US" dirty="0">
              <a:latin typeface="Cambria" pitchFamily="18" charset="0"/>
            </a:endParaRPr>
          </a:p>
        </p:txBody>
      </p:sp>
      <p:sp>
        <p:nvSpPr>
          <p:cNvPr id="27" name="TextBox 26"/>
          <p:cNvSpPr txBox="1"/>
          <p:nvPr/>
        </p:nvSpPr>
        <p:spPr>
          <a:xfrm>
            <a:off x="3009901" y="3115326"/>
            <a:ext cx="2971800" cy="338554"/>
          </a:xfrm>
          <a:prstGeom prst="rect">
            <a:avLst/>
          </a:prstGeom>
          <a:noFill/>
          <a:ln w="19050">
            <a:solidFill>
              <a:schemeClr val="tx1"/>
            </a:solidFill>
          </a:ln>
        </p:spPr>
        <p:txBody>
          <a:bodyPr wrap="square" rtlCol="0">
            <a:spAutoFit/>
          </a:bodyPr>
          <a:lstStyle/>
          <a:p>
            <a:pPr algn="r"/>
            <a:r>
              <a:rPr lang="en-US" sz="1600" dirty="0" smtClean="0">
                <a:latin typeface="Cambria" pitchFamily="18" charset="0"/>
              </a:rPr>
              <a:t>Should be mentioned on invoice</a:t>
            </a:r>
            <a:endParaRPr lang="en-US" sz="1600" dirty="0">
              <a:latin typeface="Cambria" pitchFamily="18" charset="0"/>
            </a:endParaRPr>
          </a:p>
        </p:txBody>
      </p:sp>
      <p:sp>
        <p:nvSpPr>
          <p:cNvPr id="28" name="TextBox 27"/>
          <p:cNvSpPr txBox="1"/>
          <p:nvPr/>
        </p:nvSpPr>
        <p:spPr>
          <a:xfrm>
            <a:off x="6858000" y="4019550"/>
            <a:ext cx="2133600" cy="646331"/>
          </a:xfrm>
          <a:prstGeom prst="rect">
            <a:avLst/>
          </a:prstGeom>
          <a:noFill/>
          <a:ln w="19050">
            <a:solidFill>
              <a:schemeClr val="tx1"/>
            </a:solidFill>
          </a:ln>
        </p:spPr>
        <p:txBody>
          <a:bodyPr wrap="square" rtlCol="0">
            <a:spAutoFit/>
          </a:bodyPr>
          <a:lstStyle/>
          <a:p>
            <a:pPr algn="ctr"/>
            <a:r>
              <a:rPr lang="en-US" b="1" dirty="0" smtClean="0">
                <a:latin typeface="Cambria" pitchFamily="18" charset="0"/>
              </a:rPr>
              <a:t>Generally Not Allowed</a:t>
            </a:r>
            <a:endParaRPr lang="en-US" b="1" dirty="0">
              <a:latin typeface="Cambria" pitchFamily="18" charset="0"/>
            </a:endParaRPr>
          </a:p>
        </p:txBody>
      </p:sp>
      <p:sp>
        <p:nvSpPr>
          <p:cNvPr id="3" name="TextBox 2"/>
          <p:cNvSpPr txBox="1"/>
          <p:nvPr/>
        </p:nvSpPr>
        <p:spPr>
          <a:xfrm>
            <a:off x="3437928" y="3682484"/>
            <a:ext cx="2543773" cy="369332"/>
          </a:xfrm>
          <a:prstGeom prst="rect">
            <a:avLst/>
          </a:prstGeom>
          <a:noFill/>
          <a:ln w="12700">
            <a:solidFill>
              <a:schemeClr val="tx1"/>
            </a:solidFill>
          </a:ln>
        </p:spPr>
        <p:txBody>
          <a:bodyPr wrap="none" rtlCol="0">
            <a:spAutoFit/>
          </a:bodyPr>
          <a:lstStyle/>
          <a:p>
            <a:r>
              <a:rPr lang="en-US" dirty="0" smtClean="0"/>
              <a:t>ITC reversed by Recipient</a:t>
            </a:r>
            <a:endParaRPr lang="en-US" dirty="0"/>
          </a:p>
        </p:txBody>
      </p:sp>
      <p:cxnSp>
        <p:nvCxnSpPr>
          <p:cNvPr id="21" name="Straight Arrow Connector 20"/>
          <p:cNvCxnSpPr/>
          <p:nvPr/>
        </p:nvCxnSpPr>
        <p:spPr>
          <a:xfrm flipH="1">
            <a:off x="5981701" y="3248114"/>
            <a:ext cx="457200" cy="0"/>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6" idx="2"/>
          </p:cNvCxnSpPr>
          <p:nvPr/>
        </p:nvCxnSpPr>
        <p:spPr>
          <a:xfrm>
            <a:off x="8001000" y="3263503"/>
            <a:ext cx="0" cy="816768"/>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912869" y="2872828"/>
            <a:ext cx="945131" cy="369332"/>
          </a:xfrm>
          <a:prstGeom prst="rect">
            <a:avLst/>
          </a:prstGeom>
          <a:noFill/>
        </p:spPr>
        <p:txBody>
          <a:bodyPr wrap="none" rtlCol="0">
            <a:spAutoFit/>
          </a:bodyPr>
          <a:lstStyle/>
          <a:p>
            <a:r>
              <a:rPr lang="en-US" dirty="0" smtClean="0"/>
              <a:t>Allowed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1000"/>
                                        <p:tgtEl>
                                          <p:spTgt spid="6"/>
                                        </p:tgtEl>
                                      </p:cBhvr>
                                    </p:animEffect>
                                  </p:childTnLst>
                                </p:cTn>
                              </p:par>
                              <p:par>
                                <p:cTn id="13" presetID="4" presetClass="entr" presetSubtype="16"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ox(in)">
                                      <p:cBhvr>
                                        <p:cTn id="15" dur="1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ox(in)">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10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ox(in)">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linds(horizontal)">
                                      <p:cBhvr>
                                        <p:cTn id="35" dur="10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ox(in)">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linds(horizontal)">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box(in)">
                                      <p:cBhvr>
                                        <p:cTn id="50" dur="500"/>
                                        <p:tgtEl>
                                          <p:spTgt spid="23"/>
                                        </p:tgtEl>
                                      </p:cBhvr>
                                    </p:animEffect>
                                  </p:childTnLst>
                                </p:cTn>
                              </p:par>
                              <p:par>
                                <p:cTn id="51" presetID="4" presetClass="entr" presetSubtype="16"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box(in)">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linds(horizontal)">
                                      <p:cBhvr>
                                        <p:cTn id="58" dur="10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box(in)">
                                      <p:cBhvr>
                                        <p:cTn id="63" dur="500"/>
                                        <p:tgtEl>
                                          <p:spTgt spid="20"/>
                                        </p:tgtEl>
                                      </p:cBhvr>
                                    </p:animEffect>
                                  </p:childTnLst>
                                </p:cTn>
                              </p:par>
                              <p:par>
                                <p:cTn id="64" presetID="4" presetClass="entr" presetSubtype="16"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box(in)">
                                      <p:cBhvr>
                                        <p:cTn id="66" dur="500"/>
                                        <p:tgtEl>
                                          <p:spTgt spid="22"/>
                                        </p:tgtEl>
                                      </p:cBhvr>
                                    </p:animEffect>
                                  </p:childTnLst>
                                </p:cTn>
                              </p:par>
                              <p:par>
                                <p:cTn id="67" presetID="4" presetClass="entr" presetSubtype="16"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box(in)">
                                      <p:cBhvr>
                                        <p:cTn id="69" dur="500"/>
                                        <p:tgtEl>
                                          <p:spTgt spid="24"/>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blinds(horizontal)">
                                      <p:cBhvr>
                                        <p:cTn id="74" dur="1000"/>
                                        <p:tgtEl>
                                          <p:spTgt spid="26"/>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blinds(horizontal)">
                                      <p:cBhvr>
                                        <p:cTn id="77" dur="1000"/>
                                        <p:tgtEl>
                                          <p:spTgt spid="27"/>
                                        </p:tgtEl>
                                      </p:cBhvr>
                                    </p:animEffect>
                                  </p:childTnLst>
                                </p:cTn>
                              </p:par>
                              <p:par>
                                <p:cTn id="78" presetID="4" presetClass="entr" presetSubtype="16" fill="hold"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box(in)">
                                      <p:cBhvr>
                                        <p:cTn id="8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6" grpId="0" animBg="1"/>
      <p:bldP spid="18" grpId="0" animBg="1"/>
      <p:bldP spid="26" grpId="0" animBg="1"/>
      <p:bldP spid="27" grpId="0" animBg="1"/>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Cambria" pitchFamily="18" charset="0"/>
              </a:rPr>
              <a:t>Valuation of Composite and Mix Supply</a:t>
            </a:r>
            <a:endParaRPr lang="en-US" dirty="0"/>
          </a:p>
        </p:txBody>
      </p:sp>
      <p:sp>
        <p:nvSpPr>
          <p:cNvPr id="4" name="TextBox 3"/>
          <p:cNvSpPr txBox="1"/>
          <p:nvPr/>
        </p:nvSpPr>
        <p:spPr>
          <a:xfrm>
            <a:off x="228600" y="1908312"/>
            <a:ext cx="8610600" cy="1477328"/>
          </a:xfrm>
          <a:prstGeom prst="rect">
            <a:avLst/>
          </a:prstGeom>
          <a:noFill/>
        </p:spPr>
        <p:txBody>
          <a:bodyPr wrap="square" rtlCol="0">
            <a:spAutoFit/>
          </a:bodyPr>
          <a:lstStyle/>
          <a:p>
            <a:r>
              <a:rPr lang="en-US" dirty="0" smtClean="0"/>
              <a:t>Composite Supply- S. 2(</a:t>
            </a:r>
            <a:r>
              <a:rPr lang="en-US" i="1" dirty="0" smtClean="0"/>
              <a:t>30</a:t>
            </a:r>
            <a:r>
              <a:rPr lang="en-US" dirty="0"/>
              <a:t>) “composite supply” means a supply made by a taxable person to a recipient consisting of two or more taxable supplies of goods or services or both, or any combination thereof, which are naturally bundled and supplied in conjunction with each other in the ordinary course of business, one of which is a principal supply </a:t>
            </a:r>
          </a:p>
          <a:p>
            <a:endParaRPr lang="en-US" dirty="0"/>
          </a:p>
        </p:txBody>
      </p:sp>
      <p:sp>
        <p:nvSpPr>
          <p:cNvPr id="5" name="TextBox 4"/>
          <p:cNvSpPr txBox="1"/>
          <p:nvPr/>
        </p:nvSpPr>
        <p:spPr>
          <a:xfrm>
            <a:off x="228600" y="3538330"/>
            <a:ext cx="8458200" cy="1200329"/>
          </a:xfrm>
          <a:prstGeom prst="rect">
            <a:avLst/>
          </a:prstGeom>
          <a:noFill/>
        </p:spPr>
        <p:txBody>
          <a:bodyPr wrap="square" rtlCol="0">
            <a:spAutoFit/>
          </a:bodyPr>
          <a:lstStyle/>
          <a:p>
            <a:r>
              <a:rPr lang="en-US" dirty="0" smtClean="0"/>
              <a:t>Mix </a:t>
            </a:r>
            <a:r>
              <a:rPr lang="en-US" smtClean="0"/>
              <a:t>Supply- S.2(74) “mixed </a:t>
            </a:r>
            <a:r>
              <a:rPr lang="en-US" dirty="0"/>
              <a:t>supply” means two or more individual supplies of goods or services, or any combination thereof, made in conjunction with each other by a taxable person for a single price where such supply does not constitute a composite supply. </a:t>
            </a:r>
          </a:p>
          <a:p>
            <a:endParaRPr lang="en-US" dirty="0"/>
          </a:p>
        </p:txBody>
      </p:sp>
    </p:spTree>
    <p:extLst>
      <p:ext uri="{BB962C8B-B14F-4D97-AF65-F5344CB8AC3E}">
        <p14:creationId xmlns:p14="http://schemas.microsoft.com/office/powerpoint/2010/main" val="11492322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ambria" pitchFamily="18" charset="0"/>
              </a:rPr>
              <a:t>Valuation Rules Concepts</a:t>
            </a:r>
            <a:endParaRPr lang="en-US" dirty="0"/>
          </a:p>
        </p:txBody>
      </p:sp>
      <p:graphicFrame>
        <p:nvGraphicFramePr>
          <p:cNvPr id="6" name="Diagram 5"/>
          <p:cNvGraphicFramePr/>
          <p:nvPr/>
        </p:nvGraphicFramePr>
        <p:xfrm>
          <a:off x="609600" y="63500"/>
          <a:ext cx="830580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50"/>
            <a:ext cx="8229600" cy="857250"/>
          </a:xfrm>
        </p:spPr>
        <p:txBody>
          <a:bodyPr/>
          <a:lstStyle/>
          <a:p>
            <a:r>
              <a:rPr lang="en-US" b="1" dirty="0" smtClean="0">
                <a:latin typeface="Cambria" pitchFamily="18" charset="0"/>
              </a:rPr>
              <a:t>GST Valuation Rules</a:t>
            </a:r>
            <a:endParaRPr lang="en-US" dirty="0"/>
          </a:p>
        </p:txBody>
      </p:sp>
      <p:sp>
        <p:nvSpPr>
          <p:cNvPr id="3" name="Content Placeholder 2"/>
          <p:cNvSpPr>
            <a:spLocks noGrp="1"/>
          </p:cNvSpPr>
          <p:nvPr>
            <p:ph idx="1"/>
          </p:nvPr>
        </p:nvSpPr>
        <p:spPr>
          <a:xfrm>
            <a:off x="152400" y="209550"/>
            <a:ext cx="8763000" cy="3886200"/>
          </a:xfrm>
        </p:spPr>
        <p:txBody>
          <a:bodyPr>
            <a:noAutofit/>
          </a:bodyPr>
          <a:lstStyle/>
          <a:p>
            <a:pPr marL="0" indent="0" algn="ctr">
              <a:buNone/>
            </a:pPr>
            <a:endParaRPr lang="en-US" sz="2800" b="1" dirty="0" smtClean="0">
              <a:latin typeface="Cambria" pitchFamily="18" charset="0"/>
            </a:endParaRPr>
          </a:p>
          <a:p>
            <a:pPr marL="0" indent="0" algn="ctr">
              <a:buNone/>
            </a:pPr>
            <a:r>
              <a:rPr lang="en-US" sz="2800" b="1" dirty="0" smtClean="0">
                <a:latin typeface="Cambria" pitchFamily="18" charset="0"/>
              </a:rPr>
              <a:t>Rule 1: Where Consideration is not wholly in money</a:t>
            </a:r>
          </a:p>
          <a:p>
            <a:pPr algn="just"/>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	be the open market value of such supply;</a:t>
            </a:r>
          </a:p>
          <a:p>
            <a:pPr algn="just"/>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	if open market value is not available, be the sum total of consideration in money and any such further amount in money as is equivalent to the consideration not in money if such amount is known at the time of supply;</a:t>
            </a:r>
          </a:p>
          <a:p>
            <a:pPr algn="just"/>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if the value of supply  is not determinable under clause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 or clause (</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 be the value of supply of goods or services or both of like kind and quality;</a:t>
            </a:r>
          </a:p>
          <a:p>
            <a:pPr algn="just"/>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d</a:t>
            </a:r>
            <a:r>
              <a:rPr lang="en-US" sz="2000" dirty="0" smtClean="0">
                <a:latin typeface="Times New Roman" pitchFamily="18" charset="0"/>
                <a:cs typeface="Times New Roman" pitchFamily="18" charset="0"/>
              </a:rPr>
              <a:t>)	if value is not determinable under clause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 or clause (</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 or clause (</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be the sum total of consideration in money and such further amount in money that is equivalent to consideration not in money as determined by application of rule 4 or rule 5 in that order</a:t>
            </a:r>
            <a:endParaRPr lang="en-US" sz="20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8546"/>
            <a:ext cx="3810000" cy="561833"/>
          </a:xfrm>
        </p:spPr>
        <p:txBody>
          <a:bodyPr>
            <a:normAutofit fontScale="90000"/>
          </a:bodyPr>
          <a:lstStyle/>
          <a:p>
            <a:r>
              <a:rPr lang="en-US" sz="3600" b="1" dirty="0" smtClean="0">
                <a:latin typeface="Times New Roman" pitchFamily="18" charset="0"/>
                <a:cs typeface="Times New Roman" pitchFamily="18" charset="0"/>
              </a:rPr>
              <a:t>Rule-1</a:t>
            </a:r>
            <a:endParaRPr lang="en-US" sz="3600" b="1" dirty="0">
              <a:latin typeface="Times New Roman" pitchFamily="18" charset="0"/>
              <a:cs typeface="Times New Roman" pitchFamily="18" charset="0"/>
            </a:endParaRPr>
          </a:p>
        </p:txBody>
      </p:sp>
      <p:sp>
        <p:nvSpPr>
          <p:cNvPr id="10" name="Rectangle 9"/>
          <p:cNvSpPr/>
          <p:nvPr/>
        </p:nvSpPr>
        <p:spPr>
          <a:xfrm>
            <a:off x="3450803" y="580401"/>
            <a:ext cx="2057400" cy="564627"/>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600" b="1" dirty="0">
                <a:solidFill>
                  <a:schemeClr val="tx1"/>
                </a:solidFill>
                <a:latin typeface="Cambria" pitchFamily="18" charset="0"/>
              </a:rPr>
              <a:t>Open MV of Supply</a:t>
            </a:r>
          </a:p>
        </p:txBody>
      </p:sp>
      <p:cxnSp>
        <p:nvCxnSpPr>
          <p:cNvPr id="14" name="Straight Arrow Connector 13"/>
          <p:cNvCxnSpPr/>
          <p:nvPr/>
        </p:nvCxnSpPr>
        <p:spPr>
          <a:xfrm>
            <a:off x="4479503" y="1225476"/>
            <a:ext cx="0" cy="617881"/>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3080060" y="1843357"/>
            <a:ext cx="2798886" cy="685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smtClean="0">
                <a:solidFill>
                  <a:schemeClr val="tx1"/>
                </a:solidFill>
                <a:latin typeface="Cambria" pitchFamily="18" charset="0"/>
              </a:rPr>
              <a:t>Money + Value of exchanged Supply if known</a:t>
            </a:r>
            <a:endParaRPr lang="en-US" dirty="0">
              <a:solidFill>
                <a:schemeClr val="tx1"/>
              </a:solidFill>
            </a:endParaRPr>
          </a:p>
        </p:txBody>
      </p:sp>
      <p:sp>
        <p:nvSpPr>
          <p:cNvPr id="16" name="Rectangle 15"/>
          <p:cNvSpPr/>
          <p:nvPr/>
        </p:nvSpPr>
        <p:spPr>
          <a:xfrm>
            <a:off x="3061587" y="3068055"/>
            <a:ext cx="2817359" cy="6096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600" b="1" dirty="0" smtClean="0">
                <a:solidFill>
                  <a:schemeClr val="tx1"/>
                </a:solidFill>
                <a:latin typeface="Cambria" pitchFamily="18" charset="0"/>
              </a:rPr>
              <a:t>Value of like kind and quality</a:t>
            </a:r>
            <a:endParaRPr lang="en-US" sz="1600" dirty="0">
              <a:solidFill>
                <a:schemeClr val="tx1"/>
              </a:solidFill>
              <a:latin typeface="Cambria" pitchFamily="18" charset="0"/>
            </a:endParaRPr>
          </a:p>
        </p:txBody>
      </p:sp>
      <p:cxnSp>
        <p:nvCxnSpPr>
          <p:cNvPr id="13" name="Straight Arrow Connector 12"/>
          <p:cNvCxnSpPr/>
          <p:nvPr/>
        </p:nvCxnSpPr>
        <p:spPr>
          <a:xfrm>
            <a:off x="4470266" y="2539156"/>
            <a:ext cx="0" cy="587591"/>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061587" y="4232572"/>
            <a:ext cx="2885343" cy="6096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smtClean="0">
                <a:solidFill>
                  <a:schemeClr val="tx1"/>
                </a:solidFill>
                <a:latin typeface="Cambria" pitchFamily="18" charset="0"/>
              </a:rPr>
              <a:t>Money + Value of exchange as per Rule 4 and Rule 5</a:t>
            </a:r>
            <a:endParaRPr lang="en-US" sz="1600" dirty="0">
              <a:solidFill>
                <a:schemeClr val="tx1"/>
              </a:solidFill>
              <a:latin typeface="Cambria" pitchFamily="18" charset="0"/>
            </a:endParaRPr>
          </a:p>
        </p:txBody>
      </p:sp>
      <p:cxnSp>
        <p:nvCxnSpPr>
          <p:cNvPr id="19" name="Straight Arrow Connector 18"/>
          <p:cNvCxnSpPr/>
          <p:nvPr/>
        </p:nvCxnSpPr>
        <p:spPr>
          <a:xfrm>
            <a:off x="4470266" y="3677655"/>
            <a:ext cx="0" cy="587591"/>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477000" y="0"/>
            <a:ext cx="2590799" cy="4431983"/>
          </a:xfrm>
          <a:prstGeom prst="rect">
            <a:avLst/>
          </a:prstGeom>
          <a:solidFill>
            <a:schemeClr val="bg1">
              <a:lumMod val="85000"/>
            </a:schemeClr>
          </a:solidFill>
          <a:ln>
            <a:solidFill>
              <a:schemeClr val="accent1"/>
            </a:solidFill>
          </a:ln>
        </p:spPr>
        <p:txBody>
          <a:bodyPr wrap="square" rtlCol="0">
            <a:spAutoFit/>
          </a:bodyPr>
          <a:lstStyle/>
          <a:p>
            <a:pPr algn="just"/>
            <a:r>
              <a:rPr lang="en-US" dirty="0" smtClean="0"/>
              <a:t>“</a:t>
            </a:r>
            <a:r>
              <a:rPr lang="en-US" b="1" dirty="0" smtClean="0"/>
              <a:t>open </a:t>
            </a:r>
            <a:r>
              <a:rPr lang="en-US" b="1" dirty="0"/>
              <a:t>market value</a:t>
            </a:r>
            <a:r>
              <a:rPr lang="en-US" dirty="0"/>
              <a:t>” of a supply </a:t>
            </a:r>
            <a:endParaRPr lang="en-US" dirty="0" smtClean="0"/>
          </a:p>
          <a:p>
            <a:pPr algn="just"/>
            <a:r>
              <a:rPr lang="en-US" sz="1200" dirty="0" smtClean="0"/>
              <a:t>of </a:t>
            </a:r>
            <a:r>
              <a:rPr lang="en-US" sz="1200" dirty="0"/>
              <a:t>goods or services or both means the full value in money, excluding the integrated tax, central tax, State tax, Union territory tax and the </a:t>
            </a:r>
            <a:r>
              <a:rPr lang="en-US" sz="1200" dirty="0" err="1"/>
              <a:t>cess</a:t>
            </a:r>
            <a:r>
              <a:rPr lang="en-US" sz="1200" dirty="0"/>
              <a:t> payable by a person in a transaction</a:t>
            </a:r>
            <a:r>
              <a:rPr lang="en-US" dirty="0"/>
              <a:t>, </a:t>
            </a:r>
            <a:endParaRPr lang="en-US" dirty="0" smtClean="0"/>
          </a:p>
          <a:p>
            <a:pPr algn="just"/>
            <a:r>
              <a:rPr lang="en-US" sz="1600" dirty="0" smtClean="0"/>
              <a:t>where </a:t>
            </a:r>
            <a:r>
              <a:rPr lang="en-US" sz="1600" dirty="0"/>
              <a:t>the supplier and the recipient of the supply are not related and price is the sole consideration</a:t>
            </a:r>
            <a:r>
              <a:rPr lang="en-US" sz="1600" dirty="0" smtClean="0"/>
              <a:t>,</a:t>
            </a:r>
          </a:p>
          <a:p>
            <a:pPr algn="just"/>
            <a:endParaRPr lang="en-US" dirty="0"/>
          </a:p>
          <a:p>
            <a:pPr algn="just"/>
            <a:r>
              <a:rPr lang="en-US" dirty="0" smtClean="0"/>
              <a:t> </a:t>
            </a:r>
            <a:r>
              <a:rPr lang="en-US" sz="2000" dirty="0">
                <a:solidFill>
                  <a:srgbClr val="FF0000"/>
                </a:solidFill>
              </a:rPr>
              <a:t>to obtain </a:t>
            </a:r>
            <a:r>
              <a:rPr lang="en-US" sz="2000" dirty="0"/>
              <a:t>such supply at the same time when the supply being valued is made</a:t>
            </a:r>
            <a:r>
              <a:rPr lang="en-US" dirty="0" smtClean="0"/>
              <a:t>.</a:t>
            </a:r>
          </a:p>
          <a:p>
            <a:pPr algn="just"/>
            <a:r>
              <a:rPr lang="en-US" dirty="0" smtClean="0"/>
              <a:t> </a:t>
            </a:r>
            <a:endParaRPr lang="en-US" dirty="0"/>
          </a:p>
        </p:txBody>
      </p:sp>
      <p:sp>
        <p:nvSpPr>
          <p:cNvPr id="3" name="TextBox 2"/>
          <p:cNvSpPr txBox="1"/>
          <p:nvPr/>
        </p:nvSpPr>
        <p:spPr>
          <a:xfrm>
            <a:off x="76199" y="57149"/>
            <a:ext cx="2667001" cy="4801314"/>
          </a:xfrm>
          <a:prstGeom prst="rect">
            <a:avLst/>
          </a:prstGeom>
          <a:solidFill>
            <a:schemeClr val="bg1">
              <a:lumMod val="95000"/>
            </a:schemeClr>
          </a:solidFill>
          <a:ln>
            <a:solidFill>
              <a:schemeClr val="accent1"/>
            </a:solidFill>
          </a:ln>
        </p:spPr>
        <p:txBody>
          <a:bodyPr wrap="square" rtlCol="0">
            <a:spAutoFit/>
          </a:bodyPr>
          <a:lstStyle/>
          <a:p>
            <a:pPr algn="just"/>
            <a:r>
              <a:rPr lang="en-US" b="1" dirty="0" smtClean="0">
                <a:latin typeface="Cambria" pitchFamily="18" charset="0"/>
              </a:rPr>
              <a:t>“Goods/services </a:t>
            </a:r>
            <a:r>
              <a:rPr lang="en-US" b="1" dirty="0">
                <a:latin typeface="Cambria" pitchFamily="18" charset="0"/>
              </a:rPr>
              <a:t>of Like kind &amp; </a:t>
            </a:r>
            <a:r>
              <a:rPr lang="en-US" b="1" dirty="0" smtClean="0">
                <a:latin typeface="Cambria" pitchFamily="18" charset="0"/>
              </a:rPr>
              <a:t>Quality”</a:t>
            </a:r>
          </a:p>
          <a:p>
            <a:pPr algn="just"/>
            <a:r>
              <a:rPr lang="en-US" dirty="0" smtClean="0">
                <a:latin typeface="+mj-lt"/>
                <a:cs typeface="Times New Roman" pitchFamily="18" charset="0"/>
              </a:rPr>
              <a:t>Means </a:t>
            </a:r>
            <a:r>
              <a:rPr lang="en-US" dirty="0">
                <a:latin typeface="+mj-lt"/>
                <a:cs typeface="Times New Roman" pitchFamily="18" charset="0"/>
              </a:rPr>
              <a:t>any other supply </a:t>
            </a:r>
            <a:r>
              <a:rPr lang="en-US" sz="1200" dirty="0">
                <a:latin typeface="+mj-lt"/>
                <a:cs typeface="Times New Roman" pitchFamily="18" charset="0"/>
              </a:rPr>
              <a:t>of goods or services or both </a:t>
            </a:r>
            <a:r>
              <a:rPr lang="en-US" dirty="0">
                <a:latin typeface="+mj-lt"/>
                <a:cs typeface="Times New Roman" pitchFamily="18" charset="0"/>
              </a:rPr>
              <a:t>made under </a:t>
            </a:r>
            <a:r>
              <a:rPr lang="en-US" b="1" dirty="0">
                <a:solidFill>
                  <a:srgbClr val="FF0000"/>
                </a:solidFill>
                <a:latin typeface="+mj-lt"/>
                <a:cs typeface="Times New Roman" pitchFamily="18" charset="0"/>
              </a:rPr>
              <a:t>similar circumstances</a:t>
            </a:r>
            <a:r>
              <a:rPr lang="en-US" dirty="0">
                <a:latin typeface="+mj-lt"/>
                <a:cs typeface="Times New Roman" pitchFamily="18" charset="0"/>
              </a:rPr>
              <a:t> that, in respect of the </a:t>
            </a:r>
            <a:r>
              <a:rPr lang="en-US" b="1" dirty="0">
                <a:latin typeface="+mj-lt"/>
                <a:cs typeface="Times New Roman" pitchFamily="18" charset="0"/>
              </a:rPr>
              <a:t>characteristics, quality, quantity, </a:t>
            </a:r>
            <a:r>
              <a:rPr lang="en-US" b="1" dirty="0" smtClean="0">
                <a:latin typeface="+mj-lt"/>
                <a:cs typeface="Times New Roman" pitchFamily="18" charset="0"/>
              </a:rPr>
              <a:t>functional, components</a:t>
            </a:r>
            <a:r>
              <a:rPr lang="en-US" b="1" dirty="0">
                <a:latin typeface="+mj-lt"/>
                <a:cs typeface="Times New Roman" pitchFamily="18" charset="0"/>
              </a:rPr>
              <a:t>, materials</a:t>
            </a:r>
            <a:r>
              <a:rPr lang="en-US" b="1" dirty="0">
                <a:solidFill>
                  <a:srgbClr val="FF0000"/>
                </a:solidFill>
                <a:latin typeface="+mj-lt"/>
                <a:cs typeface="Times New Roman" pitchFamily="18" charset="0"/>
              </a:rPr>
              <a:t>, and reputation</a:t>
            </a:r>
            <a:r>
              <a:rPr lang="en-US" dirty="0">
                <a:latin typeface="+mj-lt"/>
                <a:cs typeface="Times New Roman" pitchFamily="18" charset="0"/>
              </a:rPr>
              <a:t> of the goods or services or both first mentioned, is the </a:t>
            </a:r>
            <a:r>
              <a:rPr lang="en-US" b="1" dirty="0">
                <a:solidFill>
                  <a:srgbClr val="FF0000"/>
                </a:solidFill>
                <a:latin typeface="+mj-lt"/>
                <a:cs typeface="Times New Roman" pitchFamily="18" charset="0"/>
              </a:rPr>
              <a:t>same as, or closely or substantially resembles</a:t>
            </a:r>
            <a:r>
              <a:rPr lang="en-US" dirty="0">
                <a:latin typeface="+mj-lt"/>
                <a:cs typeface="Times New Roman" pitchFamily="18" charset="0"/>
              </a:rPr>
              <a:t>, that supply of goods or services or </a:t>
            </a:r>
            <a:r>
              <a:rPr lang="en-US" dirty="0" smtClean="0">
                <a:latin typeface="+mj-lt"/>
                <a:cs typeface="Times New Roman" pitchFamily="18" charset="0"/>
              </a:rPr>
              <a:t>both</a:t>
            </a:r>
            <a:endParaRPr lang="en-US" dirty="0">
              <a:latin typeface="+mj-lt"/>
            </a:endParaRPr>
          </a:p>
        </p:txBody>
      </p:sp>
    </p:spTree>
    <p:extLst>
      <p:ext uri="{BB962C8B-B14F-4D97-AF65-F5344CB8AC3E}">
        <p14:creationId xmlns:p14="http://schemas.microsoft.com/office/powerpoint/2010/main" val="858798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1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ox(in)">
                                      <p:cBhvr>
                                        <p:cTn id="22" dur="1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ox(in)">
                                      <p:cBhvr>
                                        <p:cTn id="32" dur="1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10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ox(in)">
                                      <p:cBhvr>
                                        <p:cTn id="4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6"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7150"/>
            <a:ext cx="9144000" cy="533400"/>
          </a:xfrm>
        </p:spPr>
        <p:txBody>
          <a:bodyPr>
            <a:normAutofit/>
          </a:bodyPr>
          <a:lstStyle/>
          <a:p>
            <a:r>
              <a:rPr lang="en-US" sz="2400" b="1" dirty="0">
                <a:latin typeface="Times New Roman" pitchFamily="18" charset="0"/>
                <a:cs typeface="Times New Roman" pitchFamily="18" charset="0"/>
              </a:rPr>
              <a:t>Rule 2: Parties are distinct/related, other than consignment agent</a:t>
            </a:r>
          </a:p>
        </p:txBody>
      </p:sp>
      <p:sp>
        <p:nvSpPr>
          <p:cNvPr id="3" name="Content Placeholder 2"/>
          <p:cNvSpPr>
            <a:spLocks noGrp="1"/>
          </p:cNvSpPr>
          <p:nvPr>
            <p:ph idx="1"/>
          </p:nvPr>
        </p:nvSpPr>
        <p:spPr>
          <a:xfrm>
            <a:off x="0" y="590550"/>
            <a:ext cx="8915400" cy="4343400"/>
          </a:xfrm>
        </p:spPr>
        <p:txBody>
          <a:bodyPr>
            <a:noAutofit/>
          </a:bodyPr>
          <a:lstStyle/>
          <a:p>
            <a:pPr algn="just"/>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	be the open market value of such supply;</a:t>
            </a:r>
          </a:p>
          <a:p>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	</a:t>
            </a:r>
            <a:r>
              <a:rPr lang="en-US" sz="2000" dirty="0"/>
              <a:t> if open market value is not available, be the value of supply of goods or services of like kind and quality; </a:t>
            </a:r>
          </a:p>
          <a:p>
            <a:pPr algn="just"/>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if the value of supply  is not determinable under clause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 or clause (</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 be the value as determined by application of rule 4 or rule 5, in that order:</a:t>
            </a:r>
          </a:p>
          <a:p>
            <a:pPr marL="0" indent="0">
              <a:buNone/>
            </a:pPr>
            <a:endParaRPr lang="en-US" sz="2000" dirty="0" smtClean="0"/>
          </a:p>
          <a:p>
            <a:pPr marL="0" indent="0">
              <a:buNone/>
            </a:pPr>
            <a:r>
              <a:rPr lang="en-US" sz="2000" dirty="0" smtClean="0"/>
              <a:t>Provided that where </a:t>
            </a:r>
            <a:r>
              <a:rPr lang="en-US" sz="2000" dirty="0"/>
              <a:t>goods are intended for further supply as such by the recipient, the value shall, at the </a:t>
            </a:r>
            <a:r>
              <a:rPr lang="en-US" sz="2000" dirty="0" smtClean="0"/>
              <a:t>option </a:t>
            </a:r>
            <a:r>
              <a:rPr lang="en-US" sz="2000" dirty="0"/>
              <a:t>of the supplier, be an amount equivalent to </a:t>
            </a:r>
            <a:r>
              <a:rPr lang="en-US" sz="2000" dirty="0" smtClean="0"/>
              <a:t>90% of </a:t>
            </a:r>
            <a:r>
              <a:rPr lang="en-US" sz="2000" dirty="0"/>
              <a:t>the price charged for the supply of goods of like kind and quality by the recipient to his customer not being a related </a:t>
            </a:r>
            <a:r>
              <a:rPr lang="en-US" sz="2000" dirty="0" smtClean="0"/>
              <a:t>person.</a:t>
            </a:r>
            <a:endParaRPr lang="en-US" sz="2000" dirty="0" smtClean="0">
              <a:latin typeface="Times New Roman" pitchFamily="18" charset="0"/>
              <a:cs typeface="Times New Roman" pitchFamily="18" charset="0"/>
            </a:endParaRPr>
          </a:p>
          <a:p>
            <a:pPr marL="0" indent="0" algn="just">
              <a:buNone/>
            </a:pPr>
            <a:r>
              <a:rPr lang="en-US" sz="2000" dirty="0" smtClean="0">
                <a:latin typeface="Times New Roman" pitchFamily="18" charset="0"/>
                <a:cs typeface="Times New Roman" pitchFamily="18" charset="0"/>
              </a:rPr>
              <a:t>Provided further that where the recipient is eligible for full </a:t>
            </a:r>
            <a:r>
              <a:rPr lang="en-US" sz="2000" b="1" dirty="0" smtClean="0">
                <a:latin typeface="Times New Roman" pitchFamily="18" charset="0"/>
                <a:cs typeface="Times New Roman" pitchFamily="18" charset="0"/>
              </a:rPr>
              <a:t>input tax credit</a:t>
            </a:r>
            <a:r>
              <a:rPr lang="en-US" sz="2000" dirty="0" smtClean="0">
                <a:latin typeface="Times New Roman" pitchFamily="18" charset="0"/>
                <a:cs typeface="Times New Roman" pitchFamily="18" charset="0"/>
              </a:rPr>
              <a:t>, the </a:t>
            </a:r>
            <a:r>
              <a:rPr lang="en-US" sz="2000" b="1" dirty="0" smtClean="0">
                <a:latin typeface="Times New Roman" pitchFamily="18" charset="0"/>
                <a:cs typeface="Times New Roman" pitchFamily="18" charset="0"/>
              </a:rPr>
              <a:t>value declared </a:t>
            </a:r>
            <a:r>
              <a:rPr lang="en-US" sz="2000" dirty="0" smtClean="0">
                <a:latin typeface="Times New Roman" pitchFamily="18" charset="0"/>
                <a:cs typeface="Times New Roman" pitchFamily="18" charset="0"/>
              </a:rPr>
              <a:t>in the invoice shall be deemed to be the open market value of goods or services.</a:t>
            </a:r>
          </a:p>
          <a:p>
            <a:pPr algn="just">
              <a:buNone/>
            </a:pPr>
            <a:endParaRPr lang="en-US" sz="2000" dirty="0" smtClean="0">
              <a:latin typeface="Times New Roman" pitchFamily="18" charset="0"/>
              <a:cs typeface="Times New Roman" pitchFamily="18" charset="0"/>
            </a:endParaRPr>
          </a:p>
          <a:p>
            <a:pPr algn="just">
              <a:buNone/>
            </a:pPr>
            <a:endParaRPr lang="en-US" sz="20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1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w="28575">
            <a:solidFill>
              <a:schemeClr val="tx1"/>
            </a:solidFill>
          </a:ln>
        </p:spPr>
        <p:txBody>
          <a:bodyPr anchor="ctr">
            <a:noAutofit/>
          </a:bodyPr>
          <a:lstStyle/>
          <a:p>
            <a:r>
              <a:rPr lang="en-US" sz="3200" dirty="0">
                <a:solidFill>
                  <a:schemeClr val="bg1"/>
                </a:solidFill>
              </a:rPr>
              <a:t>Why are </a:t>
            </a:r>
            <a:r>
              <a:rPr lang="en-US" sz="3200" dirty="0" smtClean="0">
                <a:solidFill>
                  <a:schemeClr val="bg1"/>
                </a:solidFill>
              </a:rPr>
              <a:t>time </a:t>
            </a:r>
            <a:r>
              <a:rPr lang="en-US" sz="3200" dirty="0">
                <a:solidFill>
                  <a:schemeClr val="bg1"/>
                </a:solidFill>
              </a:rPr>
              <a:t>and value of supply </a:t>
            </a:r>
            <a:r>
              <a:rPr lang="en-US" sz="3200" dirty="0" smtClean="0">
                <a:solidFill>
                  <a:schemeClr val="bg1"/>
                </a:solidFill>
              </a:rPr>
              <a:t>important</a:t>
            </a:r>
            <a:endParaRPr lang="en-US" sz="3200" dirty="0">
              <a:solidFill>
                <a:schemeClr val="bg1"/>
              </a:solidFill>
            </a:endParaRPr>
          </a:p>
        </p:txBody>
      </p:sp>
      <p:sp>
        <p:nvSpPr>
          <p:cNvPr id="3" name="Content Placeholder 2"/>
          <p:cNvSpPr>
            <a:spLocks noGrp="1"/>
          </p:cNvSpPr>
          <p:nvPr>
            <p:ph idx="1"/>
          </p:nvPr>
        </p:nvSpPr>
        <p:spPr/>
        <p:txBody>
          <a:bodyPr>
            <a:normAutofit lnSpcReduction="10000"/>
          </a:bodyPr>
          <a:lstStyle/>
          <a:p>
            <a:pPr algn="just"/>
            <a:r>
              <a:rPr lang="en-US" sz="2400" b="1" dirty="0">
                <a:latin typeface="Arial" charset="0"/>
                <a:ea typeface="Arial" charset="0"/>
                <a:cs typeface="Arial" charset="0"/>
              </a:rPr>
              <a:t>Time of supply</a:t>
            </a:r>
            <a:r>
              <a:rPr lang="en-US" sz="2400" dirty="0">
                <a:latin typeface="Arial" charset="0"/>
                <a:ea typeface="Arial" charset="0"/>
                <a:cs typeface="Arial" charset="0"/>
              </a:rPr>
              <a:t> means the point in time when goods/services are considered supplied’. When the seller knows the ‘time’, it helps him identify due date for payment of taxes</a:t>
            </a:r>
            <a:r>
              <a:rPr lang="en-US" sz="2400" dirty="0" smtClean="0">
                <a:latin typeface="Arial" charset="0"/>
                <a:ea typeface="Arial" charset="0"/>
                <a:cs typeface="Arial" charset="0"/>
              </a:rPr>
              <a:t>.</a:t>
            </a:r>
          </a:p>
          <a:p>
            <a:pPr algn="just"/>
            <a:endParaRPr lang="en-US" sz="2400" dirty="0" smtClean="0">
              <a:latin typeface="Arial" charset="0"/>
              <a:ea typeface="Arial" charset="0"/>
              <a:cs typeface="Arial" charset="0"/>
            </a:endParaRPr>
          </a:p>
          <a:p>
            <a:pPr algn="just"/>
            <a:r>
              <a:rPr lang="en-US" sz="2400" b="1" dirty="0">
                <a:latin typeface="Arial" charset="0"/>
                <a:ea typeface="Arial" charset="0"/>
                <a:cs typeface="Arial" charset="0"/>
              </a:rPr>
              <a:t>Value of supply</a:t>
            </a:r>
            <a:r>
              <a:rPr lang="en-US" sz="2400" dirty="0">
                <a:latin typeface="Arial" charset="0"/>
                <a:ea typeface="Arial" charset="0"/>
                <a:cs typeface="Arial" charset="0"/>
              </a:rPr>
              <a:t> is important because GST is calculated on the value of the sale. If the value is calculated incorrectly, then the amount of GST charged is also incorrect.</a:t>
            </a:r>
          </a:p>
        </p:txBody>
      </p:sp>
    </p:spTree>
    <p:extLst>
      <p:ext uri="{BB962C8B-B14F-4D97-AF65-F5344CB8AC3E}">
        <p14:creationId xmlns:p14="http://schemas.microsoft.com/office/powerpoint/2010/main" val="12496594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47750"/>
          </a:xfrm>
        </p:spPr>
        <p:txBody>
          <a:bodyPr>
            <a:normAutofit/>
          </a:bodyPr>
          <a:lstStyle/>
          <a:p>
            <a:r>
              <a:rPr lang="en-US" sz="3000" b="1" dirty="0" smtClean="0">
                <a:latin typeface="Cambria" pitchFamily="18" charset="0"/>
              </a:rPr>
              <a:t>Rule-4 Valuation on cost</a:t>
            </a:r>
            <a:br>
              <a:rPr lang="en-US" sz="3000" b="1" dirty="0" smtClean="0">
                <a:latin typeface="Cambria" pitchFamily="18" charset="0"/>
              </a:rPr>
            </a:br>
            <a:r>
              <a:rPr lang="en-US" sz="3000" b="1" dirty="0" smtClean="0">
                <a:latin typeface="Cambria" pitchFamily="18" charset="0"/>
              </a:rPr>
              <a:t>Rule-5 Residual Method</a:t>
            </a:r>
            <a:endParaRPr lang="en-US" sz="3000" dirty="0"/>
          </a:p>
        </p:txBody>
      </p:sp>
      <p:sp>
        <p:nvSpPr>
          <p:cNvPr id="3" name="Content Placeholder 2"/>
          <p:cNvSpPr>
            <a:spLocks noGrp="1"/>
          </p:cNvSpPr>
          <p:nvPr>
            <p:ph idx="1"/>
          </p:nvPr>
        </p:nvSpPr>
        <p:spPr>
          <a:xfrm>
            <a:off x="76200" y="1047750"/>
            <a:ext cx="8763000" cy="3733800"/>
          </a:xfrm>
        </p:spPr>
        <p:txBody>
          <a:bodyPr>
            <a:noAutofit/>
          </a:bodyPr>
          <a:lstStyle/>
          <a:p>
            <a:pPr marL="514350" indent="-514350">
              <a:buAutoNum type="arabicPeriod"/>
            </a:pPr>
            <a:r>
              <a:rPr lang="en-US" sz="2800" dirty="0" smtClean="0">
                <a:latin typeface="Cambria" pitchFamily="18" charset="0"/>
              </a:rPr>
              <a:t>Value based on cost i.e. 110% of Cost</a:t>
            </a:r>
          </a:p>
          <a:p>
            <a:pPr marL="914400" lvl="1" indent="-514350">
              <a:buFont typeface="Wingdings" charset="2"/>
              <a:buChar char="Ø"/>
            </a:pPr>
            <a:r>
              <a:rPr lang="en-US" sz="2400" dirty="0" smtClean="0">
                <a:latin typeface="Cambria" pitchFamily="18" charset="0"/>
              </a:rPr>
              <a:t>Cost-cost of manufacturing or acquisition</a:t>
            </a:r>
          </a:p>
          <a:p>
            <a:pPr marL="914400" lvl="1" indent="-514350">
              <a:buFont typeface="Wingdings" charset="2"/>
              <a:buChar char="Ø"/>
            </a:pPr>
            <a:endParaRPr lang="en-US" sz="2400" dirty="0" smtClean="0">
              <a:latin typeface="Cambria" pitchFamily="18" charset="0"/>
            </a:endParaRPr>
          </a:p>
          <a:p>
            <a:pPr marL="457200" indent="-457200" algn="just">
              <a:buAutoNum type="arabicPeriod"/>
            </a:pPr>
            <a:r>
              <a:rPr lang="en-US" sz="2800" dirty="0" smtClean="0">
                <a:latin typeface="Cambria" pitchFamily="18" charset="0"/>
              </a:rPr>
              <a:t>Rule 5: Best Judgement Valuation Method</a:t>
            </a:r>
          </a:p>
          <a:p>
            <a:pPr lvl="1" algn="just">
              <a:buFont typeface="Wingdings" charset="2"/>
              <a:buChar char="Ø"/>
            </a:pPr>
            <a:r>
              <a:rPr lang="en-US" sz="2400" dirty="0" smtClean="0">
                <a:latin typeface="Cambria" pitchFamily="18" charset="0"/>
              </a:rPr>
              <a:t>Applicable only when Rule 4 is not applied.</a:t>
            </a:r>
          </a:p>
          <a:p>
            <a:pPr lvl="1" algn="just">
              <a:buFont typeface="Wingdings" charset="2"/>
              <a:buChar char="Ø"/>
            </a:pPr>
            <a:r>
              <a:rPr lang="en-US" sz="2400" dirty="0" smtClean="0">
                <a:latin typeface="Cambria" pitchFamily="18" charset="0"/>
              </a:rPr>
              <a:t>Value to be determined using reasonable means consistent with the principles and provisions of these rules; </a:t>
            </a:r>
          </a:p>
          <a:p>
            <a:pPr marL="514350" indent="-514350" algn="just">
              <a:buFont typeface="+mj-lt"/>
              <a:buAutoNum type="alphaUcPeriod"/>
            </a:pPr>
            <a:endParaRPr lang="en-US" sz="2800" dirty="0" smtClean="0">
              <a:latin typeface="Cambria" pitchFamily="18" charset="0"/>
            </a:endParaRPr>
          </a:p>
          <a:p>
            <a:pPr marL="457200" indent="-457200" algn="just">
              <a:buNone/>
            </a:pPr>
            <a:endParaRPr lang="en-US" sz="2800" dirty="0" smtClean="0">
              <a:latin typeface="Cambria" pitchFamily="18" charset="0"/>
            </a:endParaRPr>
          </a:p>
          <a:p>
            <a:pPr marL="514350" indent="-514350">
              <a:buAutoNum type="arabicPeriod"/>
            </a:pPr>
            <a:endParaRPr lang="en-US" sz="2800" b="1" dirty="0" smtClean="0">
              <a:latin typeface="Cambria" pitchFamily="18" charset="0"/>
            </a:endParaRPr>
          </a:p>
          <a:p>
            <a:pPr marL="0" indent="0">
              <a:buNone/>
            </a:pPr>
            <a:endParaRPr lang="en-US" sz="2800" b="1" dirty="0" smtClean="0">
              <a:latin typeface="Cambr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1000"/>
                                        <p:tgtEl>
                                          <p:spTgt spid="3">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1000"/>
                                        <p:tgtEl>
                                          <p:spTgt spid="3">
                                            <p:txEl>
                                              <p:pRg st="4" end="4"/>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linds(horizontal)">
                                      <p:cBhvr>
                                        <p:cTn id="28"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50"/>
            <a:ext cx="8229600" cy="857250"/>
          </a:xfrm>
        </p:spPr>
        <p:txBody>
          <a:bodyPr/>
          <a:lstStyle/>
          <a:p>
            <a:r>
              <a:rPr lang="en-US" b="1" dirty="0" smtClean="0">
                <a:latin typeface="Cambria" pitchFamily="18" charset="0"/>
              </a:rPr>
              <a:t>GST Valuation Rules</a:t>
            </a:r>
            <a:endParaRPr lang="en-US" dirty="0"/>
          </a:p>
        </p:txBody>
      </p:sp>
      <p:sp>
        <p:nvSpPr>
          <p:cNvPr id="3" name="Content Placeholder 2"/>
          <p:cNvSpPr>
            <a:spLocks noGrp="1"/>
          </p:cNvSpPr>
          <p:nvPr>
            <p:ph idx="1"/>
          </p:nvPr>
        </p:nvSpPr>
        <p:spPr>
          <a:xfrm>
            <a:off x="152400" y="209550"/>
            <a:ext cx="8763000" cy="3886200"/>
          </a:xfrm>
        </p:spPr>
        <p:txBody>
          <a:bodyPr>
            <a:noAutofit/>
          </a:bodyPr>
          <a:lstStyle/>
          <a:p>
            <a:pPr marL="0" indent="0" algn="ctr">
              <a:buNone/>
            </a:pPr>
            <a:endParaRPr lang="en-US" sz="2800" b="1" dirty="0" smtClean="0">
              <a:latin typeface="Times New Roman" pitchFamily="18" charset="0"/>
              <a:cs typeface="Times New Roman" pitchFamily="18" charset="0"/>
            </a:endParaRPr>
          </a:p>
          <a:p>
            <a:pPr marL="0" indent="0" algn="ctr">
              <a:buNone/>
            </a:pPr>
            <a:r>
              <a:rPr lang="en-US" sz="2400" b="1" dirty="0" smtClean="0">
                <a:latin typeface="Times New Roman" pitchFamily="18" charset="0"/>
                <a:cs typeface="Times New Roman" pitchFamily="18" charset="0"/>
              </a:rPr>
              <a:t>Rule 3: Where supply made or received through an agent</a:t>
            </a:r>
          </a:p>
          <a:p>
            <a:pPr algn="just">
              <a:buFont typeface="+mj-lt"/>
              <a:buAutoNum type="alphaLcPeriod"/>
            </a:pPr>
            <a:endParaRPr lang="en-US" sz="2000" dirty="0" smtClean="0">
              <a:latin typeface="Times New Roman" pitchFamily="18" charset="0"/>
              <a:cs typeface="Times New Roman" pitchFamily="18" charset="0"/>
            </a:endParaRPr>
          </a:p>
          <a:p>
            <a:pPr algn="just">
              <a:buFont typeface="+mj-lt"/>
              <a:buAutoNum type="alphaLcPeriod"/>
            </a:pPr>
            <a:r>
              <a:rPr lang="en-US" sz="2000" dirty="0" smtClean="0">
                <a:latin typeface="Times New Roman" pitchFamily="18" charset="0"/>
                <a:cs typeface="Times New Roman" pitchFamily="18" charset="0"/>
              </a:rPr>
              <a:t>Open market value of the goods being supplied,         OR</a:t>
            </a:r>
          </a:p>
          <a:p>
            <a:pPr algn="just">
              <a:buFont typeface="+mj-lt"/>
              <a:buAutoNum type="alphaLcPeriod"/>
            </a:pPr>
            <a:r>
              <a:rPr lang="en-US" sz="2000" dirty="0" smtClean="0">
                <a:latin typeface="Times New Roman" pitchFamily="18" charset="0"/>
                <a:cs typeface="Times New Roman" pitchFamily="18" charset="0"/>
              </a:rPr>
              <a:t> at the option of the supplier, be 90% of the price charged for the supply of goods of like kind and quality by the recipient to his customer not being a related person, where the goods are intended for further supply by the said recipient;</a:t>
            </a:r>
          </a:p>
          <a:p>
            <a:pPr algn="just">
              <a:buFont typeface="+mj-lt"/>
              <a:buAutoNum type="alphaLcPeriod"/>
            </a:pPr>
            <a:endParaRPr lang="en-US" sz="2000" dirty="0" smtClean="0">
              <a:latin typeface="Times New Roman" pitchFamily="18" charset="0"/>
              <a:cs typeface="Times New Roman" pitchFamily="18" charset="0"/>
            </a:endParaRPr>
          </a:p>
          <a:p>
            <a:pPr marL="457200" indent="-457200" algn="just">
              <a:buFont typeface="+mj-lt"/>
              <a:buAutoNum type="alphaLcPeriod"/>
            </a:pPr>
            <a:r>
              <a:rPr lang="en-US" sz="2000" dirty="0" smtClean="0">
                <a:latin typeface="Times New Roman" pitchFamily="18" charset="0"/>
                <a:cs typeface="Times New Roman" pitchFamily="18" charset="0"/>
              </a:rPr>
              <a:t>where the value of a supply is not determinable under clause (a), the same shall be determined by application of rule 4 or rule 5 in that order;</a:t>
            </a:r>
          </a:p>
          <a:p>
            <a:pPr algn="just">
              <a:buNone/>
            </a:pPr>
            <a:endParaRPr lang="en-US" sz="2000" b="1" dirty="0" smtClean="0">
              <a:solidFill>
                <a:srgbClr val="FF0000"/>
              </a:solidFill>
              <a:latin typeface="Times New Roman" pitchFamily="18" charset="0"/>
              <a:cs typeface="Times New Roman" pitchFamily="18" charset="0"/>
            </a:endParaRPr>
          </a:p>
          <a:p>
            <a:pPr algn="just">
              <a:buNone/>
            </a:pPr>
            <a:endParaRPr lang="en-US" sz="20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1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526" y="0"/>
            <a:ext cx="8434873" cy="514350"/>
          </a:xfrm>
        </p:spPr>
        <p:txBody>
          <a:bodyPr>
            <a:noAutofit/>
          </a:bodyPr>
          <a:lstStyle/>
          <a:p>
            <a:r>
              <a:rPr lang="en-US" sz="3200" b="1" dirty="0">
                <a:latin typeface="Cambria" pitchFamily="18" charset="0"/>
              </a:rPr>
              <a:t>Rule 6: Valuation </a:t>
            </a:r>
            <a:r>
              <a:rPr lang="en-US" sz="3200" b="1" dirty="0" smtClean="0">
                <a:latin typeface="Cambria" pitchFamily="18" charset="0"/>
              </a:rPr>
              <a:t>in Certain Cases</a:t>
            </a:r>
            <a:endParaRPr lang="en-US" sz="3000" dirty="0"/>
          </a:p>
        </p:txBody>
      </p:sp>
      <p:sp>
        <p:nvSpPr>
          <p:cNvPr id="3" name="Content Placeholder 2"/>
          <p:cNvSpPr>
            <a:spLocks noGrp="1"/>
          </p:cNvSpPr>
          <p:nvPr>
            <p:ph idx="1"/>
          </p:nvPr>
        </p:nvSpPr>
        <p:spPr>
          <a:xfrm>
            <a:off x="152400" y="514350"/>
            <a:ext cx="8763000" cy="4495800"/>
          </a:xfrm>
        </p:spPr>
        <p:txBody>
          <a:bodyPr>
            <a:noAutofit/>
          </a:bodyPr>
          <a:lstStyle/>
          <a:p>
            <a:pPr marL="0" indent="0">
              <a:buNone/>
            </a:pPr>
            <a:r>
              <a:rPr lang="en-US" sz="1800" b="1" dirty="0" smtClean="0">
                <a:latin typeface="Cambria" pitchFamily="18" charset="0"/>
              </a:rPr>
              <a:t>Rule 6(2)(a) : Money Changers</a:t>
            </a:r>
          </a:p>
          <a:p>
            <a:pPr marL="0" indent="0">
              <a:buNone/>
            </a:pPr>
            <a:r>
              <a:rPr lang="en-US" sz="1800" b="1" dirty="0" smtClean="0">
                <a:latin typeface="Cambria" pitchFamily="18" charset="0"/>
              </a:rPr>
              <a:t>When INR involved:</a:t>
            </a:r>
          </a:p>
          <a:p>
            <a:pPr marL="0" indent="0" algn="ctr">
              <a:buNone/>
            </a:pPr>
            <a:r>
              <a:rPr lang="en-US" sz="1800" dirty="0" smtClean="0">
                <a:latin typeface="Cambria" pitchFamily="18" charset="0"/>
              </a:rPr>
              <a:t>(Buying/selling rate of MC – RBI Reference rate) X  total units of currency</a:t>
            </a:r>
          </a:p>
          <a:p>
            <a:pPr marL="0" indent="0">
              <a:buNone/>
            </a:pPr>
            <a:r>
              <a:rPr lang="en-US" sz="1800" b="1" dirty="0" smtClean="0">
                <a:latin typeface="Cambria" pitchFamily="18" charset="0"/>
              </a:rPr>
              <a:t>When INR not involved:</a:t>
            </a:r>
          </a:p>
          <a:p>
            <a:pPr marL="0" indent="0" algn="ctr">
              <a:buNone/>
            </a:pPr>
            <a:r>
              <a:rPr lang="en-US" sz="1600" dirty="0" smtClean="0">
                <a:latin typeface="Cambria" pitchFamily="18" charset="0"/>
              </a:rPr>
              <a:t>1% of the lesser of the two amounts the person changing the money would have recd in INR</a:t>
            </a:r>
          </a:p>
          <a:p>
            <a:pPr marL="0" indent="0">
              <a:buNone/>
            </a:pPr>
            <a:r>
              <a:rPr lang="en-US" sz="1800" b="1" dirty="0" smtClean="0">
                <a:latin typeface="Cambria" pitchFamily="18" charset="0"/>
              </a:rPr>
              <a:t>When RBI reference rate not available :  </a:t>
            </a:r>
          </a:p>
          <a:p>
            <a:pPr marL="0" indent="0" algn="ctr">
              <a:buNone/>
            </a:pPr>
            <a:r>
              <a:rPr lang="en-US" sz="1800" dirty="0" smtClean="0">
                <a:latin typeface="Cambria" pitchFamily="18" charset="0"/>
              </a:rPr>
              <a:t>1% of the gross amount if Indian Rupees provided or received. </a:t>
            </a:r>
          </a:p>
          <a:p>
            <a:pPr marL="0" indent="0">
              <a:buNone/>
            </a:pPr>
            <a:r>
              <a:rPr lang="en-US" sz="1800" b="1" dirty="0" smtClean="0">
                <a:latin typeface="Cambria" pitchFamily="18" charset="0"/>
              </a:rPr>
              <a:t> Option:</a:t>
            </a:r>
          </a:p>
          <a:p>
            <a:pPr marL="0" indent="0">
              <a:buNone/>
            </a:pPr>
            <a:endParaRPr lang="en-US" sz="1800" b="1" dirty="0" smtClean="0">
              <a:latin typeface="Cambria"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69886984"/>
              </p:ext>
            </p:extLst>
          </p:nvPr>
        </p:nvGraphicFramePr>
        <p:xfrm>
          <a:off x="1219200" y="3409950"/>
          <a:ext cx="6096000" cy="1483360"/>
        </p:xfrm>
        <a:graphic>
          <a:graphicData uri="http://schemas.openxmlformats.org/drawingml/2006/table">
            <a:tbl>
              <a:tblPr firstRow="1" bandRow="1">
                <a:tableStyleId>{5C22544A-7EE6-4342-B048-85BDC9FD1C3A}</a:tableStyleId>
              </a:tblPr>
              <a:tblGrid>
                <a:gridCol w="1729273"/>
                <a:gridCol w="1318727"/>
                <a:gridCol w="1524000"/>
                <a:gridCol w="1524000"/>
              </a:tblGrid>
              <a:tr h="370840">
                <a:tc>
                  <a:txBody>
                    <a:bodyPr/>
                    <a:lstStyle/>
                    <a:p>
                      <a:r>
                        <a:rPr lang="en-US" sz="1600" dirty="0" smtClean="0"/>
                        <a:t>INR</a:t>
                      </a:r>
                      <a:r>
                        <a:rPr lang="en-US" sz="1600" baseline="0" dirty="0" smtClean="0"/>
                        <a:t> exchanged</a:t>
                      </a:r>
                      <a:endParaRPr lang="en-US" sz="1600" dirty="0"/>
                    </a:p>
                  </a:txBody>
                  <a:tcPr/>
                </a:tc>
                <a:tc>
                  <a:txBody>
                    <a:bodyPr/>
                    <a:lstStyle/>
                    <a:p>
                      <a:r>
                        <a:rPr lang="en-US" sz="1600" dirty="0" smtClean="0"/>
                        <a:t>Rate</a:t>
                      </a:r>
                      <a:endParaRPr lang="en-US" sz="1600" dirty="0"/>
                    </a:p>
                  </a:txBody>
                  <a:tcPr/>
                </a:tc>
                <a:tc>
                  <a:txBody>
                    <a:bodyPr/>
                    <a:lstStyle/>
                    <a:p>
                      <a:r>
                        <a:rPr lang="en-US" sz="1600" dirty="0" smtClean="0"/>
                        <a:t>Minimum</a:t>
                      </a:r>
                      <a:endParaRPr lang="en-US" sz="1600" dirty="0"/>
                    </a:p>
                  </a:txBody>
                  <a:tcPr/>
                </a:tc>
                <a:tc>
                  <a:txBody>
                    <a:bodyPr/>
                    <a:lstStyle/>
                    <a:p>
                      <a:r>
                        <a:rPr lang="en-US" sz="1600" dirty="0" smtClean="0"/>
                        <a:t>Maximum</a:t>
                      </a:r>
                      <a:endParaRPr lang="en-US" sz="1600" dirty="0"/>
                    </a:p>
                  </a:txBody>
                  <a:tcPr/>
                </a:tc>
              </a:tr>
              <a:tr h="370840">
                <a:tc>
                  <a:txBody>
                    <a:bodyPr/>
                    <a:lstStyle/>
                    <a:p>
                      <a:r>
                        <a:rPr lang="en-US" sz="1600" dirty="0" err="1" smtClean="0"/>
                        <a:t>Upto</a:t>
                      </a:r>
                      <a:r>
                        <a:rPr lang="en-US" sz="1600" dirty="0" smtClean="0"/>
                        <a:t> 1</a:t>
                      </a:r>
                      <a:r>
                        <a:rPr lang="en-US" sz="1600" baseline="0" dirty="0" smtClean="0"/>
                        <a:t> L</a:t>
                      </a:r>
                      <a:endParaRPr lang="en-US" sz="1600" dirty="0"/>
                    </a:p>
                  </a:txBody>
                  <a:tcPr/>
                </a:tc>
                <a:tc>
                  <a:txBody>
                    <a:bodyPr/>
                    <a:lstStyle/>
                    <a:p>
                      <a:r>
                        <a:rPr lang="en-US" sz="1600" dirty="0" smtClean="0"/>
                        <a:t>1%</a:t>
                      </a:r>
                      <a:endParaRPr lang="en-US" sz="1600" dirty="0"/>
                    </a:p>
                  </a:txBody>
                  <a:tcPr/>
                </a:tc>
                <a:tc>
                  <a:txBody>
                    <a:bodyPr/>
                    <a:lstStyle/>
                    <a:p>
                      <a:r>
                        <a:rPr lang="en-US" sz="1600" dirty="0" smtClean="0"/>
                        <a:t>250</a:t>
                      </a:r>
                      <a:endParaRPr lang="en-US" sz="1600" dirty="0"/>
                    </a:p>
                  </a:txBody>
                  <a:tcPr/>
                </a:tc>
                <a:tc>
                  <a:txBody>
                    <a:bodyPr/>
                    <a:lstStyle/>
                    <a:p>
                      <a:r>
                        <a:rPr lang="en-US" sz="1600" dirty="0" smtClean="0"/>
                        <a:t>1,000</a:t>
                      </a:r>
                      <a:endParaRPr lang="en-US" sz="1600" dirty="0"/>
                    </a:p>
                  </a:txBody>
                  <a:tcPr/>
                </a:tc>
              </a:tr>
              <a:tr h="370840">
                <a:tc>
                  <a:txBody>
                    <a:bodyPr/>
                    <a:lstStyle/>
                    <a:p>
                      <a:r>
                        <a:rPr lang="en-US" sz="1600" dirty="0" err="1" smtClean="0"/>
                        <a:t>Upto</a:t>
                      </a:r>
                      <a:r>
                        <a:rPr lang="en-US" sz="1600" baseline="0" dirty="0" smtClean="0"/>
                        <a:t> 10 L</a:t>
                      </a:r>
                      <a:endParaRPr lang="en-US" sz="1600" dirty="0"/>
                    </a:p>
                  </a:txBody>
                  <a:tcPr/>
                </a:tc>
                <a:tc>
                  <a:txBody>
                    <a:bodyPr/>
                    <a:lstStyle/>
                    <a:p>
                      <a:r>
                        <a:rPr lang="en-US" sz="1600" dirty="0" smtClean="0"/>
                        <a:t>.5%+1000</a:t>
                      </a:r>
                      <a:endParaRPr lang="en-US" sz="1600" dirty="0"/>
                    </a:p>
                  </a:txBody>
                  <a:tcPr/>
                </a:tc>
                <a:tc>
                  <a:txBody>
                    <a:bodyPr/>
                    <a:lstStyle/>
                    <a:p>
                      <a:r>
                        <a:rPr lang="en-US" sz="1600" dirty="0" smtClean="0"/>
                        <a:t>NIL</a:t>
                      </a:r>
                      <a:endParaRPr lang="en-US" sz="1600" dirty="0"/>
                    </a:p>
                  </a:txBody>
                  <a:tcPr/>
                </a:tc>
                <a:tc>
                  <a:txBody>
                    <a:bodyPr/>
                    <a:lstStyle/>
                    <a:p>
                      <a:r>
                        <a:rPr lang="en-US" sz="1600" dirty="0" smtClean="0"/>
                        <a:t>NIL</a:t>
                      </a:r>
                      <a:endParaRPr lang="en-US" sz="1600" dirty="0"/>
                    </a:p>
                  </a:txBody>
                  <a:tcPr/>
                </a:tc>
              </a:tr>
              <a:tr h="370840">
                <a:tc>
                  <a:txBody>
                    <a:bodyPr/>
                    <a:lstStyle/>
                    <a:p>
                      <a:r>
                        <a:rPr lang="en-US" sz="1600" dirty="0" smtClean="0"/>
                        <a:t>Above 10</a:t>
                      </a:r>
                      <a:r>
                        <a:rPr lang="en-US" sz="1600" baseline="0" dirty="0" smtClean="0"/>
                        <a:t> L</a:t>
                      </a:r>
                      <a:endParaRPr lang="en-US" sz="1600" dirty="0"/>
                    </a:p>
                  </a:txBody>
                  <a:tcPr/>
                </a:tc>
                <a:tc>
                  <a:txBody>
                    <a:bodyPr/>
                    <a:lstStyle/>
                    <a:p>
                      <a:r>
                        <a:rPr lang="en-US" sz="1600" dirty="0" smtClean="0"/>
                        <a:t>.1%+5500</a:t>
                      </a:r>
                      <a:endParaRPr lang="en-US" sz="1600" dirty="0"/>
                    </a:p>
                  </a:txBody>
                  <a:tcPr/>
                </a:tc>
                <a:tc>
                  <a:txBody>
                    <a:bodyPr/>
                    <a:lstStyle/>
                    <a:p>
                      <a:r>
                        <a:rPr lang="en-US" sz="1600" dirty="0" smtClean="0"/>
                        <a:t>NIL</a:t>
                      </a:r>
                      <a:endParaRPr lang="en-US" sz="1600" dirty="0"/>
                    </a:p>
                  </a:txBody>
                  <a:tcPr/>
                </a:tc>
                <a:tc>
                  <a:txBody>
                    <a:bodyPr/>
                    <a:lstStyle/>
                    <a:p>
                      <a:r>
                        <a:rPr lang="en-US" sz="1600" dirty="0" smtClean="0"/>
                        <a:t>60,000</a:t>
                      </a:r>
                      <a:endParaRPr lang="en-US" sz="160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1000"/>
                                        <p:tgtEl>
                                          <p:spTgt spid="3">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1000"/>
                                        <p:tgtEl>
                                          <p:spTgt spid="3">
                                            <p:txEl>
                                              <p:pRg st="3" end="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linds(horizontal)">
                                      <p:cBhvr>
                                        <p:cTn id="24" dur="1000"/>
                                        <p:tgtEl>
                                          <p:spTgt spid="3">
                                            <p:txEl>
                                              <p:pRg st="4" end="4"/>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1000"/>
                                        <p:tgtEl>
                                          <p:spTgt spid="3">
                                            <p:txEl>
                                              <p:pRg st="5" end="5"/>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blinds(horizontal)">
                                      <p:cBhvr>
                                        <p:cTn id="3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50"/>
            <a:ext cx="8229600" cy="857250"/>
          </a:xfrm>
        </p:spPr>
        <p:txBody>
          <a:bodyPr/>
          <a:lstStyle/>
          <a:p>
            <a:r>
              <a:rPr lang="en-US" b="1" dirty="0" smtClean="0">
                <a:latin typeface="Cambria" pitchFamily="18" charset="0"/>
              </a:rPr>
              <a:t>Air Ticket Agent</a:t>
            </a:r>
            <a:endParaRPr lang="en-US" dirty="0"/>
          </a:p>
        </p:txBody>
      </p:sp>
      <p:sp>
        <p:nvSpPr>
          <p:cNvPr id="3" name="Content Placeholder 2"/>
          <p:cNvSpPr>
            <a:spLocks noGrp="1"/>
          </p:cNvSpPr>
          <p:nvPr>
            <p:ph idx="1"/>
          </p:nvPr>
        </p:nvSpPr>
        <p:spPr>
          <a:xfrm>
            <a:off x="152400" y="742950"/>
            <a:ext cx="8763000" cy="4114800"/>
          </a:xfrm>
        </p:spPr>
        <p:txBody>
          <a:bodyPr>
            <a:noAutofit/>
          </a:bodyPr>
          <a:lstStyle/>
          <a:p>
            <a:pPr marL="0" indent="0">
              <a:buNone/>
            </a:pPr>
            <a:endParaRPr lang="en-US" sz="1800" b="1" dirty="0" smtClean="0">
              <a:latin typeface="Cambria" pitchFamily="18" charset="0"/>
            </a:endParaRPr>
          </a:p>
          <a:p>
            <a:pPr marL="0" indent="0">
              <a:buNone/>
            </a:pPr>
            <a:endParaRPr lang="en-US" sz="1800" b="1" dirty="0">
              <a:latin typeface="Cambria" pitchFamily="18" charset="0"/>
            </a:endParaRPr>
          </a:p>
          <a:p>
            <a:pPr marL="0" indent="0">
              <a:buNone/>
            </a:pPr>
            <a:r>
              <a:rPr lang="en-US" sz="1800" b="1" dirty="0" smtClean="0">
                <a:latin typeface="Cambria" pitchFamily="18" charset="0"/>
              </a:rPr>
              <a:t>Rule 6(3): </a:t>
            </a:r>
            <a:r>
              <a:rPr lang="en-US" sz="1800" dirty="0" smtClean="0">
                <a:latin typeface="Cambria" pitchFamily="18" charset="0"/>
              </a:rPr>
              <a:t>Air ticket Agent-	</a:t>
            </a:r>
          </a:p>
          <a:p>
            <a:pPr marL="0" indent="0">
              <a:buNone/>
            </a:pPr>
            <a:endParaRPr lang="en-US" sz="1800" dirty="0" smtClean="0">
              <a:latin typeface="Cambria" pitchFamily="18" charset="0"/>
            </a:endParaRPr>
          </a:p>
          <a:p>
            <a:pPr lvl="2">
              <a:buFont typeface="Wingdings" charset="2"/>
              <a:buChar char="Ø"/>
            </a:pPr>
            <a:r>
              <a:rPr lang="en-US" sz="2000" dirty="0" smtClean="0">
                <a:latin typeface="Cambria" pitchFamily="18" charset="0"/>
              </a:rPr>
              <a:t>5% of Basic Fare for Domestic Flight</a:t>
            </a:r>
          </a:p>
          <a:p>
            <a:pPr lvl="2">
              <a:buFont typeface="Wingdings" charset="2"/>
              <a:buChar char="Ø"/>
            </a:pPr>
            <a:r>
              <a:rPr lang="en-US" sz="2000" dirty="0" smtClean="0">
                <a:latin typeface="Cambria" pitchFamily="18" charset="0"/>
              </a:rPr>
              <a:t>10% of Basic Fare for International flight</a:t>
            </a:r>
          </a:p>
          <a:p>
            <a:pPr>
              <a:buFont typeface="Wingdings" charset="2"/>
              <a:buChar char="Ø"/>
            </a:pPr>
            <a:endParaRPr lang="en-US" sz="1800" b="1" dirty="0" smtClean="0">
              <a:latin typeface="Cambria" pitchFamily="18" charset="0"/>
            </a:endParaRPr>
          </a:p>
          <a:p>
            <a:pPr>
              <a:buFont typeface="Wingdings" charset="2"/>
              <a:buChar char="Ø"/>
            </a:pPr>
            <a:r>
              <a:rPr lang="en-US" sz="1800" b="1" dirty="0" smtClean="0">
                <a:latin typeface="Cambria" pitchFamily="18" charset="0"/>
              </a:rPr>
              <a:t>Basic Fare means amount on which commission received by agent</a:t>
            </a:r>
            <a:endParaRPr lang="en-US" sz="1800" b="1" dirty="0">
              <a:latin typeface="Cambria" pitchFamily="18" charset="0"/>
            </a:endParaRPr>
          </a:p>
          <a:p>
            <a:pPr lvl="1"/>
            <a:endParaRPr lang="en-US" sz="1400" dirty="0" smtClean="0">
              <a:latin typeface="Cambria" pitchFamily="18" charset="0"/>
            </a:endParaRPr>
          </a:p>
        </p:txBody>
      </p:sp>
    </p:spTree>
    <p:extLst>
      <p:ext uri="{BB962C8B-B14F-4D97-AF65-F5344CB8AC3E}">
        <p14:creationId xmlns:p14="http://schemas.microsoft.com/office/powerpoint/2010/main" val="560585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10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50"/>
            <a:ext cx="7010400" cy="1333500"/>
          </a:xfrm>
        </p:spPr>
        <p:txBody>
          <a:bodyPr/>
          <a:lstStyle/>
          <a:p>
            <a:r>
              <a:rPr lang="en-US" b="1" dirty="0" smtClean="0">
                <a:latin typeface="Cambria" pitchFamily="18" charset="0"/>
              </a:rPr>
              <a:t>Life Insurance Premium</a:t>
            </a:r>
            <a:endParaRPr lang="en-US" dirty="0"/>
          </a:p>
        </p:txBody>
      </p:sp>
      <p:pic>
        <p:nvPicPr>
          <p:cNvPr id="5" name="Picture 4"/>
          <p:cNvPicPr>
            <a:picLocks noChangeAspect="1"/>
          </p:cNvPicPr>
          <p:nvPr/>
        </p:nvPicPr>
        <p:blipFill>
          <a:blip r:embed="rId2"/>
          <a:stretch>
            <a:fillRect/>
          </a:stretch>
        </p:blipFill>
        <p:spPr>
          <a:xfrm>
            <a:off x="7467600" y="0"/>
            <a:ext cx="1746250" cy="1162050"/>
          </a:xfrm>
          <a:prstGeom prst="rect">
            <a:avLst/>
          </a:prstGeom>
        </p:spPr>
      </p:pic>
      <p:sp>
        <p:nvSpPr>
          <p:cNvPr id="6" name="TextBox 5"/>
          <p:cNvSpPr txBox="1"/>
          <p:nvPr/>
        </p:nvSpPr>
        <p:spPr>
          <a:xfrm>
            <a:off x="452582" y="1002515"/>
            <a:ext cx="2529154" cy="369332"/>
          </a:xfrm>
          <a:prstGeom prst="rect">
            <a:avLst/>
          </a:prstGeom>
          <a:solidFill>
            <a:schemeClr val="bg1">
              <a:lumMod val="95000"/>
            </a:schemeClr>
          </a:solidFill>
          <a:ln>
            <a:solidFill>
              <a:schemeClr val="accent1"/>
            </a:solidFill>
          </a:ln>
        </p:spPr>
        <p:txBody>
          <a:bodyPr wrap="none" rtlCol="0">
            <a:spAutoFit/>
          </a:bodyPr>
          <a:lstStyle/>
          <a:p>
            <a:r>
              <a:rPr lang="en-US" dirty="0" smtClean="0"/>
              <a:t>Term Insurance Premium</a:t>
            </a:r>
            <a:endParaRPr lang="en-US" dirty="0"/>
          </a:p>
        </p:txBody>
      </p:sp>
      <p:sp>
        <p:nvSpPr>
          <p:cNvPr id="7" name="TextBox 6"/>
          <p:cNvSpPr txBox="1"/>
          <p:nvPr/>
        </p:nvSpPr>
        <p:spPr>
          <a:xfrm>
            <a:off x="3941618" y="1002515"/>
            <a:ext cx="2243243" cy="369332"/>
          </a:xfrm>
          <a:prstGeom prst="rect">
            <a:avLst/>
          </a:prstGeom>
          <a:solidFill>
            <a:schemeClr val="bg1">
              <a:lumMod val="95000"/>
            </a:schemeClr>
          </a:solidFill>
          <a:ln>
            <a:solidFill>
              <a:schemeClr val="accent1"/>
            </a:solidFill>
          </a:ln>
        </p:spPr>
        <p:txBody>
          <a:bodyPr wrap="none" rtlCol="0">
            <a:spAutoFit/>
          </a:bodyPr>
          <a:lstStyle/>
          <a:p>
            <a:r>
              <a:rPr lang="en-US" smtClean="0"/>
              <a:t>Full Value of Premium</a:t>
            </a:r>
            <a:endParaRPr lang="en-US"/>
          </a:p>
        </p:txBody>
      </p:sp>
      <p:sp>
        <p:nvSpPr>
          <p:cNvPr id="8" name="TextBox 7"/>
          <p:cNvSpPr txBox="1"/>
          <p:nvPr/>
        </p:nvSpPr>
        <p:spPr>
          <a:xfrm>
            <a:off x="452582" y="1993115"/>
            <a:ext cx="2529154" cy="369332"/>
          </a:xfrm>
          <a:prstGeom prst="rect">
            <a:avLst/>
          </a:prstGeom>
          <a:solidFill>
            <a:schemeClr val="bg1">
              <a:lumMod val="95000"/>
            </a:schemeClr>
          </a:solidFill>
          <a:ln>
            <a:solidFill>
              <a:schemeClr val="accent1"/>
            </a:solidFill>
          </a:ln>
        </p:spPr>
        <p:txBody>
          <a:bodyPr wrap="square" rtlCol="0">
            <a:spAutoFit/>
          </a:bodyPr>
          <a:lstStyle/>
          <a:p>
            <a:r>
              <a:rPr lang="en-US" dirty="0" smtClean="0"/>
              <a:t>Single </a:t>
            </a:r>
            <a:r>
              <a:rPr lang="en-US" smtClean="0"/>
              <a:t>Premium Policy</a:t>
            </a:r>
            <a:endParaRPr lang="en-US"/>
          </a:p>
        </p:txBody>
      </p:sp>
      <p:sp>
        <p:nvSpPr>
          <p:cNvPr id="9" name="TextBox 8"/>
          <p:cNvSpPr txBox="1"/>
          <p:nvPr/>
        </p:nvSpPr>
        <p:spPr>
          <a:xfrm>
            <a:off x="3941617" y="1993115"/>
            <a:ext cx="2243244" cy="369332"/>
          </a:xfrm>
          <a:prstGeom prst="rect">
            <a:avLst/>
          </a:prstGeom>
          <a:solidFill>
            <a:schemeClr val="bg1">
              <a:lumMod val="95000"/>
            </a:schemeClr>
          </a:solidFill>
          <a:ln>
            <a:solidFill>
              <a:schemeClr val="accent1"/>
            </a:solidFill>
          </a:ln>
        </p:spPr>
        <p:txBody>
          <a:bodyPr wrap="square" rtlCol="0">
            <a:spAutoFit/>
          </a:bodyPr>
          <a:lstStyle/>
          <a:p>
            <a:r>
              <a:rPr lang="en-US" smtClean="0"/>
              <a:t>10% </a:t>
            </a:r>
            <a:r>
              <a:rPr lang="en-US" dirty="0" smtClean="0"/>
              <a:t>of Premium</a:t>
            </a:r>
            <a:endParaRPr lang="en-US" dirty="0"/>
          </a:p>
        </p:txBody>
      </p:sp>
      <p:sp>
        <p:nvSpPr>
          <p:cNvPr id="10" name="TextBox 9"/>
          <p:cNvSpPr txBox="1"/>
          <p:nvPr/>
        </p:nvSpPr>
        <p:spPr>
          <a:xfrm>
            <a:off x="452583" y="3724907"/>
            <a:ext cx="2529153" cy="369332"/>
          </a:xfrm>
          <a:prstGeom prst="rect">
            <a:avLst/>
          </a:prstGeom>
          <a:solidFill>
            <a:schemeClr val="bg1">
              <a:lumMod val="95000"/>
            </a:schemeClr>
          </a:solidFill>
          <a:ln>
            <a:solidFill>
              <a:schemeClr val="accent1"/>
            </a:solidFill>
          </a:ln>
        </p:spPr>
        <p:txBody>
          <a:bodyPr wrap="square" rtlCol="0">
            <a:spAutoFit/>
          </a:bodyPr>
          <a:lstStyle/>
          <a:p>
            <a:r>
              <a:rPr lang="en-US" dirty="0" smtClean="0"/>
              <a:t>Policies like ULIP</a:t>
            </a:r>
          </a:p>
        </p:txBody>
      </p:sp>
      <p:sp>
        <p:nvSpPr>
          <p:cNvPr id="11" name="TextBox 10"/>
          <p:cNvSpPr txBox="1"/>
          <p:nvPr/>
        </p:nvSpPr>
        <p:spPr>
          <a:xfrm>
            <a:off x="3946235" y="2764683"/>
            <a:ext cx="3521365" cy="1200329"/>
          </a:xfrm>
          <a:prstGeom prst="rect">
            <a:avLst/>
          </a:prstGeom>
          <a:solidFill>
            <a:schemeClr val="bg1">
              <a:lumMod val="95000"/>
            </a:schemeClr>
          </a:solidFill>
          <a:ln>
            <a:solidFill>
              <a:schemeClr val="accent1"/>
            </a:solidFill>
          </a:ln>
        </p:spPr>
        <p:txBody>
          <a:bodyPr wrap="square" rtlCol="0">
            <a:spAutoFit/>
          </a:bodyPr>
          <a:lstStyle/>
          <a:p>
            <a:r>
              <a:rPr lang="en-US" dirty="0" smtClean="0"/>
              <a:t>Premium-amount allocated for investment</a:t>
            </a:r>
          </a:p>
          <a:p>
            <a:r>
              <a:rPr lang="en-US" dirty="0" smtClean="0"/>
              <a:t>(if allocated amount is known to policy holder</a:t>
            </a:r>
            <a:endParaRPr lang="en-US" dirty="0"/>
          </a:p>
        </p:txBody>
      </p:sp>
      <p:cxnSp>
        <p:nvCxnSpPr>
          <p:cNvPr id="14" name="Straight Arrow Connector 13"/>
          <p:cNvCxnSpPr>
            <a:endCxn id="7" idx="1"/>
          </p:cNvCxnSpPr>
          <p:nvPr/>
        </p:nvCxnSpPr>
        <p:spPr>
          <a:xfrm flipV="1">
            <a:off x="2981736" y="1187181"/>
            <a:ext cx="959882" cy="1"/>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2997900" y="2189583"/>
            <a:ext cx="959882" cy="1"/>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3"/>
            <a:endCxn id="11" idx="1"/>
          </p:cNvCxnSpPr>
          <p:nvPr/>
        </p:nvCxnSpPr>
        <p:spPr>
          <a:xfrm flipV="1">
            <a:off x="2981736" y="3364848"/>
            <a:ext cx="964499" cy="544725"/>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957782" y="4367248"/>
            <a:ext cx="2243244" cy="646331"/>
          </a:xfrm>
          <a:prstGeom prst="rect">
            <a:avLst/>
          </a:prstGeom>
          <a:solidFill>
            <a:schemeClr val="bg1">
              <a:lumMod val="95000"/>
            </a:schemeClr>
          </a:solidFill>
          <a:ln>
            <a:solidFill>
              <a:schemeClr val="accent1"/>
            </a:solidFill>
          </a:ln>
        </p:spPr>
        <p:txBody>
          <a:bodyPr wrap="square" rtlCol="0">
            <a:spAutoFit/>
          </a:bodyPr>
          <a:lstStyle/>
          <a:p>
            <a:r>
              <a:rPr lang="en-US" smtClean="0"/>
              <a:t>First </a:t>
            </a:r>
            <a:r>
              <a:rPr lang="en-US" dirty="0" smtClean="0"/>
              <a:t>Year-25%</a:t>
            </a:r>
          </a:p>
          <a:p>
            <a:r>
              <a:rPr lang="en-US" dirty="0" smtClean="0"/>
              <a:t>Next Years-12.5%</a:t>
            </a:r>
            <a:endParaRPr lang="en-US" dirty="0"/>
          </a:p>
        </p:txBody>
      </p:sp>
      <p:cxnSp>
        <p:nvCxnSpPr>
          <p:cNvPr id="23" name="Straight Arrow Connector 22"/>
          <p:cNvCxnSpPr>
            <a:stCxn id="10" idx="3"/>
            <a:endCxn id="22" idx="1"/>
          </p:cNvCxnSpPr>
          <p:nvPr/>
        </p:nvCxnSpPr>
        <p:spPr>
          <a:xfrm>
            <a:off x="2981736" y="3909573"/>
            <a:ext cx="976046" cy="780841"/>
          </a:xfrm>
          <a:prstGeom prst="straightConnector1">
            <a:avLst/>
          </a:prstGeom>
          <a:ln w="3810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267200" y="4018919"/>
            <a:ext cx="1618673" cy="369332"/>
          </a:xfrm>
          <a:prstGeom prst="rect">
            <a:avLst/>
          </a:prstGeom>
          <a:noFill/>
        </p:spPr>
        <p:txBody>
          <a:bodyPr wrap="square" rtlCol="0">
            <a:spAutoFit/>
          </a:bodyPr>
          <a:lstStyle/>
          <a:p>
            <a:r>
              <a:rPr lang="en-US" dirty="0"/>
              <a:t>Otherwise</a:t>
            </a:r>
          </a:p>
        </p:txBody>
      </p:sp>
    </p:spTree>
    <p:extLst>
      <p:ext uri="{BB962C8B-B14F-4D97-AF65-F5344CB8AC3E}">
        <p14:creationId xmlns:p14="http://schemas.microsoft.com/office/powerpoint/2010/main" val="144331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i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ox(i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ox(in)">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ox(i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50"/>
            <a:ext cx="8229600" cy="857250"/>
          </a:xfrm>
        </p:spPr>
        <p:txBody>
          <a:bodyPr/>
          <a:lstStyle/>
          <a:p>
            <a:r>
              <a:rPr lang="en-US" b="1" dirty="0" smtClean="0">
                <a:latin typeface="Cambria" pitchFamily="18" charset="0"/>
              </a:rPr>
              <a:t>GST Valuation Rules </a:t>
            </a:r>
            <a:endParaRPr lang="en-US" dirty="0"/>
          </a:p>
        </p:txBody>
      </p:sp>
      <p:sp>
        <p:nvSpPr>
          <p:cNvPr id="3" name="Content Placeholder 2"/>
          <p:cNvSpPr>
            <a:spLocks noGrp="1"/>
          </p:cNvSpPr>
          <p:nvPr>
            <p:ph idx="1"/>
          </p:nvPr>
        </p:nvSpPr>
        <p:spPr>
          <a:xfrm>
            <a:off x="0" y="819150"/>
            <a:ext cx="9144000" cy="4324350"/>
          </a:xfrm>
        </p:spPr>
        <p:txBody>
          <a:bodyPr>
            <a:noAutofit/>
          </a:bodyPr>
          <a:lstStyle/>
          <a:p>
            <a:pPr marL="0" indent="0" algn="ctr">
              <a:buNone/>
            </a:pPr>
            <a:r>
              <a:rPr lang="en-US" sz="2800" b="1" dirty="0" smtClean="0">
                <a:latin typeface="Cambria" pitchFamily="18" charset="0"/>
              </a:rPr>
              <a:t>Rule 6: Valuation in Certain Cases.</a:t>
            </a:r>
          </a:p>
          <a:p>
            <a:pPr marL="0" indent="0">
              <a:buNone/>
            </a:pPr>
            <a:r>
              <a:rPr lang="en-US" sz="1800" b="1" dirty="0" smtClean="0">
                <a:latin typeface="Cambria" pitchFamily="18" charset="0"/>
              </a:rPr>
              <a:t>Rule 6(5): </a:t>
            </a:r>
            <a:r>
              <a:rPr lang="en-US" sz="1800" dirty="0" smtClean="0">
                <a:latin typeface="Cambria" pitchFamily="18" charset="0"/>
              </a:rPr>
              <a:t>In case of dealer of second hand goods = (Sale Price – Purchase) provided no ITC is claimed. </a:t>
            </a:r>
          </a:p>
          <a:p>
            <a:pPr marL="0" indent="0">
              <a:buNone/>
            </a:pPr>
            <a:r>
              <a:rPr lang="en-US" sz="1800" b="1" dirty="0" smtClean="0">
                <a:latin typeface="Cambria" pitchFamily="18" charset="0"/>
              </a:rPr>
              <a:t> </a:t>
            </a:r>
          </a:p>
        </p:txBody>
      </p:sp>
      <p:sp>
        <p:nvSpPr>
          <p:cNvPr id="4" name="TextBox 3"/>
          <p:cNvSpPr txBox="1"/>
          <p:nvPr/>
        </p:nvSpPr>
        <p:spPr>
          <a:xfrm>
            <a:off x="0" y="3820061"/>
            <a:ext cx="9144000" cy="1323439"/>
          </a:xfrm>
          <a:prstGeom prst="rect">
            <a:avLst/>
          </a:prstGeom>
          <a:solidFill>
            <a:schemeClr val="bg1">
              <a:lumMod val="85000"/>
            </a:schemeClr>
          </a:solidFill>
          <a:ln>
            <a:solidFill>
              <a:schemeClr val="accent1"/>
            </a:solidFill>
          </a:ln>
        </p:spPr>
        <p:txBody>
          <a:bodyPr wrap="square" rtlCol="0">
            <a:spAutoFit/>
          </a:bodyPr>
          <a:lstStyle/>
          <a:p>
            <a:pPr algn="just"/>
            <a:r>
              <a:rPr lang="en-US" sz="1600" dirty="0" smtClean="0"/>
              <a:t>R 6(5)- Where </a:t>
            </a:r>
            <a:r>
              <a:rPr lang="en-US" sz="1600" dirty="0"/>
              <a:t>a taxable supply is provided by a person dealing in buying and selling of second hand goods i.e. used goods as such or after such minor processing which does not change the nature of the goods and where no input tax credit has been availed on purchase of such goods, the value of supply shall be the difference between the selling price and purchase price and where the value of such supply is negative it shall be ignored. </a:t>
            </a:r>
          </a:p>
        </p:txBody>
      </p:sp>
    </p:spTree>
    <p:extLst>
      <p:ext uri="{BB962C8B-B14F-4D97-AF65-F5344CB8AC3E}">
        <p14:creationId xmlns:p14="http://schemas.microsoft.com/office/powerpoint/2010/main" val="895660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50"/>
            <a:ext cx="8229600" cy="857250"/>
          </a:xfrm>
        </p:spPr>
        <p:txBody>
          <a:bodyPr/>
          <a:lstStyle/>
          <a:p>
            <a:r>
              <a:rPr lang="en-US" b="1" dirty="0" smtClean="0">
                <a:latin typeface="Cambria" pitchFamily="18" charset="0"/>
              </a:rPr>
              <a:t>GST Valuation Rules </a:t>
            </a:r>
            <a:endParaRPr lang="en-US" dirty="0"/>
          </a:p>
        </p:txBody>
      </p:sp>
      <p:sp>
        <p:nvSpPr>
          <p:cNvPr id="3" name="Content Placeholder 2"/>
          <p:cNvSpPr>
            <a:spLocks noGrp="1"/>
          </p:cNvSpPr>
          <p:nvPr>
            <p:ph idx="1"/>
          </p:nvPr>
        </p:nvSpPr>
        <p:spPr>
          <a:xfrm>
            <a:off x="0" y="819150"/>
            <a:ext cx="9144000" cy="4324350"/>
          </a:xfrm>
        </p:spPr>
        <p:txBody>
          <a:bodyPr>
            <a:noAutofit/>
          </a:bodyPr>
          <a:lstStyle/>
          <a:p>
            <a:pPr marL="0" indent="0" algn="ctr">
              <a:buNone/>
            </a:pPr>
            <a:r>
              <a:rPr lang="en-US" sz="2800" b="1" dirty="0" smtClean="0">
                <a:latin typeface="Cambria" pitchFamily="18" charset="0"/>
              </a:rPr>
              <a:t>Rule 6: Valuation in Certain Cases.</a:t>
            </a:r>
          </a:p>
          <a:p>
            <a:pPr marL="0" indent="0">
              <a:buNone/>
            </a:pPr>
            <a:r>
              <a:rPr lang="en-US" sz="1800" b="1" dirty="0" smtClean="0">
                <a:latin typeface="Cambria" pitchFamily="18" charset="0"/>
              </a:rPr>
              <a:t>Rule 6 (6): </a:t>
            </a:r>
            <a:r>
              <a:rPr lang="en-US" sz="1800" dirty="0" smtClean="0">
                <a:latin typeface="Cambria" pitchFamily="18" charset="0"/>
              </a:rPr>
              <a:t>Value of voucher shall be the value of goods/services redeemed against it.  </a:t>
            </a:r>
          </a:p>
          <a:p>
            <a:pPr marL="0" indent="0">
              <a:buNone/>
            </a:pPr>
            <a:r>
              <a:rPr lang="en-US" sz="1800" b="1" dirty="0" smtClean="0">
                <a:latin typeface="Cambria" pitchFamily="18" charset="0"/>
              </a:rPr>
              <a:t> </a:t>
            </a:r>
          </a:p>
        </p:txBody>
      </p:sp>
      <p:sp>
        <p:nvSpPr>
          <p:cNvPr id="4" name="TextBox 3"/>
          <p:cNvSpPr txBox="1"/>
          <p:nvPr/>
        </p:nvSpPr>
        <p:spPr>
          <a:xfrm>
            <a:off x="0" y="3820061"/>
            <a:ext cx="9144000" cy="830997"/>
          </a:xfrm>
          <a:prstGeom prst="rect">
            <a:avLst/>
          </a:prstGeom>
          <a:solidFill>
            <a:schemeClr val="bg1">
              <a:lumMod val="85000"/>
            </a:schemeClr>
          </a:solidFill>
          <a:ln>
            <a:solidFill>
              <a:schemeClr val="accent1"/>
            </a:solidFill>
          </a:ln>
        </p:spPr>
        <p:txBody>
          <a:bodyPr wrap="square" rtlCol="0">
            <a:spAutoFit/>
          </a:bodyPr>
          <a:lstStyle/>
          <a:p>
            <a:r>
              <a:rPr lang="en-US" sz="1600" dirty="0" smtClean="0"/>
              <a:t>R 6(6</a:t>
            </a:r>
            <a:r>
              <a:rPr lang="en-US" sz="1600" dirty="0"/>
              <a:t>) The value of a token, or a voucher, or a coupon, or a stamp (other than postage stamp) which is redeemable against a supply of goods or services or both shall be equal to the money value of the goods or services or both redeemable against such token, voucher, coupon, or stamp. </a:t>
            </a:r>
          </a:p>
        </p:txBody>
      </p:sp>
      <p:sp>
        <p:nvSpPr>
          <p:cNvPr id="5" name="TextBox 4"/>
          <p:cNvSpPr txBox="1"/>
          <p:nvPr/>
        </p:nvSpPr>
        <p:spPr>
          <a:xfrm>
            <a:off x="1555" y="2342733"/>
            <a:ext cx="9142445" cy="1477328"/>
          </a:xfrm>
          <a:prstGeom prst="rect">
            <a:avLst/>
          </a:prstGeom>
          <a:solidFill>
            <a:schemeClr val="bg1">
              <a:lumMod val="95000"/>
            </a:schemeClr>
          </a:solidFill>
          <a:ln>
            <a:solidFill>
              <a:schemeClr val="accent1"/>
            </a:solidFill>
          </a:ln>
        </p:spPr>
        <p:txBody>
          <a:bodyPr wrap="square" rtlCol="0">
            <a:spAutoFit/>
          </a:bodyPr>
          <a:lstStyle/>
          <a:p>
            <a:pPr algn="just"/>
            <a:r>
              <a:rPr lang="en-US" dirty="0" smtClean="0"/>
              <a:t>“voucher</a:t>
            </a:r>
            <a:r>
              <a:rPr lang="en-US" dirty="0"/>
              <a:t>” means an instrument where there is an obligation to accept it as consideration or part consideration for a supply of goods or services or both and where the goods or services or both to be supplied or the identities of their potential suppliers are either indicated on the instrument itself or in related documentation, including the terms and conditions of use of such instrument </a:t>
            </a:r>
          </a:p>
        </p:txBody>
      </p:sp>
    </p:spTree>
    <p:extLst>
      <p:ext uri="{BB962C8B-B14F-4D97-AF65-F5344CB8AC3E}">
        <p14:creationId xmlns:p14="http://schemas.microsoft.com/office/powerpoint/2010/main" val="1513253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50"/>
            <a:ext cx="8229600" cy="857250"/>
          </a:xfrm>
        </p:spPr>
        <p:txBody>
          <a:bodyPr/>
          <a:lstStyle/>
          <a:p>
            <a:r>
              <a:rPr lang="en-US" b="1" dirty="0" smtClean="0">
                <a:latin typeface="Cambria" pitchFamily="18" charset="0"/>
              </a:rPr>
              <a:t>GST Valuation Rules </a:t>
            </a:r>
            <a:endParaRPr lang="en-US" dirty="0"/>
          </a:p>
        </p:txBody>
      </p:sp>
      <p:sp>
        <p:nvSpPr>
          <p:cNvPr id="3" name="Content Placeholder 2"/>
          <p:cNvSpPr>
            <a:spLocks noGrp="1"/>
          </p:cNvSpPr>
          <p:nvPr>
            <p:ph idx="1"/>
          </p:nvPr>
        </p:nvSpPr>
        <p:spPr>
          <a:xfrm>
            <a:off x="0" y="819150"/>
            <a:ext cx="9144000" cy="4324350"/>
          </a:xfrm>
        </p:spPr>
        <p:txBody>
          <a:bodyPr>
            <a:noAutofit/>
          </a:bodyPr>
          <a:lstStyle/>
          <a:p>
            <a:pPr marL="0" indent="0" algn="ctr">
              <a:buNone/>
            </a:pPr>
            <a:r>
              <a:rPr lang="en-US" sz="2800" b="1" dirty="0" smtClean="0">
                <a:latin typeface="Cambria" pitchFamily="18" charset="0"/>
              </a:rPr>
              <a:t>Rule 6: Valuation in Certain Cases.</a:t>
            </a:r>
          </a:p>
          <a:p>
            <a:pPr marL="0" indent="0">
              <a:buNone/>
            </a:pPr>
            <a:r>
              <a:rPr lang="en-US" sz="1800" b="1" dirty="0" smtClean="0">
                <a:latin typeface="Cambria" pitchFamily="18" charset="0"/>
              </a:rPr>
              <a:t>Rule 6 (7): </a:t>
            </a:r>
            <a:r>
              <a:rPr lang="en-US" sz="1800" dirty="0" smtClean="0">
                <a:latin typeface="Cambria" pitchFamily="18" charset="0"/>
              </a:rPr>
              <a:t>Value of voucher shall be the value of goods/services redeemed against it.  </a:t>
            </a:r>
          </a:p>
          <a:p>
            <a:pPr marL="0" indent="0">
              <a:buNone/>
            </a:pPr>
            <a:r>
              <a:rPr lang="en-US" sz="1800" b="1" dirty="0" smtClean="0">
                <a:latin typeface="Cambria" pitchFamily="18" charset="0"/>
              </a:rPr>
              <a:t> </a:t>
            </a:r>
          </a:p>
        </p:txBody>
      </p:sp>
      <p:sp>
        <p:nvSpPr>
          <p:cNvPr id="4" name="TextBox 3"/>
          <p:cNvSpPr txBox="1"/>
          <p:nvPr/>
        </p:nvSpPr>
        <p:spPr>
          <a:xfrm>
            <a:off x="0" y="3820061"/>
            <a:ext cx="9144000" cy="830997"/>
          </a:xfrm>
          <a:prstGeom prst="rect">
            <a:avLst/>
          </a:prstGeom>
          <a:solidFill>
            <a:schemeClr val="bg1">
              <a:lumMod val="85000"/>
            </a:schemeClr>
          </a:solidFill>
          <a:ln>
            <a:solidFill>
              <a:schemeClr val="accent1"/>
            </a:solidFill>
          </a:ln>
        </p:spPr>
        <p:txBody>
          <a:bodyPr wrap="square" rtlCol="0">
            <a:spAutoFit/>
          </a:bodyPr>
          <a:lstStyle/>
          <a:p>
            <a:r>
              <a:rPr lang="en-US" sz="1600" dirty="0" smtClean="0"/>
              <a:t>R 6(6</a:t>
            </a:r>
            <a:r>
              <a:rPr lang="en-US" sz="1600" dirty="0"/>
              <a:t>) The value of a token, or a voucher, or a coupon, or a stamp (other than postage stamp) which is redeemable against a supply of goods or services or both shall be equal to the money value of the goods or services or both redeemable against such token, voucher, coupon, or stamp. </a:t>
            </a:r>
          </a:p>
        </p:txBody>
      </p:sp>
      <p:sp>
        <p:nvSpPr>
          <p:cNvPr id="5" name="TextBox 4"/>
          <p:cNvSpPr txBox="1"/>
          <p:nvPr/>
        </p:nvSpPr>
        <p:spPr>
          <a:xfrm>
            <a:off x="1555" y="2342733"/>
            <a:ext cx="9142445" cy="1477328"/>
          </a:xfrm>
          <a:prstGeom prst="rect">
            <a:avLst/>
          </a:prstGeom>
          <a:solidFill>
            <a:schemeClr val="bg1">
              <a:lumMod val="95000"/>
            </a:schemeClr>
          </a:solidFill>
          <a:ln>
            <a:solidFill>
              <a:schemeClr val="accent1"/>
            </a:solidFill>
          </a:ln>
        </p:spPr>
        <p:txBody>
          <a:bodyPr wrap="square" rtlCol="0">
            <a:spAutoFit/>
          </a:bodyPr>
          <a:lstStyle/>
          <a:p>
            <a:pPr algn="just"/>
            <a:r>
              <a:rPr lang="en-US" dirty="0" smtClean="0"/>
              <a:t>“voucher</a:t>
            </a:r>
            <a:r>
              <a:rPr lang="en-US" dirty="0"/>
              <a:t>” means an instrument where there is an obligation to accept it as consideration or part consideration for a supply of goods or services or both and where the goods or services or both to be supplied or the identities of their potential suppliers are either indicated on the instrument itself or in related documentation, including the terms and conditions of use of such instrument </a:t>
            </a:r>
          </a:p>
        </p:txBody>
      </p:sp>
    </p:spTree>
    <p:extLst>
      <p:ext uri="{BB962C8B-B14F-4D97-AF65-F5344CB8AC3E}">
        <p14:creationId xmlns:p14="http://schemas.microsoft.com/office/powerpoint/2010/main" val="1330751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50"/>
            <a:ext cx="8229600" cy="857250"/>
          </a:xfrm>
        </p:spPr>
        <p:txBody>
          <a:bodyPr/>
          <a:lstStyle/>
          <a:p>
            <a:r>
              <a:rPr lang="en-US" b="1" dirty="0" smtClean="0">
                <a:latin typeface="Cambria" pitchFamily="18" charset="0"/>
              </a:rPr>
              <a:t>GST Valuation Rules </a:t>
            </a:r>
            <a:endParaRPr lang="en-US" dirty="0"/>
          </a:p>
        </p:txBody>
      </p:sp>
      <p:sp>
        <p:nvSpPr>
          <p:cNvPr id="3" name="Content Placeholder 2"/>
          <p:cNvSpPr>
            <a:spLocks noGrp="1"/>
          </p:cNvSpPr>
          <p:nvPr>
            <p:ph idx="1"/>
          </p:nvPr>
        </p:nvSpPr>
        <p:spPr>
          <a:xfrm>
            <a:off x="0" y="819150"/>
            <a:ext cx="9144000" cy="4324350"/>
          </a:xfrm>
        </p:spPr>
        <p:txBody>
          <a:bodyPr>
            <a:noAutofit/>
          </a:bodyPr>
          <a:lstStyle/>
          <a:p>
            <a:pPr marL="0" indent="0" algn="ctr">
              <a:buNone/>
            </a:pPr>
            <a:r>
              <a:rPr lang="en-US" sz="2800" b="1" dirty="0" smtClean="0">
                <a:latin typeface="Cambria" pitchFamily="18" charset="0"/>
              </a:rPr>
              <a:t>Rule 6: Valuation in Certain Cases.</a:t>
            </a:r>
          </a:p>
          <a:p>
            <a:pPr marL="0" indent="0">
              <a:buNone/>
            </a:pPr>
            <a:r>
              <a:rPr lang="en-US" sz="1800" b="1" dirty="0" smtClean="0">
                <a:latin typeface="Cambria" pitchFamily="18" charset="0"/>
              </a:rPr>
              <a:t>Rule 6 (7): </a:t>
            </a:r>
            <a:r>
              <a:rPr lang="en-US" sz="1800" dirty="0" smtClean="0">
                <a:latin typeface="Cambria" pitchFamily="18" charset="0"/>
              </a:rPr>
              <a:t>Value of Service between distinct person-</a:t>
            </a:r>
            <a:r>
              <a:rPr lang="en-US" sz="1800" dirty="0" err="1" smtClean="0">
                <a:latin typeface="Cambria" pitchFamily="18" charset="0"/>
              </a:rPr>
              <a:t>NiL</a:t>
            </a:r>
            <a:r>
              <a:rPr lang="en-US" sz="1800" dirty="0" smtClean="0">
                <a:latin typeface="Cambria" pitchFamily="18" charset="0"/>
              </a:rPr>
              <a:t> (if ITC is not </a:t>
            </a:r>
            <a:r>
              <a:rPr lang="en-US" sz="1800" dirty="0" err="1" smtClean="0">
                <a:latin typeface="Cambria" pitchFamily="18" charset="0"/>
              </a:rPr>
              <a:t>avaible</a:t>
            </a:r>
            <a:r>
              <a:rPr lang="en-US" sz="1800" dirty="0" smtClean="0">
                <a:latin typeface="Cambria" pitchFamily="18" charset="0"/>
              </a:rPr>
              <a:t>)</a:t>
            </a:r>
          </a:p>
          <a:p>
            <a:pPr marL="0" indent="0">
              <a:buNone/>
            </a:pPr>
            <a:r>
              <a:rPr lang="en-US" sz="1800" dirty="0" smtClean="0">
                <a:latin typeface="Cambria" pitchFamily="18" charset="0"/>
              </a:rPr>
              <a:t>List of services provider will be notified.</a:t>
            </a:r>
          </a:p>
          <a:p>
            <a:pPr marL="0" indent="0">
              <a:buNone/>
            </a:pPr>
            <a:r>
              <a:rPr lang="en-US" sz="1800" b="1" dirty="0" smtClean="0">
                <a:latin typeface="Cambria" pitchFamily="18" charset="0"/>
              </a:rPr>
              <a:t> </a:t>
            </a:r>
          </a:p>
        </p:txBody>
      </p:sp>
      <p:sp>
        <p:nvSpPr>
          <p:cNvPr id="5" name="TextBox 4"/>
          <p:cNvSpPr txBox="1"/>
          <p:nvPr/>
        </p:nvSpPr>
        <p:spPr>
          <a:xfrm>
            <a:off x="0" y="2571750"/>
            <a:ext cx="9142445" cy="1200329"/>
          </a:xfrm>
          <a:prstGeom prst="rect">
            <a:avLst/>
          </a:prstGeom>
          <a:solidFill>
            <a:schemeClr val="bg1">
              <a:lumMod val="95000"/>
            </a:schemeClr>
          </a:solidFill>
          <a:ln>
            <a:solidFill>
              <a:schemeClr val="accent1"/>
            </a:solidFill>
          </a:ln>
        </p:spPr>
        <p:txBody>
          <a:bodyPr wrap="square" rtlCol="0">
            <a:spAutoFit/>
          </a:bodyPr>
          <a:lstStyle/>
          <a:p>
            <a:r>
              <a:rPr lang="en-US" dirty="0" smtClean="0"/>
              <a:t>The </a:t>
            </a:r>
            <a:r>
              <a:rPr lang="en-US" dirty="0"/>
              <a:t>value of taxable services provided by such class of service providers as may be notified by the Government on the recommendations of the Council as referred to in Entry 2 of Schedule I between distinct persons as referred to in section 25, other than those where input tax credit is not available under sub-section (5) of section 17, shall be deemed to be NIL. </a:t>
            </a:r>
          </a:p>
        </p:txBody>
      </p:sp>
    </p:spTree>
    <p:extLst>
      <p:ext uri="{BB962C8B-B14F-4D97-AF65-F5344CB8AC3E}">
        <p14:creationId xmlns:p14="http://schemas.microsoft.com/office/powerpoint/2010/main" val="351887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50"/>
            <a:ext cx="8229600" cy="857250"/>
          </a:xfrm>
        </p:spPr>
        <p:txBody>
          <a:bodyPr/>
          <a:lstStyle/>
          <a:p>
            <a:r>
              <a:rPr lang="en-US" b="1" dirty="0" smtClean="0">
                <a:latin typeface="Cambria" pitchFamily="18" charset="0"/>
              </a:rPr>
              <a:t>GST Valuation Rules </a:t>
            </a:r>
            <a:endParaRPr lang="en-US" dirty="0"/>
          </a:p>
        </p:txBody>
      </p:sp>
      <p:sp>
        <p:nvSpPr>
          <p:cNvPr id="3" name="Content Placeholder 2"/>
          <p:cNvSpPr>
            <a:spLocks noGrp="1"/>
          </p:cNvSpPr>
          <p:nvPr>
            <p:ph idx="1"/>
          </p:nvPr>
        </p:nvSpPr>
        <p:spPr>
          <a:xfrm>
            <a:off x="152400" y="742950"/>
            <a:ext cx="8763000" cy="4114800"/>
          </a:xfrm>
        </p:spPr>
        <p:txBody>
          <a:bodyPr>
            <a:noAutofit/>
          </a:bodyPr>
          <a:lstStyle/>
          <a:p>
            <a:pPr marL="0" indent="0" algn="ctr">
              <a:buNone/>
            </a:pPr>
            <a:r>
              <a:rPr lang="en-US" sz="1600" b="1" dirty="0" smtClean="0">
                <a:latin typeface="Cambria" pitchFamily="18" charset="0"/>
              </a:rPr>
              <a:t>Rule 7: Pure Agent</a:t>
            </a:r>
          </a:p>
          <a:p>
            <a:pPr marL="400050" indent="-400050">
              <a:buFont typeface="+mj-lt"/>
              <a:buAutoNum type="romanLcPeriod"/>
            </a:pPr>
            <a:r>
              <a:rPr lang="en-US" sz="1200" dirty="0"/>
              <a:t>the supplier acts as a pure agent of the recipient of the supply, when he makes payment to the third party for the services procured as the contract for supply made by third party is between third party and the recipient of supply; </a:t>
            </a:r>
          </a:p>
          <a:p>
            <a:pPr marL="400050" indent="-400050">
              <a:buFont typeface="+mj-lt"/>
              <a:buAutoNum type="romanLcPeriod"/>
            </a:pPr>
            <a:r>
              <a:rPr lang="en-US" sz="1200" dirty="0" smtClean="0"/>
              <a:t>the </a:t>
            </a:r>
            <a:r>
              <a:rPr lang="en-US" sz="1200" dirty="0"/>
              <a:t>recipient of supply uses the services so procured by the supplier service provider in his capacity as pure agent of the recipient of </a:t>
            </a:r>
            <a:r>
              <a:rPr lang="en-US" sz="1200" dirty="0" smtClean="0"/>
              <a:t>supply;</a:t>
            </a:r>
          </a:p>
          <a:p>
            <a:pPr marL="400050" indent="-400050">
              <a:buFont typeface="+mj-lt"/>
              <a:buAutoNum type="romanLcPeriod"/>
            </a:pPr>
            <a:r>
              <a:rPr lang="en-US" sz="1200" dirty="0" smtClean="0"/>
              <a:t>the </a:t>
            </a:r>
            <a:r>
              <a:rPr lang="en-US" sz="1200" dirty="0"/>
              <a:t>recipient of supply is liable to make payment to the third </a:t>
            </a:r>
            <a:r>
              <a:rPr lang="en-US" sz="1200" dirty="0" smtClean="0"/>
              <a:t>party;</a:t>
            </a:r>
          </a:p>
          <a:p>
            <a:pPr marL="400050" indent="-400050">
              <a:buFont typeface="+mj-lt"/>
              <a:buAutoNum type="romanLcPeriod"/>
            </a:pPr>
            <a:r>
              <a:rPr lang="en-US" sz="1200" dirty="0" smtClean="0"/>
              <a:t>the </a:t>
            </a:r>
            <a:r>
              <a:rPr lang="en-US" sz="1200" dirty="0"/>
              <a:t>recipient of supply </a:t>
            </a:r>
            <a:r>
              <a:rPr lang="en-US" sz="1200" dirty="0" err="1"/>
              <a:t>authorises</a:t>
            </a:r>
            <a:r>
              <a:rPr lang="en-US" sz="1200" dirty="0"/>
              <a:t> the supplier to make payment on his </a:t>
            </a:r>
            <a:r>
              <a:rPr lang="en-US" sz="1200" dirty="0" smtClean="0"/>
              <a:t>behalf;</a:t>
            </a:r>
          </a:p>
          <a:p>
            <a:pPr marL="400050" indent="-400050">
              <a:buFont typeface="+mj-lt"/>
              <a:buAutoNum type="romanLcPeriod"/>
            </a:pPr>
            <a:r>
              <a:rPr lang="en-US" sz="1200" dirty="0" smtClean="0"/>
              <a:t>the </a:t>
            </a:r>
            <a:r>
              <a:rPr lang="en-US" sz="1200" dirty="0"/>
              <a:t>recipient of supply knows that the services for which payment has been made by the </a:t>
            </a:r>
            <a:r>
              <a:rPr lang="en-US" sz="1200" dirty="0" smtClean="0"/>
              <a:t>supplier shall </a:t>
            </a:r>
            <a:r>
              <a:rPr lang="en-US" sz="1200" dirty="0"/>
              <a:t>be provided by the third </a:t>
            </a:r>
            <a:r>
              <a:rPr lang="en-US" sz="1200" dirty="0" smtClean="0"/>
              <a:t>party;</a:t>
            </a:r>
          </a:p>
          <a:p>
            <a:pPr marL="400050" indent="-400050">
              <a:buFont typeface="+mj-lt"/>
              <a:buAutoNum type="romanLcPeriod"/>
            </a:pPr>
            <a:r>
              <a:rPr lang="en-US" sz="1200" dirty="0" smtClean="0"/>
              <a:t>the </a:t>
            </a:r>
            <a:r>
              <a:rPr lang="en-US" sz="1200" dirty="0"/>
              <a:t>payment made by the supplier on behalf of the recipient of supply has been separately indicated in the invoice issued by the supplier to the recipient of </a:t>
            </a:r>
            <a:r>
              <a:rPr lang="en-US" sz="1200" dirty="0" smtClean="0"/>
              <a:t>service;</a:t>
            </a:r>
          </a:p>
          <a:p>
            <a:pPr marL="400050" indent="-400050">
              <a:buFont typeface="+mj-lt"/>
              <a:buAutoNum type="romanLcPeriod"/>
            </a:pPr>
            <a:r>
              <a:rPr lang="en-US" sz="1200" dirty="0" smtClean="0"/>
              <a:t>the </a:t>
            </a:r>
            <a:r>
              <a:rPr lang="en-US" sz="1200" dirty="0"/>
              <a:t>supplier recovers from the recipient of supply only such amount as has been paid by him to the third party; </a:t>
            </a:r>
            <a:r>
              <a:rPr lang="en-US" sz="1200" dirty="0" smtClean="0"/>
              <a:t>and</a:t>
            </a:r>
            <a:endParaRPr lang="en-US" sz="1200" dirty="0"/>
          </a:p>
          <a:p>
            <a:pPr marL="400050" indent="-400050">
              <a:buFont typeface="+mj-lt"/>
              <a:buAutoNum type="romanLcPeriod"/>
            </a:pPr>
            <a:r>
              <a:rPr lang="en-US" sz="1200" dirty="0" smtClean="0"/>
              <a:t>the </a:t>
            </a:r>
            <a:r>
              <a:rPr lang="en-US" sz="1200" dirty="0"/>
              <a:t>services procured by the supplier from the third party as a pure agent of the recipient of supply are in addition to the supply he provides on his own account. </a:t>
            </a:r>
          </a:p>
          <a:p>
            <a:pPr marL="0" indent="0">
              <a:buNone/>
            </a:pPr>
            <a:r>
              <a:rPr lang="en-US" sz="1200" dirty="0" smtClean="0"/>
              <a:t>Explanation </a:t>
            </a:r>
            <a:r>
              <a:rPr lang="en-US" sz="1200" dirty="0"/>
              <a:t>. - For the purposes of this rule, “pure agent” means a person who </a:t>
            </a:r>
            <a:r>
              <a:rPr lang="mr-IN" sz="1200" dirty="0" smtClean="0"/>
              <a:t>–</a:t>
            </a:r>
            <a:endParaRPr lang="en-US" sz="1200" dirty="0" smtClean="0"/>
          </a:p>
          <a:p>
            <a:pPr marL="228600" indent="-228600">
              <a:buFont typeface="+mj-lt"/>
              <a:buAutoNum type="alphaLcParenR"/>
            </a:pPr>
            <a:r>
              <a:rPr lang="en-US" sz="1200" dirty="0" smtClean="0"/>
              <a:t>enters </a:t>
            </a:r>
            <a:r>
              <a:rPr lang="en-US" sz="1200" dirty="0"/>
              <a:t>into a contractual agreement with the recipient of supply to act as his pure agent to incur expenditure or costs in the course of supply of goods or services or </a:t>
            </a:r>
            <a:r>
              <a:rPr lang="en-US" sz="1200" dirty="0" smtClean="0"/>
              <a:t>both;</a:t>
            </a:r>
          </a:p>
          <a:p>
            <a:pPr marL="228600" indent="-228600">
              <a:buFont typeface="+mj-lt"/>
              <a:buAutoNum type="alphaLcParenR"/>
            </a:pPr>
            <a:r>
              <a:rPr lang="en-US" sz="1200" dirty="0" smtClean="0"/>
              <a:t>neither </a:t>
            </a:r>
            <a:r>
              <a:rPr lang="en-US" sz="1200" dirty="0"/>
              <a:t>intends to hold nor holds any title to the goods or services or both so procured or provided as pure agent of the recipient of supply</a:t>
            </a:r>
            <a:r>
              <a:rPr lang="en-US" sz="1200" dirty="0" smtClean="0"/>
              <a:t>;</a:t>
            </a:r>
          </a:p>
          <a:p>
            <a:pPr marL="228600" indent="-228600">
              <a:buFont typeface="+mj-lt"/>
              <a:buAutoNum type="alphaLcParenR"/>
            </a:pPr>
            <a:r>
              <a:rPr lang="en-US" sz="1200" dirty="0" smtClean="0"/>
              <a:t>does </a:t>
            </a:r>
            <a:r>
              <a:rPr lang="en-US" sz="1200" dirty="0"/>
              <a:t>not use for his own interest such goods or services so procured; </a:t>
            </a:r>
            <a:r>
              <a:rPr lang="en-US" sz="1200" dirty="0" smtClean="0"/>
              <a:t>and</a:t>
            </a:r>
          </a:p>
          <a:p>
            <a:pPr marL="228600" indent="-228600">
              <a:buFont typeface="+mj-lt"/>
              <a:buAutoNum type="alphaLcParenR"/>
            </a:pPr>
            <a:r>
              <a:rPr lang="en-US" sz="1200" dirty="0" smtClean="0"/>
              <a:t>receives </a:t>
            </a:r>
            <a:r>
              <a:rPr lang="en-US" sz="1200" dirty="0"/>
              <a:t>only the actual amount incurred to procure such goods or services.</a:t>
            </a:r>
            <a:br>
              <a:rPr lang="en-US" sz="1200" dirty="0"/>
            </a:br>
            <a:endParaRPr lang="en-US" sz="1200" dirty="0"/>
          </a:p>
          <a:p>
            <a:pPr lvl="1"/>
            <a:endParaRPr lang="en-US" sz="1200" b="1" dirty="0">
              <a:latin typeface="Cambria" pitchFamily="18" charset="0"/>
            </a:endParaRPr>
          </a:p>
          <a:p>
            <a:pPr lvl="1"/>
            <a:endParaRPr lang="en-US" sz="1200" dirty="0" smtClean="0">
              <a:latin typeface="Cambria" pitchFamily="18" charset="0"/>
            </a:endParaRPr>
          </a:p>
        </p:txBody>
      </p:sp>
    </p:spTree>
    <p:extLst>
      <p:ext uri="{BB962C8B-B14F-4D97-AF65-F5344CB8AC3E}">
        <p14:creationId xmlns:p14="http://schemas.microsoft.com/office/powerpoint/2010/main" val="2057736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3</a:t>
            </a:fld>
            <a:endParaRPr lang="en-IN"/>
          </a:p>
        </p:txBody>
      </p:sp>
      <p:sp>
        <p:nvSpPr>
          <p:cNvPr id="2" name="Title 1"/>
          <p:cNvSpPr>
            <a:spLocks noGrp="1"/>
          </p:cNvSpPr>
          <p:nvPr>
            <p:ph type="ctrTitle"/>
          </p:nvPr>
        </p:nvSpPr>
        <p:spPr>
          <a:xfrm>
            <a:off x="899592" y="1635646"/>
            <a:ext cx="7772400" cy="1481328"/>
          </a:xfrm>
        </p:spPr>
        <p:style>
          <a:lnRef idx="3">
            <a:schemeClr val="lt1"/>
          </a:lnRef>
          <a:fillRef idx="1">
            <a:schemeClr val="accent1"/>
          </a:fillRef>
          <a:effectRef idx="1">
            <a:schemeClr val="accent1"/>
          </a:effectRef>
          <a:fontRef idx="minor">
            <a:schemeClr val="lt1"/>
          </a:fontRef>
        </p:style>
        <p:txBody>
          <a:bodyPr>
            <a:noAutofit/>
          </a:bodyPr>
          <a:lstStyle/>
          <a:p>
            <a:r>
              <a:rPr lang="en-IN" dirty="0" smtClean="0"/>
              <a:t>Time of Supply under GST</a:t>
            </a:r>
            <a:endParaRPr lang="en-IN" sz="2400" dirty="0"/>
          </a:p>
        </p:txBody>
      </p:sp>
    </p:spTree>
    <p:extLst>
      <p:ext uri="{BB962C8B-B14F-4D97-AF65-F5344CB8AC3E}">
        <p14:creationId xmlns:p14="http://schemas.microsoft.com/office/powerpoint/2010/main" val="14457639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50"/>
            <a:ext cx="8229600" cy="857250"/>
          </a:xfrm>
        </p:spPr>
        <p:txBody>
          <a:bodyPr/>
          <a:lstStyle/>
          <a:p>
            <a:r>
              <a:rPr lang="en-US" b="1" dirty="0" smtClean="0">
                <a:latin typeface="Cambria" pitchFamily="18" charset="0"/>
              </a:rPr>
              <a:t>GST Valuation Rules </a:t>
            </a:r>
            <a:endParaRPr lang="en-US" dirty="0"/>
          </a:p>
        </p:txBody>
      </p:sp>
      <p:sp>
        <p:nvSpPr>
          <p:cNvPr id="3" name="Content Placeholder 2"/>
          <p:cNvSpPr>
            <a:spLocks noGrp="1"/>
          </p:cNvSpPr>
          <p:nvPr>
            <p:ph idx="1"/>
          </p:nvPr>
        </p:nvSpPr>
        <p:spPr>
          <a:xfrm>
            <a:off x="0" y="819150"/>
            <a:ext cx="9144000" cy="4324350"/>
          </a:xfrm>
        </p:spPr>
        <p:txBody>
          <a:bodyPr>
            <a:noAutofit/>
          </a:bodyPr>
          <a:lstStyle/>
          <a:p>
            <a:pPr marL="0" indent="0" algn="ctr">
              <a:buNone/>
            </a:pPr>
            <a:r>
              <a:rPr lang="en-US" sz="2800" b="1" dirty="0" smtClean="0">
                <a:latin typeface="Cambria" pitchFamily="18" charset="0"/>
              </a:rPr>
              <a:t>Rule 8: Transaction in Foreign Currency</a:t>
            </a:r>
          </a:p>
        </p:txBody>
      </p:sp>
      <p:sp>
        <p:nvSpPr>
          <p:cNvPr id="6" name="TextBox 5"/>
          <p:cNvSpPr txBox="1"/>
          <p:nvPr/>
        </p:nvSpPr>
        <p:spPr>
          <a:xfrm>
            <a:off x="1" y="1809750"/>
            <a:ext cx="8991599" cy="2585323"/>
          </a:xfrm>
          <a:prstGeom prst="rect">
            <a:avLst/>
          </a:prstGeom>
          <a:noFill/>
        </p:spPr>
        <p:txBody>
          <a:bodyPr wrap="square" rtlCol="0">
            <a:spAutoFit/>
          </a:bodyPr>
          <a:lstStyle/>
          <a:p>
            <a:pPr algn="just"/>
            <a:r>
              <a:rPr lang="en-US" b="1" dirty="0" smtClean="0"/>
              <a:t>Point of Taxation date-Reference rate of RBI</a:t>
            </a:r>
          </a:p>
          <a:p>
            <a:pPr algn="just"/>
            <a:r>
              <a:rPr lang="en-US" dirty="0" smtClean="0"/>
              <a:t> </a:t>
            </a:r>
          </a:p>
          <a:p>
            <a:pPr algn="just"/>
            <a:endParaRPr lang="en-US" dirty="0"/>
          </a:p>
          <a:p>
            <a:pPr algn="just"/>
            <a:r>
              <a:rPr lang="en-US" dirty="0" smtClean="0"/>
              <a:t>Rate </a:t>
            </a:r>
            <a:r>
              <a:rPr lang="en-US" dirty="0"/>
              <a:t>of exchange of currency, other than Indian rupees, for determination of value</a:t>
            </a:r>
            <a:br>
              <a:rPr lang="en-US" dirty="0"/>
            </a:br>
            <a:r>
              <a:rPr lang="en-US" dirty="0"/>
              <a:t>The rate of exchange for determination of value of taxable goods or services or both shall be the applicable reference rate for that currency as determined by the Reserve Bank of India </a:t>
            </a:r>
            <a:r>
              <a:rPr lang="en-US" b="1" dirty="0">
                <a:solidFill>
                  <a:schemeClr val="accent6"/>
                </a:solidFill>
              </a:rPr>
              <a:t>on the date when point of taxation arises</a:t>
            </a:r>
            <a:r>
              <a:rPr lang="en-US" dirty="0"/>
              <a:t> in respect of such supply in terms of section 12 or, as the case may be, section 13 of the Act. </a:t>
            </a:r>
          </a:p>
          <a:p>
            <a:pPr algn="just"/>
            <a:endParaRPr lang="en-US" dirty="0"/>
          </a:p>
        </p:txBody>
      </p:sp>
    </p:spTree>
    <p:extLst>
      <p:ext uri="{BB962C8B-B14F-4D97-AF65-F5344CB8AC3E}">
        <p14:creationId xmlns:p14="http://schemas.microsoft.com/office/powerpoint/2010/main" val="508234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43000"/>
              </a:schemeClr>
            </a:gs>
            <a:gs pos="7000">
              <a:schemeClr val="accent1">
                <a:lumMod val="45000"/>
                <a:lumOff val="55000"/>
              </a:schemeClr>
            </a:gs>
            <a:gs pos="1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Picture 4" descr="Thank-You.jpg"/>
          <p:cNvPicPr>
            <a:picLocks noChangeAspect="1"/>
          </p:cNvPicPr>
          <p:nvPr/>
        </p:nvPicPr>
        <p:blipFill>
          <a:blip r:embed="rId2" cstate="print"/>
          <a:stretch>
            <a:fillRect/>
          </a:stretch>
        </p:blipFill>
        <p:spPr>
          <a:xfrm>
            <a:off x="152400" y="169727"/>
            <a:ext cx="6019800" cy="4848540"/>
          </a:xfrm>
          <a:prstGeom prst="rect">
            <a:avLst/>
          </a:prstGeom>
        </p:spPr>
      </p:pic>
      <p:sp>
        <p:nvSpPr>
          <p:cNvPr id="2" name="TextBox 1"/>
          <p:cNvSpPr txBox="1"/>
          <p:nvPr/>
        </p:nvSpPr>
        <p:spPr>
          <a:xfrm>
            <a:off x="6705600" y="3638550"/>
            <a:ext cx="2034981" cy="1200329"/>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dirty="0" smtClean="0"/>
              <a:t>CA. Naveen Garg</a:t>
            </a:r>
          </a:p>
          <a:p>
            <a:r>
              <a:rPr lang="en-US" dirty="0" smtClean="0"/>
              <a:t>Partner</a:t>
            </a:r>
          </a:p>
          <a:p>
            <a:r>
              <a:rPr lang="en-US" dirty="0" smtClean="0"/>
              <a:t>DMRN &amp; Associates</a:t>
            </a:r>
          </a:p>
          <a:p>
            <a:r>
              <a:rPr lang="en-US" dirty="0" smtClean="0"/>
              <a:t>Gurgaon II Delhi</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
            <a:ext cx="8229600" cy="857250"/>
          </a:xfrm>
        </p:spPr>
        <p:txBody>
          <a:bodyPr>
            <a:normAutofit/>
          </a:bodyPr>
          <a:lstStyle/>
          <a:p>
            <a:r>
              <a:rPr lang="en-US" sz="3600" b="1" dirty="0" smtClean="0">
                <a:latin typeface="Times New Roman" pitchFamily="18" charset="0"/>
                <a:cs typeface="Times New Roman" pitchFamily="18" charset="0"/>
              </a:rPr>
              <a:t>Sec. 12 – </a:t>
            </a:r>
            <a:r>
              <a:rPr lang="en-US" sz="3600" b="1" dirty="0">
                <a:latin typeface="Times New Roman" pitchFamily="18" charset="0"/>
                <a:cs typeface="Times New Roman" pitchFamily="18" charset="0"/>
              </a:rPr>
              <a:t>T</a:t>
            </a:r>
            <a:r>
              <a:rPr lang="en-US" sz="3600" b="1" dirty="0" smtClean="0">
                <a:latin typeface="Times New Roman" pitchFamily="18" charset="0"/>
                <a:cs typeface="Times New Roman" pitchFamily="18" charset="0"/>
              </a:rPr>
              <a:t>ime of Supply of Goods</a:t>
            </a:r>
            <a:endParaRPr lang="en-US" sz="3600" b="1" dirty="0">
              <a:latin typeface="Times New Roman" pitchFamily="18" charset="0"/>
              <a:cs typeface="Times New Roman" pitchFamily="18" charset="0"/>
            </a:endParaRPr>
          </a:p>
        </p:txBody>
      </p:sp>
      <p:sp>
        <p:nvSpPr>
          <p:cNvPr id="10" name="Rectangle 9"/>
          <p:cNvSpPr/>
          <p:nvPr/>
        </p:nvSpPr>
        <p:spPr>
          <a:xfrm>
            <a:off x="304800" y="1962150"/>
            <a:ext cx="2667000" cy="1447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latin typeface="Cambria" pitchFamily="18" charset="0"/>
              </a:rPr>
              <a:t>Goods</a:t>
            </a:r>
            <a:endParaRPr lang="en-US" sz="2800" b="1" dirty="0">
              <a:solidFill>
                <a:schemeClr val="tx1"/>
              </a:solidFill>
              <a:latin typeface="Cambria" pitchFamily="18" charset="0"/>
            </a:endParaRPr>
          </a:p>
        </p:txBody>
      </p:sp>
      <p:cxnSp>
        <p:nvCxnSpPr>
          <p:cNvPr id="12" name="Straight Arrow Connector 11"/>
          <p:cNvCxnSpPr>
            <a:stCxn id="10" idx="3"/>
          </p:cNvCxnSpPr>
          <p:nvPr/>
        </p:nvCxnSpPr>
        <p:spPr>
          <a:xfrm flipV="1">
            <a:off x="2971800" y="1885950"/>
            <a:ext cx="1371600" cy="800100"/>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0" idx="3"/>
          </p:cNvCxnSpPr>
          <p:nvPr/>
        </p:nvCxnSpPr>
        <p:spPr>
          <a:xfrm>
            <a:off x="2971800" y="2686050"/>
            <a:ext cx="1371600" cy="495300"/>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419600" y="971550"/>
            <a:ext cx="3962400" cy="15240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smtClean="0">
                <a:solidFill>
                  <a:schemeClr val="tx1"/>
                </a:solidFill>
                <a:latin typeface="Cambria" pitchFamily="18" charset="0"/>
              </a:rPr>
              <a:t>Output Supply-</a:t>
            </a:r>
          </a:p>
          <a:p>
            <a:pPr algn="just"/>
            <a:endParaRPr lang="en-US" sz="1600" b="1" dirty="0" smtClean="0">
              <a:solidFill>
                <a:schemeClr val="tx1"/>
              </a:solidFill>
              <a:latin typeface="Cambria" pitchFamily="18" charset="0"/>
            </a:endParaRPr>
          </a:p>
          <a:p>
            <a:pPr marL="285750" indent="-285750" algn="just">
              <a:buFont typeface="Wingdings" charset="2"/>
              <a:buChar char="Ø"/>
            </a:pPr>
            <a:r>
              <a:rPr lang="en-US" sz="1600" b="1" dirty="0" smtClean="0">
                <a:solidFill>
                  <a:schemeClr val="tx1"/>
                </a:solidFill>
                <a:latin typeface="Cambria" pitchFamily="18" charset="0"/>
              </a:rPr>
              <a:t>Date of Invoice</a:t>
            </a:r>
          </a:p>
          <a:p>
            <a:pPr marL="285750" indent="-285750" algn="just">
              <a:buFont typeface="Wingdings" charset="2"/>
              <a:buChar char="Ø"/>
            </a:pPr>
            <a:r>
              <a:rPr lang="en-US" sz="1600" b="1" strike="sngStrike" dirty="0" smtClean="0">
                <a:solidFill>
                  <a:schemeClr val="tx1"/>
                </a:solidFill>
                <a:latin typeface="Cambria" pitchFamily="18" charset="0"/>
              </a:rPr>
              <a:t>Date of Payment Received</a:t>
            </a:r>
            <a:r>
              <a:rPr lang="en-US" sz="1600" b="1" dirty="0" smtClean="0">
                <a:solidFill>
                  <a:schemeClr val="tx1"/>
                </a:solidFill>
                <a:latin typeface="Cambria" pitchFamily="18" charset="0"/>
              </a:rPr>
              <a:t> </a:t>
            </a:r>
            <a:r>
              <a:rPr lang="en-US" sz="1200" b="1" dirty="0" smtClean="0">
                <a:solidFill>
                  <a:schemeClr val="tx1"/>
                </a:solidFill>
                <a:latin typeface="Cambria" pitchFamily="18" charset="0"/>
              </a:rPr>
              <a:t>(</a:t>
            </a:r>
            <a:r>
              <a:rPr lang="en-US" sz="1200" dirty="0" smtClean="0">
                <a:hlinkClick r:id="rId2"/>
              </a:rPr>
              <a:t>N.No</a:t>
            </a:r>
            <a:r>
              <a:rPr lang="en-US" sz="1200" dirty="0">
                <a:hlinkClick r:id="rId2"/>
              </a:rPr>
              <a:t>. 66/2017 – Central Tax </a:t>
            </a:r>
            <a:r>
              <a:rPr lang="en-US" sz="1200" dirty="0"/>
              <a:t>issued on </a:t>
            </a:r>
            <a:r>
              <a:rPr lang="en-US" sz="1200" dirty="0" smtClean="0"/>
              <a:t>15.11.2017)</a:t>
            </a:r>
            <a:endParaRPr lang="en-US" sz="1200" strike="sngStrike" dirty="0">
              <a:solidFill>
                <a:schemeClr val="tx1"/>
              </a:solidFill>
            </a:endParaRPr>
          </a:p>
        </p:txBody>
      </p:sp>
      <p:sp>
        <p:nvSpPr>
          <p:cNvPr id="16" name="Rectangle 15"/>
          <p:cNvSpPr/>
          <p:nvPr/>
        </p:nvSpPr>
        <p:spPr>
          <a:xfrm>
            <a:off x="4419600" y="2571750"/>
            <a:ext cx="3962400" cy="19812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strike="sngStrike" dirty="0" smtClean="0">
                <a:solidFill>
                  <a:schemeClr val="tx1"/>
                </a:solidFill>
                <a:latin typeface="Cambria" pitchFamily="18" charset="0"/>
              </a:rPr>
              <a:t>Reverse Charge-</a:t>
            </a:r>
            <a:endParaRPr lang="en-US" sz="1600" b="1" strike="sngStrike" dirty="0">
              <a:solidFill>
                <a:schemeClr val="tx1"/>
              </a:solidFill>
              <a:latin typeface="Cambria" pitchFamily="18" charset="0"/>
            </a:endParaRPr>
          </a:p>
          <a:p>
            <a:pPr algn="just"/>
            <a:endParaRPr lang="en-US" sz="1600" b="1" dirty="0">
              <a:solidFill>
                <a:schemeClr val="tx1"/>
              </a:solidFill>
              <a:latin typeface="Cambria" pitchFamily="18" charset="0"/>
            </a:endParaRPr>
          </a:p>
          <a:p>
            <a:pPr marL="285750" indent="-285750" algn="just">
              <a:buFont typeface="Wingdings" charset="2"/>
              <a:buChar char="Ø"/>
            </a:pPr>
            <a:r>
              <a:rPr lang="en-US" sz="1600" b="1" dirty="0" smtClean="0">
                <a:solidFill>
                  <a:schemeClr val="tx1"/>
                </a:solidFill>
                <a:latin typeface="Cambria" pitchFamily="18" charset="0"/>
              </a:rPr>
              <a:t>Date of Receipt of Goods</a:t>
            </a:r>
            <a:endParaRPr lang="en-US" sz="1600" b="1" dirty="0">
              <a:solidFill>
                <a:schemeClr val="tx1"/>
              </a:solidFill>
              <a:latin typeface="Cambria" pitchFamily="18" charset="0"/>
            </a:endParaRPr>
          </a:p>
          <a:p>
            <a:pPr marL="285750" indent="-285750" algn="just">
              <a:buFont typeface="Wingdings" charset="2"/>
              <a:buChar char="Ø"/>
            </a:pPr>
            <a:r>
              <a:rPr lang="en-US" sz="1600" b="1" dirty="0">
                <a:solidFill>
                  <a:schemeClr val="tx1"/>
                </a:solidFill>
                <a:latin typeface="Cambria" pitchFamily="18" charset="0"/>
              </a:rPr>
              <a:t>Date of </a:t>
            </a:r>
            <a:r>
              <a:rPr lang="en-US" sz="1600" b="1" dirty="0" smtClean="0">
                <a:solidFill>
                  <a:schemeClr val="tx1"/>
                </a:solidFill>
                <a:latin typeface="Cambria" pitchFamily="18" charset="0"/>
              </a:rPr>
              <a:t>Payment</a:t>
            </a:r>
          </a:p>
          <a:p>
            <a:pPr marL="285750" indent="-285750" algn="just">
              <a:buFont typeface="Wingdings" charset="2"/>
              <a:buChar char="Ø"/>
            </a:pPr>
            <a:r>
              <a:rPr lang="en-US" sz="1600" b="1" dirty="0" smtClean="0">
                <a:solidFill>
                  <a:schemeClr val="tx1"/>
                </a:solidFill>
                <a:latin typeface="Cambria" pitchFamily="18" charset="0"/>
              </a:rPr>
              <a:t>Day after 30 days of issue of Invoice</a:t>
            </a:r>
            <a:endParaRPr lang="en-US" sz="1600" dirty="0">
              <a:solidFill>
                <a:schemeClr val="tx1"/>
              </a:solidFill>
            </a:endParaRPr>
          </a:p>
        </p:txBody>
      </p:sp>
      <p:sp>
        <p:nvSpPr>
          <p:cNvPr id="3" name="TextBox 2"/>
          <p:cNvSpPr txBox="1"/>
          <p:nvPr/>
        </p:nvSpPr>
        <p:spPr>
          <a:xfrm rot="10800000" flipV="1">
            <a:off x="76199" y="4479395"/>
            <a:ext cx="8762999" cy="646331"/>
          </a:xfrm>
          <a:prstGeom prst="rect">
            <a:avLst/>
          </a:prstGeom>
          <a:noFill/>
        </p:spPr>
        <p:txBody>
          <a:bodyPr wrap="square" rtlCol="0">
            <a:spAutoFit/>
          </a:bodyPr>
          <a:lstStyle/>
          <a:p>
            <a:r>
              <a:rPr lang="en-US" dirty="0" smtClean="0"/>
              <a:t>Interest, Late Fee, Penalty for Delayed Payment-Date of additional amount Received</a:t>
            </a:r>
          </a:p>
          <a:p>
            <a:r>
              <a:rPr lang="en-US" dirty="0" smtClean="0"/>
              <a:t>Payment Date-Book entry or Bank Account credited/debited whichever is earlier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1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
            <a:ext cx="8229600" cy="857250"/>
          </a:xfrm>
        </p:spPr>
        <p:txBody>
          <a:bodyPr>
            <a:normAutofit/>
          </a:bodyPr>
          <a:lstStyle/>
          <a:p>
            <a:r>
              <a:rPr lang="en-US" sz="3600" b="1" dirty="0" smtClean="0">
                <a:latin typeface="Times New Roman" pitchFamily="18" charset="0"/>
                <a:cs typeface="Times New Roman" pitchFamily="18" charset="0"/>
              </a:rPr>
              <a:t>Sec. 13 – </a:t>
            </a:r>
            <a:r>
              <a:rPr lang="en-US" sz="3600" b="1" dirty="0">
                <a:latin typeface="Times New Roman" pitchFamily="18" charset="0"/>
                <a:cs typeface="Times New Roman" pitchFamily="18" charset="0"/>
              </a:rPr>
              <a:t>T</a:t>
            </a:r>
            <a:r>
              <a:rPr lang="en-US" sz="3600" b="1" dirty="0" smtClean="0">
                <a:latin typeface="Times New Roman" pitchFamily="18" charset="0"/>
                <a:cs typeface="Times New Roman" pitchFamily="18" charset="0"/>
              </a:rPr>
              <a:t>ime of Supply of Service</a:t>
            </a:r>
            <a:endParaRPr lang="en-US" sz="3600" b="1" dirty="0">
              <a:latin typeface="Times New Roman" pitchFamily="18" charset="0"/>
              <a:cs typeface="Times New Roman" pitchFamily="18" charset="0"/>
            </a:endParaRPr>
          </a:p>
        </p:txBody>
      </p:sp>
      <p:sp>
        <p:nvSpPr>
          <p:cNvPr id="10" name="Rectangle 9"/>
          <p:cNvSpPr/>
          <p:nvPr/>
        </p:nvSpPr>
        <p:spPr>
          <a:xfrm>
            <a:off x="304800" y="1962150"/>
            <a:ext cx="2667000" cy="1447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latin typeface="Cambria" pitchFamily="18" charset="0"/>
              </a:rPr>
              <a:t>Service</a:t>
            </a:r>
            <a:endParaRPr lang="en-US" sz="2800" b="1" dirty="0">
              <a:solidFill>
                <a:schemeClr val="tx1"/>
              </a:solidFill>
              <a:latin typeface="Cambria" pitchFamily="18" charset="0"/>
            </a:endParaRPr>
          </a:p>
        </p:txBody>
      </p:sp>
      <p:cxnSp>
        <p:nvCxnSpPr>
          <p:cNvPr id="12" name="Straight Arrow Connector 11"/>
          <p:cNvCxnSpPr/>
          <p:nvPr/>
        </p:nvCxnSpPr>
        <p:spPr>
          <a:xfrm flipV="1">
            <a:off x="2971800" y="1314450"/>
            <a:ext cx="1418492" cy="1409700"/>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6" idx="1"/>
          </p:cNvCxnSpPr>
          <p:nvPr/>
        </p:nvCxnSpPr>
        <p:spPr>
          <a:xfrm>
            <a:off x="3009900" y="2678723"/>
            <a:ext cx="1380392" cy="254977"/>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407877" y="676275"/>
            <a:ext cx="4495800" cy="1447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smtClean="0">
                <a:solidFill>
                  <a:schemeClr val="tx1"/>
                </a:solidFill>
                <a:latin typeface="Cambria" pitchFamily="18" charset="0"/>
              </a:rPr>
              <a:t>Output Supply-</a:t>
            </a:r>
          </a:p>
          <a:p>
            <a:pPr algn="just"/>
            <a:endParaRPr lang="en-US" sz="1600" b="1" dirty="0" smtClean="0">
              <a:solidFill>
                <a:schemeClr val="tx1"/>
              </a:solidFill>
              <a:latin typeface="Cambria" pitchFamily="18" charset="0"/>
            </a:endParaRPr>
          </a:p>
          <a:p>
            <a:pPr marL="285750" indent="-285750" algn="just">
              <a:buFont typeface="Wingdings" charset="2"/>
              <a:buChar char="Ø"/>
            </a:pPr>
            <a:r>
              <a:rPr lang="en-US" sz="1600" b="1" dirty="0" smtClean="0">
                <a:solidFill>
                  <a:schemeClr val="tx1"/>
                </a:solidFill>
                <a:latin typeface="Cambria" pitchFamily="18" charset="0"/>
              </a:rPr>
              <a:t>Date of Invoice</a:t>
            </a:r>
          </a:p>
          <a:p>
            <a:pPr marL="285750" indent="-285750" algn="just">
              <a:buFont typeface="Wingdings" charset="2"/>
              <a:buChar char="Ø"/>
            </a:pPr>
            <a:r>
              <a:rPr lang="en-US" sz="1600" b="1" dirty="0" smtClean="0">
                <a:solidFill>
                  <a:schemeClr val="tx1"/>
                </a:solidFill>
                <a:latin typeface="Cambria" pitchFamily="18" charset="0"/>
              </a:rPr>
              <a:t>Date of Payment Received</a:t>
            </a:r>
          </a:p>
          <a:p>
            <a:pPr marL="285750" indent="-285750" algn="just">
              <a:buFont typeface="Wingdings" charset="2"/>
              <a:buChar char="Ø"/>
            </a:pPr>
            <a:r>
              <a:rPr lang="en-US" sz="1600" b="1" dirty="0" smtClean="0">
                <a:solidFill>
                  <a:schemeClr val="tx1"/>
                </a:solidFill>
                <a:latin typeface="Cambria" pitchFamily="18" charset="0"/>
              </a:rPr>
              <a:t>Date of Provision of Service-If bill not issued within prescribed time (30days)</a:t>
            </a:r>
            <a:endParaRPr lang="en-US" dirty="0">
              <a:solidFill>
                <a:schemeClr val="tx1"/>
              </a:solidFill>
            </a:endParaRPr>
          </a:p>
        </p:txBody>
      </p:sp>
      <p:sp>
        <p:nvSpPr>
          <p:cNvPr id="16" name="Rectangle 15"/>
          <p:cNvSpPr/>
          <p:nvPr/>
        </p:nvSpPr>
        <p:spPr>
          <a:xfrm>
            <a:off x="4390292" y="2362200"/>
            <a:ext cx="4038600" cy="11430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smtClean="0">
                <a:solidFill>
                  <a:schemeClr val="tx1"/>
                </a:solidFill>
                <a:latin typeface="Cambria" pitchFamily="18" charset="0"/>
              </a:rPr>
              <a:t>Reverse Charge-</a:t>
            </a:r>
            <a:endParaRPr lang="en-US" sz="1600" b="1" dirty="0">
              <a:solidFill>
                <a:schemeClr val="tx1"/>
              </a:solidFill>
              <a:latin typeface="Cambria" pitchFamily="18" charset="0"/>
            </a:endParaRPr>
          </a:p>
          <a:p>
            <a:pPr algn="just"/>
            <a:endParaRPr lang="en-US" sz="1600" b="1" dirty="0">
              <a:solidFill>
                <a:schemeClr val="tx1"/>
              </a:solidFill>
              <a:latin typeface="Cambria" pitchFamily="18" charset="0"/>
            </a:endParaRPr>
          </a:p>
          <a:p>
            <a:pPr marL="285750" indent="-285750" algn="just">
              <a:buFont typeface="Wingdings" charset="2"/>
              <a:buChar char="Ø"/>
            </a:pPr>
            <a:r>
              <a:rPr lang="en-US" sz="1600" b="1" dirty="0" smtClean="0">
                <a:solidFill>
                  <a:schemeClr val="tx1"/>
                </a:solidFill>
                <a:latin typeface="Cambria" pitchFamily="18" charset="0"/>
              </a:rPr>
              <a:t>Date </a:t>
            </a:r>
            <a:r>
              <a:rPr lang="en-US" sz="1600" b="1" dirty="0">
                <a:solidFill>
                  <a:schemeClr val="tx1"/>
                </a:solidFill>
                <a:latin typeface="Cambria" pitchFamily="18" charset="0"/>
              </a:rPr>
              <a:t>of </a:t>
            </a:r>
            <a:r>
              <a:rPr lang="en-US" sz="1600" b="1" dirty="0" smtClean="0">
                <a:solidFill>
                  <a:schemeClr val="tx1"/>
                </a:solidFill>
                <a:latin typeface="Cambria" pitchFamily="18" charset="0"/>
              </a:rPr>
              <a:t>Payment</a:t>
            </a:r>
          </a:p>
          <a:p>
            <a:pPr marL="285750" indent="-285750" algn="just">
              <a:buFont typeface="Wingdings" charset="2"/>
              <a:buChar char="Ø"/>
            </a:pPr>
            <a:r>
              <a:rPr lang="en-US" sz="1600" b="1" dirty="0" smtClean="0">
                <a:solidFill>
                  <a:schemeClr val="tx1"/>
                </a:solidFill>
                <a:latin typeface="Cambria" pitchFamily="18" charset="0"/>
              </a:rPr>
              <a:t>Day after 60</a:t>
            </a:r>
            <a:r>
              <a:rPr lang="en-US" sz="1600" b="1" baseline="30000" dirty="0" smtClean="0">
                <a:solidFill>
                  <a:schemeClr val="tx1"/>
                </a:solidFill>
                <a:latin typeface="Cambria" pitchFamily="18" charset="0"/>
              </a:rPr>
              <a:t>th</a:t>
            </a:r>
            <a:r>
              <a:rPr lang="en-US" sz="1600" b="1" dirty="0" smtClean="0">
                <a:solidFill>
                  <a:schemeClr val="tx1"/>
                </a:solidFill>
                <a:latin typeface="Cambria" pitchFamily="18" charset="0"/>
              </a:rPr>
              <a:t> days of issue of Invoice</a:t>
            </a:r>
            <a:endParaRPr lang="en-US" sz="1600" dirty="0">
              <a:solidFill>
                <a:schemeClr val="tx1"/>
              </a:solidFill>
            </a:endParaRPr>
          </a:p>
        </p:txBody>
      </p:sp>
      <p:cxnSp>
        <p:nvCxnSpPr>
          <p:cNvPr id="8" name="Straight Arrow Connector 7"/>
          <p:cNvCxnSpPr/>
          <p:nvPr/>
        </p:nvCxnSpPr>
        <p:spPr>
          <a:xfrm>
            <a:off x="2971800" y="2678723"/>
            <a:ext cx="1333500" cy="1950427"/>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343400" y="3858358"/>
            <a:ext cx="4038600" cy="11430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smtClean="0">
                <a:solidFill>
                  <a:schemeClr val="tx1"/>
                </a:solidFill>
                <a:latin typeface="Cambria" pitchFamily="18" charset="0"/>
              </a:rPr>
              <a:t>Reverse Charge- Import of Service</a:t>
            </a:r>
            <a:r>
              <a:rPr lang="en-US" sz="1600" b="1" dirty="0">
                <a:solidFill>
                  <a:schemeClr val="tx1"/>
                </a:solidFill>
                <a:latin typeface="Cambria" pitchFamily="18" charset="0"/>
              </a:rPr>
              <a:t> </a:t>
            </a:r>
            <a:r>
              <a:rPr lang="en-US" sz="1600" b="1" dirty="0" smtClean="0">
                <a:solidFill>
                  <a:schemeClr val="tx1"/>
                </a:solidFill>
                <a:latin typeface="Cambria" pitchFamily="18" charset="0"/>
              </a:rPr>
              <a:t>from Associates Person-</a:t>
            </a:r>
            <a:endParaRPr lang="en-US" sz="1600" b="1" strike="sngStrike" dirty="0">
              <a:solidFill>
                <a:schemeClr val="tx1"/>
              </a:solidFill>
              <a:latin typeface="Cambria" pitchFamily="18" charset="0"/>
            </a:endParaRPr>
          </a:p>
          <a:p>
            <a:pPr marL="285750" indent="-285750" algn="just">
              <a:buFont typeface="Wingdings" charset="2"/>
              <a:buChar char="Ø"/>
            </a:pPr>
            <a:r>
              <a:rPr lang="en-US" sz="1600" b="1" dirty="0">
                <a:solidFill>
                  <a:schemeClr val="tx1"/>
                </a:solidFill>
                <a:latin typeface="Cambria" pitchFamily="18" charset="0"/>
              </a:rPr>
              <a:t>Date </a:t>
            </a:r>
            <a:r>
              <a:rPr lang="en-US" sz="1600" b="1" dirty="0" smtClean="0">
                <a:solidFill>
                  <a:schemeClr val="tx1"/>
                </a:solidFill>
                <a:latin typeface="Cambria" pitchFamily="18" charset="0"/>
              </a:rPr>
              <a:t>of entry in Books</a:t>
            </a:r>
          </a:p>
          <a:p>
            <a:pPr marL="285750" indent="-285750" algn="just">
              <a:buFont typeface="Wingdings" charset="2"/>
              <a:buChar char="Ø"/>
            </a:pPr>
            <a:r>
              <a:rPr lang="en-US" sz="1600" b="1" dirty="0" smtClean="0">
                <a:solidFill>
                  <a:schemeClr val="tx1"/>
                </a:solidFill>
                <a:latin typeface="Cambria" pitchFamily="18" charset="0"/>
              </a:rPr>
              <a:t>Date of Payment </a:t>
            </a:r>
            <a:endParaRPr lang="en-US" sz="1600" dirty="0">
              <a:solidFill>
                <a:schemeClr val="tx1"/>
              </a:solidFill>
            </a:endParaRPr>
          </a:p>
        </p:txBody>
      </p:sp>
    </p:spTree>
    <p:extLst>
      <p:ext uri="{BB962C8B-B14F-4D97-AF65-F5344CB8AC3E}">
        <p14:creationId xmlns:p14="http://schemas.microsoft.com/office/powerpoint/2010/main" val="821367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1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1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ox(in)">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6"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
            <a:ext cx="8229600" cy="857250"/>
          </a:xfrm>
        </p:spPr>
        <p:txBody>
          <a:bodyPr>
            <a:normAutofit/>
          </a:bodyPr>
          <a:lstStyle/>
          <a:p>
            <a:r>
              <a:rPr lang="en-US" sz="3600" b="1" smtClean="0">
                <a:latin typeface="Times New Roman" pitchFamily="18" charset="0"/>
                <a:cs typeface="Times New Roman" pitchFamily="18" charset="0"/>
              </a:rPr>
              <a:t>Time </a:t>
            </a:r>
            <a:r>
              <a:rPr lang="en-US" sz="3600" b="1" dirty="0" smtClean="0">
                <a:latin typeface="Times New Roman" pitchFamily="18" charset="0"/>
                <a:cs typeface="Times New Roman" pitchFamily="18" charset="0"/>
              </a:rPr>
              <a:t>of Supply of Voucher</a:t>
            </a:r>
            <a:endParaRPr lang="en-US" sz="3600" b="1" dirty="0">
              <a:latin typeface="Times New Roman" pitchFamily="18" charset="0"/>
              <a:cs typeface="Times New Roman" pitchFamily="18" charset="0"/>
            </a:endParaRPr>
          </a:p>
        </p:txBody>
      </p:sp>
      <p:sp>
        <p:nvSpPr>
          <p:cNvPr id="10" name="Rectangle 9"/>
          <p:cNvSpPr/>
          <p:nvPr/>
        </p:nvSpPr>
        <p:spPr>
          <a:xfrm>
            <a:off x="304800" y="1962150"/>
            <a:ext cx="2667000" cy="1447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latin typeface="Cambria" pitchFamily="18" charset="0"/>
              </a:rPr>
              <a:t>Supply</a:t>
            </a:r>
            <a:endParaRPr lang="en-US" sz="2800" b="1" dirty="0">
              <a:solidFill>
                <a:schemeClr val="tx1"/>
              </a:solidFill>
              <a:latin typeface="Cambria" pitchFamily="18" charset="0"/>
            </a:endParaRPr>
          </a:p>
        </p:txBody>
      </p:sp>
      <p:cxnSp>
        <p:nvCxnSpPr>
          <p:cNvPr id="12" name="Straight Arrow Connector 11"/>
          <p:cNvCxnSpPr>
            <a:stCxn id="10" idx="3"/>
          </p:cNvCxnSpPr>
          <p:nvPr/>
        </p:nvCxnSpPr>
        <p:spPr>
          <a:xfrm flipV="1">
            <a:off x="2971800" y="2190750"/>
            <a:ext cx="762000" cy="495300"/>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638800" y="838199"/>
            <a:ext cx="2819400" cy="1657351"/>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smtClean="0">
                <a:solidFill>
                  <a:schemeClr val="tx1"/>
                </a:solidFill>
                <a:latin typeface="Cambria" pitchFamily="18" charset="0"/>
              </a:rPr>
              <a:t>Date of Issue of Voucher</a:t>
            </a:r>
            <a:endParaRPr lang="en-US" dirty="0">
              <a:solidFill>
                <a:schemeClr val="tx1"/>
              </a:solidFill>
            </a:endParaRPr>
          </a:p>
        </p:txBody>
      </p:sp>
      <p:cxnSp>
        <p:nvCxnSpPr>
          <p:cNvPr id="8" name="Straight Arrow Connector 7"/>
          <p:cNvCxnSpPr/>
          <p:nvPr/>
        </p:nvCxnSpPr>
        <p:spPr>
          <a:xfrm>
            <a:off x="3001108" y="2686050"/>
            <a:ext cx="457200" cy="952500"/>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638800" y="3333750"/>
            <a:ext cx="2743200" cy="166760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smtClean="0">
                <a:solidFill>
                  <a:schemeClr val="tx1"/>
                </a:solidFill>
                <a:latin typeface="Cambria" pitchFamily="18" charset="0"/>
              </a:rPr>
              <a:t>Date of Redemption </a:t>
            </a:r>
            <a:r>
              <a:rPr lang="en-US" sz="1600" b="1" smtClean="0">
                <a:solidFill>
                  <a:schemeClr val="tx1"/>
                </a:solidFill>
                <a:latin typeface="Cambria" pitchFamily="18" charset="0"/>
              </a:rPr>
              <a:t>of Voucher</a:t>
            </a:r>
            <a:endParaRPr lang="en-US" sz="1600" dirty="0">
              <a:solidFill>
                <a:schemeClr val="tx1"/>
              </a:solidFill>
            </a:endParaRPr>
          </a:p>
        </p:txBody>
      </p:sp>
      <p:sp>
        <p:nvSpPr>
          <p:cNvPr id="5" name="TextBox 4"/>
          <p:cNvSpPr txBox="1"/>
          <p:nvPr/>
        </p:nvSpPr>
        <p:spPr>
          <a:xfrm>
            <a:off x="3698631" y="1962150"/>
            <a:ext cx="1253420" cy="369332"/>
          </a:xfrm>
          <a:prstGeom prst="rect">
            <a:avLst/>
          </a:prstGeom>
          <a:solidFill>
            <a:schemeClr val="bg1">
              <a:lumMod val="85000"/>
            </a:schemeClr>
          </a:solidFill>
          <a:ln>
            <a:solidFill>
              <a:schemeClr val="accent1"/>
            </a:solidFill>
          </a:ln>
        </p:spPr>
        <p:txBody>
          <a:bodyPr wrap="none" rtlCol="0">
            <a:spAutoFit/>
          </a:bodyPr>
          <a:lstStyle/>
          <a:p>
            <a:r>
              <a:rPr lang="en-US" dirty="0" smtClean="0"/>
              <a:t>Identifiable</a:t>
            </a:r>
            <a:endParaRPr lang="en-US" dirty="0"/>
          </a:p>
        </p:txBody>
      </p:sp>
      <p:sp>
        <p:nvSpPr>
          <p:cNvPr id="17" name="TextBox 16"/>
          <p:cNvSpPr txBox="1"/>
          <p:nvPr/>
        </p:nvSpPr>
        <p:spPr>
          <a:xfrm>
            <a:off x="3458308" y="3358634"/>
            <a:ext cx="1654171" cy="369332"/>
          </a:xfrm>
          <a:prstGeom prst="rect">
            <a:avLst/>
          </a:prstGeom>
          <a:solidFill>
            <a:schemeClr val="bg1">
              <a:lumMod val="85000"/>
            </a:schemeClr>
          </a:solidFill>
        </p:spPr>
        <p:txBody>
          <a:bodyPr wrap="none" rtlCol="0">
            <a:spAutoFit/>
          </a:bodyPr>
          <a:lstStyle/>
          <a:p>
            <a:r>
              <a:rPr lang="en-US" dirty="0" smtClean="0"/>
              <a:t>Not Identifiable</a:t>
            </a:r>
            <a:endParaRPr lang="en-US" dirty="0"/>
          </a:p>
        </p:txBody>
      </p:sp>
      <p:cxnSp>
        <p:nvCxnSpPr>
          <p:cNvPr id="18" name="Straight Arrow Connector 17"/>
          <p:cNvCxnSpPr/>
          <p:nvPr/>
        </p:nvCxnSpPr>
        <p:spPr>
          <a:xfrm flipV="1">
            <a:off x="4968397" y="1859518"/>
            <a:ext cx="595887" cy="331232"/>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5077696" y="3544765"/>
            <a:ext cx="561104" cy="398585"/>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31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ox(in)">
                                      <p:cBhvr>
                                        <p:cTn id="22" dur="1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1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ox(in)">
                                      <p:cBhvr>
                                        <p:cTn id="32" dur="1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ox(in)">
                                      <p:cBhvr>
                                        <p:cTn id="37" dur="10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308371"/>
          </a:xfrm>
        </p:spPr>
        <p:txBody>
          <a:bodyPr>
            <a:normAutofit fontScale="90000"/>
          </a:bodyPr>
          <a:lstStyle/>
          <a:p>
            <a:r>
              <a:rPr lang="en-US" dirty="0" smtClean="0"/>
              <a:t>Voucher</a:t>
            </a:r>
            <a:endParaRPr lang="en-US" dirty="0"/>
          </a:p>
        </p:txBody>
      </p:sp>
      <p:sp>
        <p:nvSpPr>
          <p:cNvPr id="3" name="Content Placeholder 2"/>
          <p:cNvSpPr>
            <a:spLocks noGrp="1"/>
          </p:cNvSpPr>
          <p:nvPr>
            <p:ph idx="1"/>
          </p:nvPr>
        </p:nvSpPr>
        <p:spPr>
          <a:xfrm>
            <a:off x="304800" y="590551"/>
            <a:ext cx="8382000" cy="1219199"/>
          </a:xfrm>
          <a:solidFill>
            <a:schemeClr val="bg1">
              <a:lumMod val="95000"/>
            </a:schemeClr>
          </a:solidFill>
          <a:ln>
            <a:solidFill>
              <a:srgbClr val="00A7E2"/>
            </a:solidFill>
          </a:ln>
        </p:spPr>
        <p:txBody>
          <a:bodyPr>
            <a:normAutofit/>
          </a:bodyPr>
          <a:lstStyle/>
          <a:p>
            <a:pPr marL="0" indent="0" algn="just">
              <a:buNone/>
            </a:pPr>
            <a:r>
              <a:rPr lang="en-US" sz="1400" dirty="0" smtClean="0"/>
              <a:t>Meaning of Voucher as per Sec. 2(</a:t>
            </a:r>
            <a:r>
              <a:rPr lang="en-US" sz="1400" i="1" dirty="0" smtClean="0"/>
              <a:t>118</a:t>
            </a:r>
            <a:r>
              <a:rPr lang="en-US" sz="1400" dirty="0" smtClean="0"/>
              <a:t>)</a:t>
            </a:r>
          </a:p>
          <a:p>
            <a:pPr algn="just"/>
            <a:r>
              <a:rPr lang="en-US" sz="1400" dirty="0" smtClean="0"/>
              <a:t> </a:t>
            </a:r>
            <a:r>
              <a:rPr lang="en-US" sz="1400" dirty="0"/>
              <a:t>“voucher” means an instrument where there is an obligation to accept it as consideration or part consideration for a supply of goods or services or both and where the goods or services or both to be supplied or the identities of their potential suppliers are either indicated on the instrument itself or in related documentation, including the terms and conditions of use of such </a:t>
            </a:r>
            <a:r>
              <a:rPr lang="en-US" sz="1400" dirty="0" smtClean="0"/>
              <a:t>instrument. </a:t>
            </a:r>
          </a:p>
          <a:p>
            <a:pPr algn="just"/>
            <a:endParaRPr lang="en-US" sz="1400" dirty="0"/>
          </a:p>
        </p:txBody>
      </p:sp>
      <p:sp>
        <p:nvSpPr>
          <p:cNvPr id="5" name="TextBox 4"/>
          <p:cNvSpPr txBox="1"/>
          <p:nvPr/>
        </p:nvSpPr>
        <p:spPr>
          <a:xfrm>
            <a:off x="304800" y="3223491"/>
            <a:ext cx="8382000" cy="1754326"/>
          </a:xfrm>
          <a:prstGeom prst="rect">
            <a:avLst/>
          </a:prstGeom>
          <a:solidFill>
            <a:schemeClr val="bg1">
              <a:lumMod val="95000"/>
            </a:schemeClr>
          </a:solidFill>
          <a:ln>
            <a:solidFill>
              <a:srgbClr val="00A7E2"/>
            </a:solidFill>
          </a:ln>
        </p:spPr>
        <p:txBody>
          <a:bodyPr wrap="square" rtlCol="0">
            <a:spAutoFit/>
          </a:bodyPr>
          <a:lstStyle/>
          <a:p>
            <a:pPr algn="just"/>
            <a:r>
              <a:rPr lang="en-US" dirty="0" smtClean="0"/>
              <a:t>Value of Voucher as per Rule </a:t>
            </a:r>
            <a:r>
              <a:rPr lang="en-US" dirty="0"/>
              <a:t>6(6) of Valuation Rules,</a:t>
            </a:r>
          </a:p>
          <a:p>
            <a:pPr algn="just"/>
            <a:r>
              <a:rPr lang="en-US" dirty="0"/>
              <a:t>The value of a token, or a voucher, or a coupon, or a stamp (other than postage stamp) which is redeemable against a supply of goods or services or both shall be equal to the money value of the goods or services or both redeemable against such token, voucher, coupon, or stamp. </a:t>
            </a:r>
          </a:p>
          <a:p>
            <a:endParaRPr lang="en-US" dirty="0"/>
          </a:p>
        </p:txBody>
      </p:sp>
      <p:sp>
        <p:nvSpPr>
          <p:cNvPr id="6" name="TextBox 5"/>
          <p:cNvSpPr txBox="1"/>
          <p:nvPr/>
        </p:nvSpPr>
        <p:spPr>
          <a:xfrm>
            <a:off x="304800" y="1928091"/>
            <a:ext cx="8305800" cy="1169551"/>
          </a:xfrm>
          <a:prstGeom prst="rect">
            <a:avLst/>
          </a:prstGeom>
          <a:solidFill>
            <a:schemeClr val="bg1">
              <a:lumMod val="95000"/>
            </a:schemeClr>
          </a:solidFill>
          <a:ln>
            <a:solidFill>
              <a:schemeClr val="accent1"/>
            </a:solidFill>
          </a:ln>
        </p:spPr>
        <p:txBody>
          <a:bodyPr wrap="square" rtlCol="0">
            <a:spAutoFit/>
          </a:bodyPr>
          <a:lstStyle/>
          <a:p>
            <a:pPr algn="just"/>
            <a:r>
              <a:rPr lang="en-US" sz="1400" dirty="0" smtClean="0"/>
              <a:t>S.2 (</a:t>
            </a:r>
            <a:r>
              <a:rPr lang="en-US" sz="1400" i="1" dirty="0" smtClean="0"/>
              <a:t>75</a:t>
            </a:r>
            <a:r>
              <a:rPr lang="en-US" sz="1400" dirty="0"/>
              <a:t>) “money” means the Indian legal tender or any foreign currency, </a:t>
            </a:r>
            <a:r>
              <a:rPr lang="en-US" sz="1400" dirty="0" err="1"/>
              <a:t>cheque</a:t>
            </a:r>
            <a:r>
              <a:rPr lang="en-US" sz="1400" dirty="0"/>
              <a:t>, promissory note, bill of exchange, letter of credit, draft, pay order, </a:t>
            </a:r>
            <a:r>
              <a:rPr lang="en-US" sz="1400" dirty="0" err="1"/>
              <a:t>traveller</a:t>
            </a:r>
            <a:r>
              <a:rPr lang="en-US" sz="1400" dirty="0"/>
              <a:t> </a:t>
            </a:r>
            <a:r>
              <a:rPr lang="en-US" sz="1400" dirty="0" err="1"/>
              <a:t>cheque</a:t>
            </a:r>
            <a:r>
              <a:rPr lang="en-US" sz="1400" dirty="0"/>
              <a:t>, money order, postal or electronic remittance or any other instrument </a:t>
            </a:r>
            <a:r>
              <a:rPr lang="en-US" sz="1400" dirty="0" err="1"/>
              <a:t>recognised</a:t>
            </a:r>
            <a:r>
              <a:rPr lang="en-US" sz="1400" dirty="0"/>
              <a:t> by the Reserve Bank of India when used as a consideration to settle an obligation or exchange with Indian legal tender of another denomination but shall not include any currency that is held for its numismatic </a:t>
            </a:r>
            <a:r>
              <a:rPr lang="en-US" sz="1400" dirty="0" smtClean="0"/>
              <a:t>value</a:t>
            </a:r>
            <a:endParaRPr lang="en-US" sz="1400" dirty="0"/>
          </a:p>
        </p:txBody>
      </p:sp>
    </p:spTree>
    <p:extLst>
      <p:ext uri="{BB962C8B-B14F-4D97-AF65-F5344CB8AC3E}">
        <p14:creationId xmlns:p14="http://schemas.microsoft.com/office/powerpoint/2010/main" val="11654379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Sec.14 Change in Rate of Tax</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01238865"/>
              </p:ext>
            </p:extLst>
          </p:nvPr>
        </p:nvGraphicFramePr>
        <p:xfrm>
          <a:off x="990593" y="1200150"/>
          <a:ext cx="7315205" cy="3408976"/>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381007"/>
                <a:gridCol w="2545075"/>
                <a:gridCol w="1463041"/>
                <a:gridCol w="1463041"/>
                <a:gridCol w="1463041"/>
              </a:tblGrid>
              <a:tr h="459008">
                <a:tc>
                  <a:txBody>
                    <a:bodyPr/>
                    <a:lstStyle/>
                    <a:p>
                      <a:pPr algn="just" fontAlgn="ctr"/>
                      <a:r>
                        <a:rPr lang="en-US" sz="1200" u="none" strike="noStrike">
                          <a:effectLst/>
                        </a:rPr>
                        <a:t>S. No.</a:t>
                      </a:r>
                      <a:endParaRPr lang="en-GB" sz="1200" b="0" i="0" u="none" strike="noStrike">
                        <a:solidFill>
                          <a:srgbClr val="353435"/>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sz="1200" u="none" strike="noStrike" dirty="0">
                          <a:effectLst/>
                        </a:rPr>
                        <a:t>In case a </a:t>
                      </a:r>
                      <a:r>
                        <a:rPr lang="en-US" sz="1200" b="1" u="none" strike="noStrike" dirty="0">
                          <a:effectLst/>
                        </a:rPr>
                        <a:t>taxable Supply </a:t>
                      </a:r>
                      <a:r>
                        <a:rPr lang="en-US" sz="1200" u="none" strike="noStrike" dirty="0">
                          <a:effectLst/>
                        </a:rPr>
                        <a:t>has been </a:t>
                      </a:r>
                      <a:r>
                        <a:rPr lang="en-US" sz="1200" b="1" u="none" strike="noStrike" dirty="0">
                          <a:effectLst/>
                        </a:rPr>
                        <a:t>provided</a:t>
                      </a:r>
                      <a:endParaRPr lang="en-GB" sz="1200" b="1" i="0" u="none" strike="noStrike" dirty="0">
                        <a:solidFill>
                          <a:srgbClr val="353435"/>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just" fontAlgn="ctr"/>
                      <a:r>
                        <a:rPr lang="en-US" sz="1200" u="none" strike="noStrike" dirty="0" smtClean="0">
                          <a:effectLst/>
                        </a:rPr>
                        <a:t> </a:t>
                      </a:r>
                      <a:r>
                        <a:rPr lang="en-US" sz="1200" b="1" u="none" strike="noStrike" dirty="0" smtClean="0">
                          <a:effectLst/>
                        </a:rPr>
                        <a:t>Invoice</a:t>
                      </a:r>
                      <a:r>
                        <a:rPr lang="en-US" sz="1200" u="none" strike="noStrike" dirty="0" smtClean="0">
                          <a:effectLst/>
                        </a:rPr>
                        <a:t> </a:t>
                      </a:r>
                      <a:r>
                        <a:rPr lang="en-US" sz="1200" u="none" strike="noStrike" dirty="0">
                          <a:effectLst/>
                        </a:rPr>
                        <a:t>has been issued</a:t>
                      </a:r>
                      <a:endParaRPr lang="en-GB" sz="1200" b="0" i="0" u="none" strike="noStrike" dirty="0">
                        <a:solidFill>
                          <a:srgbClr val="353435"/>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just" fontAlgn="ctr"/>
                      <a:r>
                        <a:rPr lang="en-US" sz="1200" b="1" u="none" strike="noStrike" dirty="0">
                          <a:effectLst/>
                        </a:rPr>
                        <a:t>Payment</a:t>
                      </a:r>
                      <a:r>
                        <a:rPr lang="en-US" sz="1200" u="none" strike="noStrike" dirty="0">
                          <a:effectLst/>
                        </a:rPr>
                        <a:t> received for the invoice</a:t>
                      </a:r>
                      <a:endParaRPr lang="en-GB" sz="1200" b="0" i="0" u="none" strike="noStrike" dirty="0">
                        <a:solidFill>
                          <a:srgbClr val="353435"/>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just" fontAlgn="ctr"/>
                      <a:r>
                        <a:rPr lang="en-US" sz="1200" u="none" strike="noStrike" dirty="0">
                          <a:effectLst/>
                        </a:rPr>
                        <a:t>Applicable Rate</a:t>
                      </a:r>
                      <a:endParaRPr lang="en-GB" sz="1200" b="0" i="0" u="none" strike="noStrike" dirty="0">
                        <a:solidFill>
                          <a:srgbClr val="353435"/>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r>
              <a:tr h="730534">
                <a:tc>
                  <a:txBody>
                    <a:bodyPr/>
                    <a:lstStyle/>
                    <a:p>
                      <a:pPr algn="just" fontAlgn="ctr"/>
                      <a:r>
                        <a:rPr lang="en-US" sz="1200" u="none" strike="noStrike">
                          <a:effectLst/>
                        </a:rPr>
                        <a:t>1</a:t>
                      </a:r>
                      <a:endParaRPr lang="en-GB" sz="1200" b="0" i="0" u="none" strike="noStrike">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just" fontAlgn="ctr"/>
                      <a:r>
                        <a:rPr lang="en-US" sz="1200" b="1" u="none" strike="noStrike" dirty="0">
                          <a:effectLst/>
                        </a:rPr>
                        <a:t>BEFORE</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sz="1200" b="1" u="none" strike="noStrike" dirty="0">
                          <a:effectLst/>
                        </a:rPr>
                        <a:t>AFTER</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sz="1200" b="1" u="none" strike="noStrike" dirty="0">
                          <a:effectLst/>
                        </a:rPr>
                        <a:t>AFTER</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effectLst/>
                        </a:rPr>
                        <a:t>New Rate</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path path="circle">
                        <a:fillToRect l="100000" t="100000"/>
                      </a:path>
                      <a:tileRect r="-100000" b="-100000"/>
                    </a:gradFill>
                  </a:tcPr>
                </a:tc>
              </a:tr>
              <a:tr h="368500">
                <a:tc>
                  <a:txBody>
                    <a:bodyPr/>
                    <a:lstStyle/>
                    <a:p>
                      <a:pPr algn="just" fontAlgn="ctr"/>
                      <a:r>
                        <a:rPr lang="en-US" sz="1200" u="none" strike="noStrike" dirty="0">
                          <a:effectLst/>
                        </a:rPr>
                        <a:t>2</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a:txBody>
                    <a:bodyPr/>
                    <a:lstStyle/>
                    <a:p>
                      <a:pPr algn="just" fontAlgn="ctr"/>
                      <a:r>
                        <a:rPr lang="en-US" sz="1200" b="1" u="none" strike="noStrike" dirty="0">
                          <a:effectLst/>
                        </a:rPr>
                        <a:t>BEFORE</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sz="1200" b="1" u="none" strike="noStrike" dirty="0">
                          <a:effectLst/>
                        </a:rPr>
                        <a:t>AFTER</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effectLst/>
                        </a:rPr>
                        <a:t>Old Rate</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path path="circle">
                        <a:fillToRect l="100000" t="100000"/>
                      </a:path>
                      <a:tileRect r="-100000" b="-100000"/>
                    </a:gradFill>
                  </a:tcPr>
                </a:tc>
              </a:tr>
              <a:tr h="368500">
                <a:tc>
                  <a:txBody>
                    <a:bodyPr/>
                    <a:lstStyle/>
                    <a:p>
                      <a:pPr algn="just" fontAlgn="ctr"/>
                      <a:r>
                        <a:rPr lang="en-US" sz="1200" u="none" strike="noStrike">
                          <a:effectLst/>
                        </a:rPr>
                        <a:t>3</a:t>
                      </a:r>
                      <a:endParaRPr lang="en-GB" sz="1200" b="0" i="0" u="none" strike="noStrike">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a:txBody>
                    <a:bodyPr/>
                    <a:lstStyle/>
                    <a:p>
                      <a:pPr algn="just" fontAlgn="ctr"/>
                      <a:r>
                        <a:rPr lang="en-US" sz="1200" b="1" u="none" strike="noStrike" dirty="0">
                          <a:effectLst/>
                        </a:rPr>
                        <a:t>AFTER</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sz="1200" b="1" u="none" strike="noStrike" dirty="0">
                          <a:effectLst/>
                        </a:rPr>
                        <a:t>BEFORE</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effectLst/>
                        </a:rPr>
                        <a:t>Old Rate</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path path="circle">
                        <a:fillToRect l="100000" t="100000"/>
                      </a:path>
                      <a:tileRect r="-100000" b="-100000"/>
                    </a:gradFill>
                  </a:tcPr>
                </a:tc>
              </a:tr>
              <a:tr h="368500">
                <a:tc>
                  <a:txBody>
                    <a:bodyPr/>
                    <a:lstStyle/>
                    <a:p>
                      <a:pPr algn="just" fontAlgn="ctr"/>
                      <a:r>
                        <a:rPr lang="en-US" sz="1200" u="none" strike="noStrike">
                          <a:effectLst/>
                        </a:rPr>
                        <a:t>4</a:t>
                      </a:r>
                      <a:endParaRPr lang="en-GB" sz="1200" b="0" i="0" u="none" strike="noStrike">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just" fontAlgn="ctr"/>
                      <a:r>
                        <a:rPr lang="en-US" sz="1200" b="1" u="none" strike="noStrike" dirty="0">
                          <a:effectLst/>
                        </a:rPr>
                        <a:t>AFTER</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sz="1200" b="1" u="none" strike="noStrike" dirty="0">
                          <a:effectLst/>
                        </a:rPr>
                        <a:t>BEFOR</a:t>
                      </a:r>
                      <a:r>
                        <a:rPr lang="en-US" sz="1200" u="none" strike="noStrike" dirty="0">
                          <a:effectLst/>
                        </a:rPr>
                        <a:t>E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sz="1200" b="1" u="none" strike="noStrike" dirty="0">
                          <a:effectLst/>
                        </a:rPr>
                        <a:t>AFTER</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effectLst/>
                        </a:rPr>
                        <a:t>New Rate</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path path="circle">
                        <a:fillToRect l="100000" t="100000"/>
                      </a:path>
                      <a:tileRect r="-100000" b="-100000"/>
                    </a:gradFill>
                  </a:tcPr>
                </a:tc>
              </a:tr>
              <a:tr h="730534">
                <a:tc>
                  <a:txBody>
                    <a:bodyPr/>
                    <a:lstStyle/>
                    <a:p>
                      <a:pPr algn="just" fontAlgn="ctr"/>
                      <a:r>
                        <a:rPr lang="en-US" sz="1200" u="none" strike="noStrike" dirty="0">
                          <a:effectLst/>
                        </a:rPr>
                        <a:t>5</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a:txBody>
                    <a:bodyPr/>
                    <a:lstStyle/>
                    <a:p>
                      <a:pPr algn="just" fontAlgn="ctr"/>
                      <a:r>
                        <a:rPr lang="en-US" sz="1200" b="1" u="none" strike="noStrike" dirty="0">
                          <a:effectLst/>
                        </a:rPr>
                        <a:t>BEFORE</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sz="1200" b="1" u="none" strike="noStrike" dirty="0">
                          <a:effectLst/>
                        </a:rPr>
                        <a:t>BEFORE</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effectLst/>
                        </a:rPr>
                        <a:t>Old Rate</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path path="circle">
                        <a:fillToRect l="100000" t="100000"/>
                      </a:path>
                      <a:tileRect r="-100000" b="-100000"/>
                    </a:gradFill>
                  </a:tcPr>
                </a:tc>
              </a:tr>
              <a:tr h="368500">
                <a:tc>
                  <a:txBody>
                    <a:bodyPr/>
                    <a:lstStyle/>
                    <a:p>
                      <a:pPr algn="just" fontAlgn="ctr"/>
                      <a:r>
                        <a:rPr lang="en-US" sz="1200" u="none" strike="noStrike">
                          <a:effectLst/>
                        </a:rPr>
                        <a:t>6</a:t>
                      </a:r>
                      <a:endParaRPr lang="en-GB" sz="1200" b="0" i="0" u="none" strike="noStrike">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a:txBody>
                    <a:bodyPr/>
                    <a:lstStyle/>
                    <a:p>
                      <a:pPr algn="just" fontAlgn="ctr"/>
                      <a:r>
                        <a:rPr lang="en-US" sz="1200" b="1" u="none" strike="noStrike" dirty="0">
                          <a:effectLst/>
                        </a:rPr>
                        <a:t>AFTER</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sz="1200" b="1" u="none" strike="noStrike" dirty="0">
                          <a:effectLst/>
                        </a:rPr>
                        <a:t>BEFORE</a:t>
                      </a:r>
                      <a:r>
                        <a:rPr lang="en-US" sz="1200" u="none" strike="noStrike" dirty="0">
                          <a:effectLst/>
                        </a:rPr>
                        <a:t> the change in effective rate of tax</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effectLst/>
                        </a:rPr>
                        <a:t>New Rate</a:t>
                      </a:r>
                      <a:endParaRPr lang="en-GB" sz="12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path path="circle">
                        <a:fillToRect l="100000" t="100000"/>
                      </a:path>
                      <a:tileRect r="-100000" b="-100000"/>
                    </a:gradFill>
                  </a:tcPr>
                </a:tc>
              </a:tr>
            </a:tbl>
          </a:graphicData>
        </a:graphic>
      </p:graphicFrame>
    </p:spTree>
    <p:extLst>
      <p:ext uri="{BB962C8B-B14F-4D97-AF65-F5344CB8AC3E}">
        <p14:creationId xmlns:p14="http://schemas.microsoft.com/office/powerpoint/2010/main" val="11985534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9</a:t>
            </a:fld>
            <a:endParaRPr lang="en-IN"/>
          </a:p>
        </p:txBody>
      </p:sp>
      <p:sp>
        <p:nvSpPr>
          <p:cNvPr id="2" name="Title 1"/>
          <p:cNvSpPr>
            <a:spLocks noGrp="1"/>
          </p:cNvSpPr>
          <p:nvPr>
            <p:ph type="ctrTitle"/>
          </p:nvPr>
        </p:nvSpPr>
        <p:spPr>
          <a:xfrm>
            <a:off x="899592" y="1635646"/>
            <a:ext cx="7772400" cy="1481328"/>
          </a:xfrm>
        </p:spPr>
        <p:style>
          <a:lnRef idx="3">
            <a:schemeClr val="lt1"/>
          </a:lnRef>
          <a:fillRef idx="1">
            <a:schemeClr val="accent1"/>
          </a:fillRef>
          <a:effectRef idx="1">
            <a:schemeClr val="accent1"/>
          </a:effectRef>
          <a:fontRef idx="minor">
            <a:schemeClr val="lt1"/>
          </a:fontRef>
        </p:style>
        <p:txBody>
          <a:bodyPr>
            <a:noAutofit/>
          </a:bodyPr>
          <a:lstStyle/>
          <a:p>
            <a:r>
              <a:rPr lang="en-IN" dirty="0" smtClean="0"/>
              <a:t>Valuation of Supply under GST</a:t>
            </a:r>
            <a:endParaRPr lang="en-IN" sz="2400" dirty="0"/>
          </a:p>
        </p:txBody>
      </p:sp>
    </p:spTree>
    <p:extLst>
      <p:ext uri="{BB962C8B-B14F-4D97-AF65-F5344CB8AC3E}">
        <p14:creationId xmlns:p14="http://schemas.microsoft.com/office/powerpoint/2010/main" val="7450279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8673</TotalTime>
  <Words>2442</Words>
  <Application>Microsoft Macintosh PowerPoint</Application>
  <PresentationFormat>On-screen Show (16:9)</PresentationFormat>
  <Paragraphs>293</Paragraphs>
  <Slides>31</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Calibri</vt:lpstr>
      <vt:lpstr>Cambria</vt:lpstr>
      <vt:lpstr>Mangal</vt:lpstr>
      <vt:lpstr>Times New Roman</vt:lpstr>
      <vt:lpstr>Verdana</vt:lpstr>
      <vt:lpstr>Wingdings</vt:lpstr>
      <vt:lpstr>Office Theme</vt:lpstr>
      <vt:lpstr> Time and Value of Supply under GST</vt:lpstr>
      <vt:lpstr>Why are time and value of supply important</vt:lpstr>
      <vt:lpstr>Time of Supply under GST</vt:lpstr>
      <vt:lpstr>Sec. 12 – Time of Supply of Goods</vt:lpstr>
      <vt:lpstr>Sec. 13 – Time of Supply of Service</vt:lpstr>
      <vt:lpstr>Time of Supply of Voucher</vt:lpstr>
      <vt:lpstr>Voucher</vt:lpstr>
      <vt:lpstr>Sec.14 Change in Rate of Tax</vt:lpstr>
      <vt:lpstr>Valuation of Supply under GST</vt:lpstr>
      <vt:lpstr>Section 15 – Value of Taxable Supply</vt:lpstr>
      <vt:lpstr>Valuation of Supply Concepts</vt:lpstr>
      <vt:lpstr>Valuation of Supply Concepts</vt:lpstr>
      <vt:lpstr>Transaction Value </vt:lpstr>
      <vt:lpstr>Discounts/Incentives </vt:lpstr>
      <vt:lpstr>Valuation of Composite and Mix Supply</vt:lpstr>
      <vt:lpstr>Valuation Rules Concepts</vt:lpstr>
      <vt:lpstr>GST Valuation Rules</vt:lpstr>
      <vt:lpstr>Rule-1</vt:lpstr>
      <vt:lpstr>Rule 2: Parties are distinct/related, other than consignment agent</vt:lpstr>
      <vt:lpstr>Rule-4 Valuation on cost Rule-5 Residual Method</vt:lpstr>
      <vt:lpstr>GST Valuation Rules</vt:lpstr>
      <vt:lpstr>Rule 6: Valuation in Certain Cases</vt:lpstr>
      <vt:lpstr>Air Ticket Agent</vt:lpstr>
      <vt:lpstr>Life Insurance Premium</vt:lpstr>
      <vt:lpstr>GST Valuation Rules </vt:lpstr>
      <vt:lpstr>GST Valuation Rules </vt:lpstr>
      <vt:lpstr>GST Valuation Rules </vt:lpstr>
      <vt:lpstr>GST Valuation Rules </vt:lpstr>
      <vt:lpstr>GST Valuation Rules </vt:lpstr>
      <vt:lpstr>GST Valuation Rules </vt:lpstr>
      <vt:lpstr>PowerPoint Presentation</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vaio</dc:creator>
  <cp:lastModifiedBy>Naveen Garg</cp:lastModifiedBy>
  <cp:revision>72</cp:revision>
  <cp:lastPrinted>2017-05-09T14:00:28Z</cp:lastPrinted>
  <dcterms:created xsi:type="dcterms:W3CDTF">2016-11-18T16:40:05Z</dcterms:created>
  <dcterms:modified xsi:type="dcterms:W3CDTF">2018-05-28T05:12:40Z</dcterms:modified>
</cp:coreProperties>
</file>